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6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326" autoAdjust="0"/>
  </p:normalViewPr>
  <p:slideViewPr>
    <p:cSldViewPr snapToGrid="0">
      <p:cViewPr varScale="1">
        <p:scale>
          <a:sx n="94" d="100"/>
          <a:sy n="94" d="100"/>
        </p:scale>
        <p:origin x="106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936522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60f92a5151_4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60f92a5151_4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the "evergreen" copy of </a:t>
            </a:r>
            <a:r>
              <a:rPr lang="en">
                <a:solidFill>
                  <a:schemeClr val="dk1"/>
                </a:solidFill>
              </a:rPr>
              <a:t>"Life of a Pixel"</a:t>
            </a:r>
            <a:r>
              <a:rPr lang="en"/>
              <a:t>.</a:t>
            </a:r>
            <a:endParaRPr/>
          </a:p>
        </p:txBody>
      </p:sp>
    </p:spTree>
    <p:extLst>
      <p:ext uri="{BB962C8B-B14F-4D97-AF65-F5344CB8AC3E}">
        <p14:creationId xmlns:p14="http://schemas.microsoft.com/office/powerpoint/2010/main" val="101517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60f92a5151_4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60f92a5151_4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HTML tags impose a semantically meaningful hierarchical structure on the document.  For example, a &lt;div&gt; may contain two paragraphs, each with text.  So the first step is to parse those tags to build an object model that reflects this structure. This uses computer science topics such as tokenization to read bytes from a string of html and produce a tree structure in c++.</a:t>
            </a:r>
            <a:endParaRPr/>
          </a:p>
        </p:txBody>
      </p:sp>
    </p:spTree>
    <p:extLst>
      <p:ext uri="{BB962C8B-B14F-4D97-AF65-F5344CB8AC3E}">
        <p14:creationId xmlns:p14="http://schemas.microsoft.com/office/powerpoint/2010/main" val="1327112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60f92a5151_4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60f92a5151_4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you've taken computer science classes you may recognize this as a "tree".</a:t>
            </a:r>
            <a:endParaRPr/>
          </a:p>
        </p:txBody>
      </p:sp>
    </p:spTree>
    <p:extLst>
      <p:ext uri="{BB962C8B-B14F-4D97-AF65-F5344CB8AC3E}">
        <p14:creationId xmlns:p14="http://schemas.microsoft.com/office/powerpoint/2010/main" val="3676447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60f92a5151_4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60f92a5151_4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DOM serves double duty as both the internal representation of the page, and the API exposed to script for querying or modifying the rendering.</a:t>
            </a:r>
            <a:endParaRPr/>
          </a:p>
          <a:p>
            <a:pPr marL="0" lvl="0" indent="0" algn="l" rtl="0">
              <a:spcBef>
                <a:spcPts val="0"/>
              </a:spcBef>
              <a:spcAft>
                <a:spcPts val="0"/>
              </a:spcAft>
              <a:buNone/>
            </a:pPr>
            <a:r>
              <a:rPr lang="en"/>
              <a:t>The JavaScript engine (V8) exposes DOM web APIs as thin wrappers around the real DOM tree through a system called "bindings".</a:t>
            </a:r>
            <a:endParaRPr/>
          </a:p>
        </p:txBody>
      </p:sp>
    </p:spTree>
    <p:extLst>
      <p:ext uri="{BB962C8B-B14F-4D97-AF65-F5344CB8AC3E}">
        <p14:creationId xmlns:p14="http://schemas.microsoft.com/office/powerpoint/2010/main" val="3985741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60f92a5151_40_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60f92a5151_4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Having built the DOM tree, the next step is to process the CSS styles.</a:t>
            </a:r>
            <a:endParaRPr/>
          </a:p>
          <a:p>
            <a:pPr marL="0" lvl="0" indent="0" algn="l" rtl="0">
              <a:spcBef>
                <a:spcPts val="0"/>
              </a:spcBef>
              <a:spcAft>
                <a:spcPts val="0"/>
              </a:spcAft>
              <a:buNone/>
            </a:pPr>
            <a:r>
              <a:rPr lang="en"/>
              <a:t>A CSS selector selects a subset of DOM elements that its property declarations should apply to.</a:t>
            </a:r>
            <a:endParaRPr/>
          </a:p>
        </p:txBody>
      </p:sp>
    </p:spTree>
    <p:extLst>
      <p:ext uri="{BB962C8B-B14F-4D97-AF65-F5344CB8AC3E}">
        <p14:creationId xmlns:p14="http://schemas.microsoft.com/office/powerpoint/2010/main" val="819545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60f92a5151_40_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60f92a5151_4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Style properties are the knobs by which web authors can influence the rendering of DOM elements.</a:t>
            </a:r>
            <a:endParaRPr/>
          </a:p>
          <a:p>
            <a:pPr marL="0" lvl="0" indent="0" algn="l" rtl="0">
              <a:spcBef>
                <a:spcPts val="0"/>
              </a:spcBef>
              <a:spcAft>
                <a:spcPts val="0"/>
              </a:spcAft>
              <a:buNone/>
            </a:pPr>
            <a:r>
              <a:rPr lang="en"/>
              <a:t>There are hundreds of style properties.</a:t>
            </a:r>
            <a:endParaRPr/>
          </a:p>
        </p:txBody>
      </p:sp>
    </p:spTree>
    <p:extLst>
      <p:ext uri="{BB962C8B-B14F-4D97-AF65-F5344CB8AC3E}">
        <p14:creationId xmlns:p14="http://schemas.microsoft.com/office/powerpoint/2010/main" val="3261936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60f92a5151_40_2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60f92a5151_4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Furthermore, it's not trivial to determine which elements a style rule selects.</a:t>
            </a:r>
            <a:endParaRPr/>
          </a:p>
          <a:p>
            <a:pPr marL="0" lvl="0" indent="0" algn="l" rtl="0">
              <a:spcBef>
                <a:spcPts val="0"/>
              </a:spcBef>
              <a:spcAft>
                <a:spcPts val="0"/>
              </a:spcAft>
              <a:buNone/>
            </a:pPr>
            <a:r>
              <a:rPr lang="en"/>
              <a:t>Some elements may be selected by more than one rule, with conflicting declarations for a particular style property.</a:t>
            </a:r>
            <a:endParaRPr/>
          </a:p>
          <a:p>
            <a:pPr marL="0" lvl="0" indent="0" algn="l" rtl="0">
              <a:spcBef>
                <a:spcPts val="0"/>
              </a:spcBef>
              <a:spcAft>
                <a:spcPts val="0"/>
              </a:spcAft>
              <a:buNone/>
            </a:pPr>
            <a:r>
              <a:rPr lang="en"/>
              <a:t>The resolution of this is known as the "cascade" in CSS.</a:t>
            </a:r>
            <a:endParaRPr/>
          </a:p>
        </p:txBody>
      </p:sp>
    </p:spTree>
    <p:extLst>
      <p:ext uri="{BB962C8B-B14F-4D97-AF65-F5344CB8AC3E}">
        <p14:creationId xmlns:p14="http://schemas.microsoft.com/office/powerpoint/2010/main" val="975180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60f92a5151_40_3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60f92a5151_4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CSS parser builds a model of the style rules. This works similar to the html parser except the css syntax is more specified (less forgiving): parse ... turtles ... actual style.</a:t>
            </a:r>
            <a:endParaRPr dirty="0"/>
          </a:p>
          <a:p>
            <a:pPr marL="0" lvl="0" indent="0" algn="l" rtl="0">
              <a:spcBef>
                <a:spcPts val="0"/>
              </a:spcBef>
              <a:spcAft>
                <a:spcPts val="0"/>
              </a:spcAft>
              <a:buNone/>
            </a:pPr>
            <a:r>
              <a:rPr lang="en" dirty="0"/>
              <a:t>Style rules are indexed in various ways for efficient lookup.</a:t>
            </a:r>
            <a:endParaRPr dirty="0"/>
          </a:p>
          <a:p>
            <a:pPr marL="0" lvl="0" indent="0" algn="l" rtl="0">
              <a:spcBef>
                <a:spcPts val="0"/>
              </a:spcBef>
              <a:spcAft>
                <a:spcPts val="0"/>
              </a:spcAft>
              <a:buNone/>
            </a:pPr>
            <a:r>
              <a:rPr lang="en" dirty="0"/>
              <a:t>(Property classes are auto-generated at build time by Python scripts.)</a:t>
            </a:r>
            <a:endParaRPr dirty="0"/>
          </a:p>
        </p:txBody>
      </p:sp>
    </p:spTree>
    <p:extLst>
      <p:ext uri="{BB962C8B-B14F-4D97-AF65-F5344CB8AC3E}">
        <p14:creationId xmlns:p14="http://schemas.microsoft.com/office/powerpoint/2010/main" val="1024520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60f92a5151_40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60f92a5151_4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Style resolving (or recalc) takes all the parsed style rules from the active style sheets in the document, including a set of default styles supplied by the browser, and computes the final value of every style property for every DOM element.  These are stored in an object called ComputedStyle which is just a giant map of style properties to values.</a:t>
            </a:r>
            <a:endParaRPr/>
          </a:p>
        </p:txBody>
      </p:sp>
    </p:spTree>
    <p:extLst>
      <p:ext uri="{BB962C8B-B14F-4D97-AF65-F5344CB8AC3E}">
        <p14:creationId xmlns:p14="http://schemas.microsoft.com/office/powerpoint/2010/main" val="624753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87faa71568_11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87faa71568_11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Chrome developer tools will show you the "computed style" for any DOM element.  It's also exposed to Javascript.  These are based on Blink's ComputedStyle object (but a few properties are augmented with layout data).</a:t>
            </a:r>
            <a:endParaRPr/>
          </a:p>
        </p:txBody>
      </p:sp>
    </p:spTree>
    <p:extLst>
      <p:ext uri="{BB962C8B-B14F-4D97-AF65-F5344CB8AC3E}">
        <p14:creationId xmlns:p14="http://schemas.microsoft.com/office/powerpoint/2010/main" val="2226712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87faa71568_11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87faa71568_11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Having built the DOM and computed all the styles, the next step is to determine the visual geometry of all the elements.</a:t>
            </a:r>
            <a:endParaRPr dirty="0"/>
          </a:p>
          <a:p>
            <a:pPr marL="0" lvl="0" indent="0" algn="l" rtl="0">
              <a:spcBef>
                <a:spcPts val="0"/>
              </a:spcBef>
              <a:spcAft>
                <a:spcPts val="0"/>
              </a:spcAft>
              <a:buNone/>
            </a:pPr>
            <a:r>
              <a:rPr lang="en" dirty="0"/>
              <a:t>For this block-level element we're computing the coordinates of a rectangle corresponding to the geometric region of the content area that the element occupies.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For example, to compute the geometry of the dotted red line, if the width is 100%, we might need to first compute the parent element's location and size, then compute the width based on that.</a:t>
            </a:r>
            <a:endParaRPr dirty="0"/>
          </a:p>
        </p:txBody>
      </p:sp>
    </p:spTree>
    <p:extLst>
      <p:ext uri="{BB962C8B-B14F-4D97-AF65-F5344CB8AC3E}">
        <p14:creationId xmlns:p14="http://schemas.microsoft.com/office/powerpoint/2010/main" val="3880975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60f92a5151_4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60f92a5151_4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Chrome's architecture is constantly evolving.  This talk focuses on what's currently shipping in the canary channel (Chrome 85) with default flags.  Future refactorings are only briefly mentioned.</a:t>
            </a:r>
            <a:endParaRPr/>
          </a:p>
        </p:txBody>
      </p:sp>
    </p:spTree>
    <p:extLst>
      <p:ext uri="{BB962C8B-B14F-4D97-AF65-F5344CB8AC3E}">
        <p14:creationId xmlns:p14="http://schemas.microsoft.com/office/powerpoint/2010/main" val="3936251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60f92a5151_40_4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60f92a5151_4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simplest case, layout places blocks one after another in DOM order, descending vertically.  We call this "block flow".</a:t>
            </a:r>
            <a:endParaRPr/>
          </a:p>
        </p:txBody>
      </p:sp>
    </p:spTree>
    <p:extLst>
      <p:ext uri="{BB962C8B-B14F-4D97-AF65-F5344CB8AC3E}">
        <p14:creationId xmlns:p14="http://schemas.microsoft.com/office/powerpoint/2010/main" val="1535049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60f92a5151_40_4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60f92a5151_4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Text nodes and inline elements like &lt;span&gt; generate inline boxes, which typically flow from left to right within a line.</a:t>
            </a:r>
            <a:endParaRPr/>
          </a:p>
          <a:p>
            <a:pPr marL="0" lvl="0" indent="0" algn="l" rtl="0">
              <a:spcBef>
                <a:spcPts val="0"/>
              </a:spcBef>
              <a:spcAft>
                <a:spcPts val="0"/>
              </a:spcAft>
              <a:buNone/>
            </a:pPr>
            <a:endParaRPr/>
          </a:p>
          <a:p>
            <a:pPr marL="0" lvl="0" indent="0" algn="l" rtl="0">
              <a:spcBef>
                <a:spcPts val="0"/>
              </a:spcBef>
              <a:spcAft>
                <a:spcPts val="0"/>
              </a:spcAft>
              <a:buNone/>
            </a:pPr>
            <a:r>
              <a:rPr lang="en"/>
              <a:t>RTL languages, such as Arabic and Hebrew, reverse the inline flow direction.</a:t>
            </a:r>
            <a:endParaRPr/>
          </a:p>
        </p:txBody>
      </p:sp>
    </p:spTree>
    <p:extLst>
      <p:ext uri="{BB962C8B-B14F-4D97-AF65-F5344CB8AC3E}">
        <p14:creationId xmlns:p14="http://schemas.microsoft.com/office/powerpoint/2010/main" val="1387662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60f92a5151_40_4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60f92a5151_4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Layout requires measuring text using the font from the computed style.</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Layout uses a text shaping library called HarfBuzz to compute the size and placement of each glyph, which determines the overall width of a text run. A lot of engineering in blink goes into optimizing the use of these libraries.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Shaping must account for typographical features such as kerning and ligatures.</a:t>
            </a:r>
            <a:endParaRPr dirty="0">
              <a:solidFill>
                <a:schemeClr val="dk1"/>
              </a:solidFill>
            </a:endParaRPr>
          </a:p>
        </p:txBody>
      </p:sp>
    </p:spTree>
    <p:extLst>
      <p:ext uri="{BB962C8B-B14F-4D97-AF65-F5344CB8AC3E}">
        <p14:creationId xmlns:p14="http://schemas.microsoft.com/office/powerpoint/2010/main" val="4227172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60f92a5151_40_4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60f92a5151_40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Layout may compute multiple kinds of bounding rects for a single element.</a:t>
            </a:r>
            <a:endParaRPr/>
          </a:p>
          <a:p>
            <a:pPr marL="0" lvl="0" indent="0" algn="l" rtl="0">
              <a:spcBef>
                <a:spcPts val="0"/>
              </a:spcBef>
              <a:spcAft>
                <a:spcPts val="0"/>
              </a:spcAft>
              <a:buNone/>
            </a:pPr>
            <a:r>
              <a:rPr lang="en"/>
              <a:t>For example, when there is overflow, layout computes both the border box rect and the layout overflow rect.</a:t>
            </a:r>
            <a:endParaRPr/>
          </a:p>
          <a:p>
            <a:pPr marL="0" lvl="0" indent="0" algn="l" rtl="0">
              <a:spcBef>
                <a:spcPts val="0"/>
              </a:spcBef>
              <a:spcAft>
                <a:spcPts val="0"/>
              </a:spcAft>
              <a:buNone/>
            </a:pPr>
            <a:r>
              <a:rPr lang="en"/>
              <a:t>If a node's overflow is scrollable, layout also computes scroll boundaries and reserves space for scrollbars.</a:t>
            </a:r>
            <a:endParaRPr/>
          </a:p>
          <a:p>
            <a:pPr marL="0" lvl="0" indent="0" algn="l" rtl="0">
              <a:spcBef>
                <a:spcPts val="0"/>
              </a:spcBef>
              <a:spcAft>
                <a:spcPts val="0"/>
              </a:spcAft>
              <a:buClr>
                <a:srgbClr val="000000"/>
              </a:buClr>
              <a:buSzPts val="1100"/>
              <a:buFont typeface="Arial"/>
              <a:buNone/>
            </a:pPr>
            <a:r>
              <a:rPr lang="en"/>
              <a:t>The most common scrollable DOM node is the document itself, which is the root of the tree.</a:t>
            </a:r>
            <a:endParaRPr/>
          </a:p>
        </p:txBody>
      </p:sp>
    </p:spTree>
    <p:extLst>
      <p:ext uri="{BB962C8B-B14F-4D97-AF65-F5344CB8AC3E}">
        <p14:creationId xmlns:p14="http://schemas.microsoft.com/office/powerpoint/2010/main" val="1553243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60f92a5151_40_4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60f92a5151_40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More complex layouts are needed for table elements or styles that specify things like breaking content into multiple columns, or floating objects that sit to one side with content flowing around them, or East Asian languages that have text running vertically instead of horizontally. These more complex layout modes rely on non-local constraints such as balancing the width of two table cells.</a:t>
            </a:r>
            <a:endParaRPr/>
          </a:p>
          <a:p>
            <a:pPr marL="0" lvl="0" indent="0" algn="l" rtl="0">
              <a:spcBef>
                <a:spcPts val="0"/>
              </a:spcBef>
              <a:spcAft>
                <a:spcPts val="0"/>
              </a:spcAft>
              <a:buNone/>
            </a:pPr>
            <a:endParaRPr/>
          </a:p>
          <a:p>
            <a:pPr marL="0" lvl="0" indent="0" algn="l" rtl="0">
              <a:spcBef>
                <a:spcPts val="0"/>
              </a:spcBef>
              <a:spcAft>
                <a:spcPts val="0"/>
              </a:spcAft>
              <a:buNone/>
            </a:pPr>
            <a:r>
              <a:rPr lang="en"/>
              <a:t>Notice how DOM structure and ComputedStyle values like "float: left" are inputs to the layout algorithm.  Each pipeline stage uses the results of the previous stages.</a:t>
            </a:r>
            <a:endParaRPr/>
          </a:p>
        </p:txBody>
      </p:sp>
    </p:spTree>
    <p:extLst>
      <p:ext uri="{BB962C8B-B14F-4D97-AF65-F5344CB8AC3E}">
        <p14:creationId xmlns:p14="http://schemas.microsoft.com/office/powerpoint/2010/main" val="303093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60f92a5151_40_4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60f92a5151_40_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Layout operates on a separate tree, linked to the DOM.  The nodes in the layout tree implement the layout algorithms.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There are different subclasses of LayoutObject, depending on the desired layout behavior.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style update stage also builds the layout tree.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layout stage traverses the layout tree, performing layout on each LayoutObject.</a:t>
            </a:r>
            <a:endParaRPr dirty="0"/>
          </a:p>
        </p:txBody>
      </p:sp>
    </p:spTree>
    <p:extLst>
      <p:ext uri="{BB962C8B-B14F-4D97-AF65-F5344CB8AC3E}">
        <p14:creationId xmlns:p14="http://schemas.microsoft.com/office/powerpoint/2010/main" val="3355188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60f92a5151_40_5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60f92a5151_4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Usually, one DOM node gets one LayoutObject.  But sometimes a LayoutObject has no node, or a node has no LayoutObject.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It's even possible for a node to have more than one LayoutObject (for example, an inline element with text before and after a block child).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Finally, layout tree construction is based on a </a:t>
            </a:r>
            <a:r>
              <a:rPr lang="en" dirty="0">
                <a:solidFill>
                  <a:schemeClr val="dk1"/>
                </a:solidFill>
              </a:rPr>
              <a:t>FlatTreeTraversal, which crosses shadow DOM boundaries.  A LayoutObject's node may be in a different TreeScope from that of its containing block.</a:t>
            </a:r>
            <a:endParaRPr dirty="0"/>
          </a:p>
        </p:txBody>
      </p:sp>
    </p:spTree>
    <p:extLst>
      <p:ext uri="{BB962C8B-B14F-4D97-AF65-F5344CB8AC3E}">
        <p14:creationId xmlns:p14="http://schemas.microsoft.com/office/powerpoint/2010/main" val="239449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6235d045e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6235d045e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layout stage runs after the style recalc stage.</a:t>
            </a:r>
            <a:endParaRPr/>
          </a:p>
          <a:p>
            <a:pPr marL="0" lvl="0" indent="0" algn="l" rtl="0">
              <a:spcBef>
                <a:spcPts val="0"/>
              </a:spcBef>
              <a:spcAft>
                <a:spcPts val="0"/>
              </a:spcAft>
              <a:buNone/>
            </a:pPr>
            <a:r>
              <a:rPr lang="en"/>
              <a:t>First, the layout tree is constructed.  Then, we walk the layout tree, filling in the geometry data, and processing side effects of the geometry.</a:t>
            </a:r>
            <a:endParaRPr/>
          </a:p>
        </p:txBody>
      </p:sp>
    </p:spTree>
    <p:extLst>
      <p:ext uri="{BB962C8B-B14F-4D97-AF65-F5344CB8AC3E}">
        <p14:creationId xmlns:p14="http://schemas.microsoft.com/office/powerpoint/2010/main" val="561616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60f92a5151_40_5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60f92a5151_40_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the past, all layout objects contained both inputs and outputs of the layout stage, without a clean separation between them.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 new layout system called LayoutNG is improving the architecture.  In NG, the output of layout is an immutable NGLayoutResult.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Today, the layout tree holds both legacy and NG layout objects.  Over time, NG will evolve to support more kinds of layout.</a:t>
            </a:r>
            <a:endParaRPr dirty="0"/>
          </a:p>
        </p:txBody>
      </p:sp>
    </p:spTree>
    <p:extLst>
      <p:ext uri="{BB962C8B-B14F-4D97-AF65-F5344CB8AC3E}">
        <p14:creationId xmlns:p14="http://schemas.microsoft.com/office/powerpoint/2010/main" val="2550391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60f92a5151_40_5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60f92a5151_40_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Now that we understand the geometry of our layout objects, it's time to paint them. Note that this is still quite far from actual pixels.</a:t>
            </a:r>
            <a:endParaRPr dirty="0"/>
          </a:p>
          <a:p>
            <a:pPr marL="0" lvl="0" indent="0" algn="l" rtl="0">
              <a:spcBef>
                <a:spcPts val="0"/>
              </a:spcBef>
              <a:spcAft>
                <a:spcPts val="0"/>
              </a:spcAft>
              <a:buNone/>
            </a:pPr>
            <a:r>
              <a:rPr lang="en" dirty="0"/>
              <a:t>Paint walks the layout tree and records a linear list of paint operations.</a:t>
            </a:r>
            <a:endParaRPr dirty="0"/>
          </a:p>
          <a:p>
            <a:pPr marL="0" lvl="0" indent="0" algn="l" rtl="0">
              <a:spcBef>
                <a:spcPts val="0"/>
              </a:spcBef>
              <a:spcAft>
                <a:spcPts val="0"/>
              </a:spcAft>
              <a:buNone/>
            </a:pPr>
            <a:r>
              <a:rPr lang="en" dirty="0"/>
              <a:t>A paint operation might be something like "draw a rectangle at these coordinates, in this color".</a:t>
            </a:r>
            <a:endParaRPr dirty="0"/>
          </a:p>
          <a:p>
            <a:pPr marL="0" lvl="0" indent="0" algn="l" rtl="0">
              <a:spcBef>
                <a:spcPts val="0"/>
              </a:spcBef>
              <a:spcAft>
                <a:spcPts val="0"/>
              </a:spcAft>
              <a:buNone/>
            </a:pPr>
            <a:r>
              <a:rPr lang="en" dirty="0"/>
              <a:t>There may be multiple display items for each layout object, corresponding to different parts of its visual appearance, like the background, foreground, outline, etc.</a:t>
            </a:r>
            <a:endParaRPr dirty="0"/>
          </a:p>
          <a:p>
            <a:pPr marL="0" lvl="0" indent="0" algn="l" rtl="0">
              <a:spcBef>
                <a:spcPts val="0"/>
              </a:spcBef>
              <a:spcAft>
                <a:spcPts val="0"/>
              </a:spcAft>
              <a:buNone/>
            </a:pPr>
            <a:r>
              <a:rPr lang="en" dirty="0"/>
              <a:t>This is just a recording that can be played back later.  We'll see why that's useful in a bit.</a:t>
            </a:r>
            <a:endParaRPr dirty="0"/>
          </a:p>
        </p:txBody>
      </p:sp>
    </p:spTree>
    <p:extLst>
      <p:ext uri="{BB962C8B-B14F-4D97-AF65-F5344CB8AC3E}">
        <p14:creationId xmlns:p14="http://schemas.microsoft.com/office/powerpoint/2010/main" val="3847822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60f92a5151_4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60f92a5151_4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talk is about how Chrome turns web content into pixels.  The entire process is called "rendering".</a:t>
            </a:r>
            <a:endParaRPr/>
          </a:p>
          <a:p>
            <a:pPr marL="0" lvl="0" indent="0" algn="l" rtl="0">
              <a:spcBef>
                <a:spcPts val="0"/>
              </a:spcBef>
              <a:spcAft>
                <a:spcPts val="0"/>
              </a:spcAft>
              <a:buNone/>
            </a:pPr>
            <a:r>
              <a:rPr lang="en"/>
              <a:t>We'll describe what we mean by content, and what we mean by pixels, and then we'll explain the magic in between.</a:t>
            </a:r>
            <a:endParaRPr/>
          </a:p>
        </p:txBody>
      </p:sp>
    </p:spTree>
    <p:extLst>
      <p:ext uri="{BB962C8B-B14F-4D97-AF65-F5344CB8AC3E}">
        <p14:creationId xmlns:p14="http://schemas.microsoft.com/office/powerpoint/2010/main" val="340039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60f92a5151_40_6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60f92a5151_40_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It's important to paint elements in the right order, so that they stack correctly when they overlap.</a:t>
            </a:r>
            <a:endParaRPr/>
          </a:p>
          <a:p>
            <a:pPr marL="0" lvl="0" indent="0" algn="l" rtl="0">
              <a:spcBef>
                <a:spcPts val="0"/>
              </a:spcBef>
              <a:spcAft>
                <a:spcPts val="0"/>
              </a:spcAft>
              <a:buNone/>
            </a:pPr>
            <a:r>
              <a:rPr lang="en"/>
              <a:t>The order can be controlled by style.</a:t>
            </a:r>
            <a:endParaRPr/>
          </a:p>
        </p:txBody>
      </p:sp>
    </p:spTree>
    <p:extLst>
      <p:ext uri="{BB962C8B-B14F-4D97-AF65-F5344CB8AC3E}">
        <p14:creationId xmlns:p14="http://schemas.microsoft.com/office/powerpoint/2010/main" val="42186974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60f92a5151_40_6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60f92a5151_40_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It's even possible for an element to be partly in front of and partly behind another element.</a:t>
            </a:r>
            <a:endParaRPr dirty="0"/>
          </a:p>
          <a:p>
            <a:pPr marL="0" lvl="0" indent="0" algn="l" rtl="0">
              <a:spcBef>
                <a:spcPts val="0"/>
              </a:spcBef>
              <a:spcAft>
                <a:spcPts val="0"/>
              </a:spcAft>
              <a:buNone/>
            </a:pPr>
            <a:r>
              <a:rPr lang="en" dirty="0"/>
              <a:t>That's because paint runs in multiple phases, and each paint phase does its own traversal of a subtree.</a:t>
            </a:r>
            <a:endParaRPr dirty="0"/>
          </a:p>
        </p:txBody>
      </p:sp>
    </p:spTree>
    <p:extLst>
      <p:ext uri="{BB962C8B-B14F-4D97-AF65-F5344CB8AC3E}">
        <p14:creationId xmlns:p14="http://schemas.microsoft.com/office/powerpoint/2010/main" val="52189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87faa71568_11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87faa71568_11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paint lifecycle step makes several passes over the layout tree in stacking order to produce a linear list of display items.</a:t>
            </a:r>
            <a:endParaRPr/>
          </a:p>
        </p:txBody>
      </p:sp>
    </p:spTree>
    <p:extLst>
      <p:ext uri="{BB962C8B-B14F-4D97-AF65-F5344CB8AC3E}">
        <p14:creationId xmlns:p14="http://schemas.microsoft.com/office/powerpoint/2010/main" val="1594956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60f92a5151_40_6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60f92a5151_40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paint operations in the display item list are executed by a process called rasterization.</a:t>
            </a:r>
            <a:endParaRPr/>
          </a:p>
          <a:p>
            <a:pPr marL="0" lvl="0" indent="0" algn="l" rtl="0">
              <a:spcBef>
                <a:spcPts val="0"/>
              </a:spcBef>
              <a:spcAft>
                <a:spcPts val="0"/>
              </a:spcAft>
              <a:buNone/>
            </a:pPr>
            <a:r>
              <a:rPr lang="en"/>
              <a:t>Each cell in the resulting bitmap holds bits to encode the color and transparency of a single pixel.</a:t>
            </a:r>
            <a:endParaRPr/>
          </a:p>
        </p:txBody>
      </p:sp>
    </p:spTree>
    <p:extLst>
      <p:ext uri="{BB962C8B-B14F-4D97-AF65-F5344CB8AC3E}">
        <p14:creationId xmlns:p14="http://schemas.microsoft.com/office/powerpoint/2010/main" val="27900123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60f92a5151_40_6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60f92a5151_40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rastered bitmap is stored in memory, typically GPU memory referenced by an OpenGL texture object.</a:t>
            </a:r>
            <a:endParaRPr/>
          </a:p>
          <a:p>
            <a:pPr marL="0" lvl="0" indent="0" algn="l" rtl="0">
              <a:spcBef>
                <a:spcPts val="0"/>
              </a:spcBef>
              <a:spcAft>
                <a:spcPts val="0"/>
              </a:spcAft>
              <a:buNone/>
            </a:pPr>
            <a:r>
              <a:rPr lang="en"/>
              <a:t>The GPU can also run the commands that produce the bitmap ("accelerated rasterization").</a:t>
            </a:r>
            <a:endParaRPr/>
          </a:p>
          <a:p>
            <a:pPr marL="0" lvl="0" indent="0" algn="l" rtl="0">
              <a:spcBef>
                <a:spcPts val="0"/>
              </a:spcBef>
              <a:spcAft>
                <a:spcPts val="0"/>
              </a:spcAft>
              <a:buNone/>
            </a:pPr>
            <a:r>
              <a:rPr lang="en"/>
              <a:t>Note that these pixels are not yet on the screen!</a:t>
            </a:r>
            <a:endParaRPr/>
          </a:p>
        </p:txBody>
      </p:sp>
    </p:spTree>
    <p:extLst>
      <p:ext uri="{BB962C8B-B14F-4D97-AF65-F5344CB8AC3E}">
        <p14:creationId xmlns:p14="http://schemas.microsoft.com/office/powerpoint/2010/main" val="31608508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60f92a5151_40_7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60f92a5151_40_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Rasterization is the process of turning vector commands into a bitmap. Subdiscipline of computer science concerned with things like: anti-aliased curves, blending.</a:t>
            </a:r>
            <a:endParaRPr dirty="0"/>
          </a:p>
          <a:p>
            <a:pPr marL="0" lvl="0" indent="0" algn="l" rtl="0">
              <a:spcBef>
                <a:spcPts val="0"/>
              </a:spcBef>
              <a:spcAft>
                <a:spcPts val="0"/>
              </a:spcAft>
              <a:buNone/>
            </a:pPr>
            <a:r>
              <a:rPr lang="en" dirty="0"/>
              <a:t>Rasterization issues OpenGL calls through a library called Skia.  Skia provides a layer of abstraction around the hardware, and understands more complex things like paths and Bezier curves.</a:t>
            </a:r>
            <a:endParaRPr dirty="0"/>
          </a:p>
          <a:p>
            <a:pPr marL="0" lvl="0" indent="0" algn="l" rtl="0">
              <a:spcBef>
                <a:spcPts val="0"/>
              </a:spcBef>
              <a:spcAft>
                <a:spcPts val="0"/>
              </a:spcAft>
              <a:buNone/>
            </a:pPr>
            <a:r>
              <a:rPr lang="en" dirty="0"/>
              <a:t>Skia is open-source and maintained by Google.  It ships in the Chrome binary but lives in a separate code repository.  It's also used by other products such as the Android OS and competing browsers like firefox. Rasterization libraries are an interesting subdiscipline of computer science.</a:t>
            </a:r>
            <a:endParaRPr dirty="0"/>
          </a:p>
          <a:p>
            <a:pPr marL="0" lvl="0" indent="0" algn="l" rtl="0">
              <a:spcBef>
                <a:spcPts val="0"/>
              </a:spcBef>
              <a:spcAft>
                <a:spcPts val="0"/>
              </a:spcAft>
              <a:buNone/>
            </a:pPr>
            <a:r>
              <a:rPr lang="en" dirty="0"/>
              <a:t>Skia's GPU-accelerated codepath builds its own buffer of drawing operations, which is flushed at the end of the raster task.</a:t>
            </a:r>
            <a:endParaRPr dirty="0"/>
          </a:p>
        </p:txBody>
      </p:sp>
    </p:spTree>
    <p:extLst>
      <p:ext uri="{BB962C8B-B14F-4D97-AF65-F5344CB8AC3E}">
        <p14:creationId xmlns:p14="http://schemas.microsoft.com/office/powerpoint/2010/main" val="2937988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60f92a5151_40_7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60f92a5151_40_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OOP raster mode, we move most of "raster" logic (including Skia) into the GPU process.  Instead of GL commands, the raw paint ops are sent over the IPC from the renderer.</a:t>
            </a:r>
            <a:endParaRPr/>
          </a:p>
          <a:p>
            <a:pPr marL="0" lvl="0" indent="0" algn="l" rtl="0">
              <a:spcBef>
                <a:spcPts val="0"/>
              </a:spcBef>
              <a:spcAft>
                <a:spcPts val="0"/>
              </a:spcAft>
              <a:buNone/>
            </a:pPr>
            <a:endParaRPr/>
          </a:p>
          <a:p>
            <a:pPr marL="0" lvl="0" indent="0" algn="l" rtl="0">
              <a:spcBef>
                <a:spcPts val="0"/>
              </a:spcBef>
              <a:spcAft>
                <a:spcPts val="0"/>
              </a:spcAft>
              <a:buNone/>
            </a:pPr>
            <a:r>
              <a:rPr lang="en"/>
              <a:t>This improves performance, and is needed to support Vulkan.</a:t>
            </a:r>
            <a:endParaRPr/>
          </a:p>
        </p:txBody>
      </p:sp>
    </p:spTree>
    <p:extLst>
      <p:ext uri="{BB962C8B-B14F-4D97-AF65-F5344CB8AC3E}">
        <p14:creationId xmlns:p14="http://schemas.microsoft.com/office/powerpoint/2010/main" val="18173786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60f92a5151_40_7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60f92a5151_4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GL function pointers in the GPU process are initialized by dynamic lookup from the system's shared OpenGL library - or the ANGLE library on Windows.</a:t>
            </a:r>
            <a:endParaRPr/>
          </a:p>
          <a:p>
            <a:pPr marL="0" lvl="0" indent="0" algn="l" rtl="0">
              <a:spcBef>
                <a:spcPts val="0"/>
              </a:spcBef>
              <a:spcAft>
                <a:spcPts val="0"/>
              </a:spcAft>
              <a:buNone/>
            </a:pPr>
            <a:endParaRPr/>
          </a:p>
          <a:p>
            <a:pPr marL="0" lvl="0" indent="0" algn="l" rtl="0">
              <a:spcBef>
                <a:spcPts val="0"/>
              </a:spcBef>
              <a:spcAft>
                <a:spcPts val="0"/>
              </a:spcAft>
              <a:buNone/>
            </a:pPr>
            <a:r>
              <a:rPr lang="en"/>
              <a:t>ANGLE is another library built by Google; its job is to translate OpenGL to DirectX, which is Microsoft's API for accelerated graphics on Windows.</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also OpenGL drivers for Windows, but historically they have not been very high quality.</a:t>
            </a:r>
            <a:endParaRPr/>
          </a:p>
        </p:txBody>
      </p:sp>
    </p:spTree>
    <p:extLst>
      <p:ext uri="{BB962C8B-B14F-4D97-AF65-F5344CB8AC3E}">
        <p14:creationId xmlns:p14="http://schemas.microsoft.com/office/powerpoint/2010/main" val="1187993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60f92a5151_40_8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60f92a5151_40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have now gone all the way from content to pixels in memory.</a:t>
            </a:r>
            <a:endParaRPr/>
          </a:p>
          <a:p>
            <a:pPr marL="0" lvl="0" indent="0" algn="l" rtl="0">
              <a:spcBef>
                <a:spcPts val="0"/>
              </a:spcBef>
              <a:spcAft>
                <a:spcPts val="0"/>
              </a:spcAft>
              <a:buNone/>
            </a:pPr>
            <a:r>
              <a:rPr lang="en"/>
              <a:t>But note that the rendering is not static.</a:t>
            </a:r>
            <a:endParaRPr/>
          </a:p>
          <a:p>
            <a:pPr marL="0" lvl="0" indent="0" algn="l" rtl="0">
              <a:spcBef>
                <a:spcPts val="0"/>
              </a:spcBef>
              <a:spcAft>
                <a:spcPts val="0"/>
              </a:spcAft>
              <a:buNone/>
            </a:pPr>
            <a:r>
              <a:rPr lang="en"/>
              <a:t>Running the full pipeline is expensive.</a:t>
            </a:r>
            <a:endParaRPr/>
          </a:p>
        </p:txBody>
      </p:sp>
    </p:spTree>
    <p:extLst>
      <p:ext uri="{BB962C8B-B14F-4D97-AF65-F5344CB8AC3E}">
        <p14:creationId xmlns:p14="http://schemas.microsoft.com/office/powerpoint/2010/main" val="2354548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60f92a5151_40_8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60f92a5151_40_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Change is modelled as animation frames.</a:t>
            </a:r>
            <a:endParaRPr/>
          </a:p>
          <a:p>
            <a:pPr marL="0" lvl="0" indent="0" algn="l" rtl="0">
              <a:spcBef>
                <a:spcPts val="0"/>
              </a:spcBef>
              <a:spcAft>
                <a:spcPts val="0"/>
              </a:spcAft>
              <a:buNone/>
            </a:pPr>
            <a:r>
              <a:rPr lang="en"/>
              <a:t>Each frame is a complete rendering of the state of the content at a particular point in time.</a:t>
            </a:r>
            <a:endParaRPr/>
          </a:p>
        </p:txBody>
      </p:sp>
    </p:spTree>
    <p:extLst>
      <p:ext uri="{BB962C8B-B14F-4D97-AF65-F5344CB8AC3E}">
        <p14:creationId xmlns:p14="http://schemas.microsoft.com/office/powerpoint/2010/main" val="1348392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87faa71568_11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87faa71568_11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From a browser architecture perspective, "content" is responsible for everything in the red box.</a:t>
            </a:r>
            <a:endParaRPr/>
          </a:p>
          <a:p>
            <a:pPr marL="0" lvl="0" indent="0" algn="l" rtl="0">
              <a:spcBef>
                <a:spcPts val="0"/>
              </a:spcBef>
              <a:spcAft>
                <a:spcPts val="0"/>
              </a:spcAft>
              <a:buNone/>
            </a:pPr>
            <a:r>
              <a:rPr lang="en"/>
              <a:t>Contrast with tab strip, address bar, navigation buttons, menus, etc. which live outside of "content".</a:t>
            </a:r>
            <a:endParaRPr/>
          </a:p>
          <a:p>
            <a:pPr marL="0" lvl="0" indent="0" algn="l" rtl="0">
              <a:spcBef>
                <a:spcPts val="0"/>
              </a:spcBef>
              <a:spcAft>
                <a:spcPts val="0"/>
              </a:spcAft>
              <a:buNone/>
            </a:pPr>
            <a:r>
              <a:rPr lang="en"/>
              <a:t>Key to Chrome's security model: rendering happens in a sandboxed process.</a:t>
            </a:r>
            <a:endParaRPr/>
          </a:p>
          <a:p>
            <a:pPr marL="0" lvl="0" indent="0" algn="l" rtl="0">
              <a:spcBef>
                <a:spcPts val="0"/>
              </a:spcBef>
              <a:spcAft>
                <a:spcPts val="0"/>
              </a:spcAft>
              <a:buNone/>
            </a:pPr>
            <a:r>
              <a:rPr lang="en"/>
              <a:t>Blink is a subset of code in the renderer process, underneath the content layer.</a:t>
            </a:r>
            <a:endParaRPr/>
          </a:p>
          <a:p>
            <a:pPr marL="0" lvl="0" indent="0" algn="l" rtl="0">
              <a:spcBef>
                <a:spcPts val="0"/>
              </a:spcBef>
              <a:spcAft>
                <a:spcPts val="0"/>
              </a:spcAft>
              <a:buNone/>
            </a:pPr>
            <a:r>
              <a:rPr lang="en"/>
              <a:t>Blink implements the web platform APIs and semantics of web specs.</a:t>
            </a:r>
            <a:endParaRPr/>
          </a:p>
        </p:txBody>
      </p:sp>
    </p:spTree>
    <p:extLst>
      <p:ext uri="{BB962C8B-B14F-4D97-AF65-F5344CB8AC3E}">
        <p14:creationId xmlns:p14="http://schemas.microsoft.com/office/powerpoint/2010/main" val="16026748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60f92a5151_40_8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7" name="Google Shape;947;g60f92a5151_4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 a cache!</a:t>
            </a:r>
            <a:endParaRPr/>
          </a:p>
        </p:txBody>
      </p:sp>
    </p:spTree>
    <p:extLst>
      <p:ext uri="{BB962C8B-B14F-4D97-AF65-F5344CB8AC3E}">
        <p14:creationId xmlns:p14="http://schemas.microsoft.com/office/powerpoint/2010/main" val="38881369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60f92a5151_40_8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60f92a5151_4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52000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60f92a5151_40_8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 name="Google Shape;981;g60f92a5151_40_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Layout, paint, etc all runs on the same thread that javascript runs. If there is a long task in javascript, we cannot do anything else (such as processing input, etc). To address this, threaded compositing was introduced.</a:t>
            </a:r>
            <a:endParaRPr/>
          </a:p>
        </p:txBody>
      </p:sp>
    </p:spTree>
    <p:extLst>
      <p:ext uri="{BB962C8B-B14F-4D97-AF65-F5344CB8AC3E}">
        <p14:creationId xmlns:p14="http://schemas.microsoft.com/office/powerpoint/2010/main" val="6597386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87faa71568_11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87faa71568_11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Similar to how early animation was completely drawn frame-by-frame, and then celluloid sheets were introduced.</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 dirty="0"/>
              <a:t>A layer is a part of the page that can be transformed and rastered independently of the other layers.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Two concepts here</a:t>
            </a:r>
            <a:r>
              <a:rPr lang="en" dirty="0" smtClean="0"/>
              <a:t>: compositing (lets you move layers around without re-raster), </a:t>
            </a:r>
            <a:r>
              <a:rPr lang="en" dirty="0"/>
              <a:t>and threading (lets you move those layers off the main thread).</a:t>
            </a:r>
            <a:endParaRPr dirty="0"/>
          </a:p>
        </p:txBody>
      </p:sp>
    </p:spTree>
    <p:extLst>
      <p:ext uri="{BB962C8B-B14F-4D97-AF65-F5344CB8AC3E}">
        <p14:creationId xmlns:p14="http://schemas.microsoft.com/office/powerpoint/2010/main" val="41138830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87faa71568_11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87faa71568_11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Similar to how early animation was completely drawn frame-by-frame, and then celluloid sheets were introduced.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t>A layer is a part of the page that can be transformed and rastered independently of the other layers.</a:t>
            </a:r>
            <a:endParaRPr/>
          </a:p>
          <a:p>
            <a:pPr marL="0" lvl="0" indent="0" algn="l" rtl="0">
              <a:spcBef>
                <a:spcPts val="0"/>
              </a:spcBef>
              <a:spcAft>
                <a:spcPts val="0"/>
              </a:spcAft>
              <a:buNone/>
            </a:pPr>
            <a:endParaRPr/>
          </a:p>
          <a:p>
            <a:pPr marL="0" lvl="0" indent="0" algn="l" rtl="0">
              <a:spcBef>
                <a:spcPts val="0"/>
              </a:spcBef>
              <a:spcAft>
                <a:spcPts val="0"/>
              </a:spcAft>
              <a:buNone/>
            </a:pPr>
            <a:r>
              <a:rPr lang="en"/>
              <a:t>Two concepts here: compositing (lets you move layers around without re-raster), and threading (lets you move those layers off the main thread).</a:t>
            </a:r>
            <a:endParaRPr/>
          </a:p>
        </p:txBody>
      </p:sp>
    </p:spTree>
    <p:extLst>
      <p:ext uri="{BB962C8B-B14F-4D97-AF65-F5344CB8AC3E}">
        <p14:creationId xmlns:p14="http://schemas.microsoft.com/office/powerpoint/2010/main" val="5916452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60f92a5151_40_9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 name="Google Shape;1034;g60f92a5151_40_9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91389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60f92a5151_40_9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60f92a5151_40_9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79149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60f92a5151_40_9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60f92a5151_40_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Many examples of fluid motion can be expressed using threaded compositing.</a:t>
            </a:r>
            <a:endParaRPr/>
          </a:p>
        </p:txBody>
      </p:sp>
    </p:spTree>
    <p:extLst>
      <p:ext uri="{BB962C8B-B14F-4D97-AF65-F5344CB8AC3E}">
        <p14:creationId xmlns:p14="http://schemas.microsoft.com/office/powerpoint/2010/main" val="31058738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60f92a5151_40_9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 name="Google Shape;1090;g60f92a5151_40_9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Input comes from browser process and the impl thread gets a chance to handle it without consulting the main thread.</a:t>
            </a:r>
            <a:endParaRPr/>
          </a:p>
        </p:txBody>
      </p:sp>
    </p:spTree>
    <p:extLst>
      <p:ext uri="{BB962C8B-B14F-4D97-AF65-F5344CB8AC3E}">
        <p14:creationId xmlns:p14="http://schemas.microsoft.com/office/powerpoint/2010/main" val="23321121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86235d045e_1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86235d045e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Certain style properties cause a layer to be created for a layout object.</a:t>
            </a:r>
            <a:endParaRPr/>
          </a:p>
          <a:p>
            <a:pPr marL="0" lvl="0" indent="0" algn="l" rtl="0">
              <a:spcBef>
                <a:spcPts val="0"/>
              </a:spcBef>
              <a:spcAft>
                <a:spcPts val="0"/>
              </a:spcAft>
              <a:buNone/>
            </a:pPr>
            <a:r>
              <a:rPr lang="en"/>
              <a:t>If a layout object doesn't have a layer, it paints into the layer of the nearest ancestor that has one.</a:t>
            </a:r>
            <a:endParaRPr/>
          </a:p>
        </p:txBody>
      </p:sp>
    </p:spTree>
    <p:extLst>
      <p:ext uri="{BB962C8B-B14F-4D97-AF65-F5344CB8AC3E}">
        <p14:creationId xmlns:p14="http://schemas.microsoft.com/office/powerpoint/2010/main" val="2007497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60f92a5151_4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60f92a5151_4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"Content" is the generic term in Chromium for all of the code inside a webpage or the frontend of a web application.</a:t>
            </a:r>
            <a:endParaRPr/>
          </a:p>
          <a:p>
            <a:pPr marL="0" lvl="0" indent="0" algn="l" rtl="0">
              <a:spcBef>
                <a:spcPts val="0"/>
              </a:spcBef>
              <a:spcAft>
                <a:spcPts val="0"/>
              </a:spcAft>
              <a:buNone/>
            </a:pPr>
            <a:r>
              <a:rPr lang="en"/>
              <a:t>The basic building blocks are text, images, markup (surrounding the text), styles (defining how markup is rendered), and script (which can modify all of the above dynamically).</a:t>
            </a:r>
            <a:endParaRPr/>
          </a:p>
          <a:p>
            <a:pPr marL="0" lvl="0" indent="0" algn="l" rtl="0">
              <a:spcBef>
                <a:spcPts val="0"/>
              </a:spcBef>
              <a:spcAft>
                <a:spcPts val="0"/>
              </a:spcAft>
              <a:buNone/>
            </a:pPr>
            <a:r>
              <a:rPr lang="en"/>
              <a:t>Other kinds of content are rendered in special ways, which aren't discussed here.</a:t>
            </a:r>
            <a:endParaRPr/>
          </a:p>
        </p:txBody>
      </p:sp>
    </p:spTree>
    <p:extLst>
      <p:ext uri="{BB962C8B-B14F-4D97-AF65-F5344CB8AC3E}">
        <p14:creationId xmlns:p14="http://schemas.microsoft.com/office/powerpoint/2010/main" val="2609371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60f92a5151_40_10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60f92a5151_40_10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Building the layer list is a new lifecycle stage on the main thread.  Today, this happens before paint, and each layer is painted separately.</a:t>
            </a:r>
            <a:endParaRPr dirty="0"/>
          </a:p>
        </p:txBody>
      </p:sp>
    </p:spTree>
    <p:extLst>
      <p:ext uri="{BB962C8B-B14F-4D97-AF65-F5344CB8AC3E}">
        <p14:creationId xmlns:p14="http://schemas.microsoft.com/office/powerpoint/2010/main" val="12655502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60f92a5151_40_1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60f92a5151_40_1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compositor can apply various properties to the way it draws a layer.  These are stored in their own trees.</a:t>
            </a:r>
            <a:endParaRPr/>
          </a:p>
          <a:p>
            <a:pPr marL="0" lvl="0" indent="0" algn="l" rtl="0">
              <a:spcBef>
                <a:spcPts val="0"/>
              </a:spcBef>
              <a:spcAft>
                <a:spcPts val="0"/>
              </a:spcAft>
              <a:buNone/>
            </a:pPr>
            <a:endParaRPr/>
          </a:p>
          <a:p>
            <a:pPr marL="0" lvl="0" indent="0" algn="l" rtl="0">
              <a:spcBef>
                <a:spcPts val="0"/>
              </a:spcBef>
              <a:spcAft>
                <a:spcPts val="0"/>
              </a:spcAft>
              <a:buNone/>
            </a:pPr>
            <a:r>
              <a:rPr lang="en"/>
              <a:t>In the past they were stored on the layer itself, but CAP required de-coupling properties from layers.</a:t>
            </a:r>
            <a:endParaRPr/>
          </a:p>
        </p:txBody>
      </p:sp>
    </p:spTree>
    <p:extLst>
      <p:ext uri="{BB962C8B-B14F-4D97-AF65-F5344CB8AC3E}">
        <p14:creationId xmlns:p14="http://schemas.microsoft.com/office/powerpoint/2010/main" val="34464969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60f92a5151_40_1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g60f92a5151_40_1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02546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60f92a5151_40_1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7" name="Google Shape;1257;g60f92a5151_40_1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future we will create layers after paint.</a:t>
            </a:r>
            <a:endParaRPr/>
          </a:p>
        </p:txBody>
      </p:sp>
    </p:spTree>
    <p:extLst>
      <p:ext uri="{BB962C8B-B14F-4D97-AF65-F5344CB8AC3E}">
        <p14:creationId xmlns:p14="http://schemas.microsoft.com/office/powerpoint/2010/main" val="9502340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60f92a5151_40_1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60f92a5151_40_1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paint is finished, the commit updates copies of the layer list and property trees on the compositor thread, to match the state of these data structures on the main thread.</a:t>
            </a:r>
            <a:endParaRPr/>
          </a:p>
        </p:txBody>
      </p:sp>
    </p:spTree>
    <p:extLst>
      <p:ext uri="{BB962C8B-B14F-4D97-AF65-F5344CB8AC3E}">
        <p14:creationId xmlns:p14="http://schemas.microsoft.com/office/powerpoint/2010/main" val="6241981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60f92a5151_40_1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3" name="Google Shape;1333;g60f92a5151_40_1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Recall: raster is the step after paint, which turns paint ops into bitmaps.</a:t>
            </a:r>
            <a:endParaRPr dirty="0"/>
          </a:p>
          <a:p>
            <a:pPr marL="0" lvl="0" indent="0" algn="l" rtl="0">
              <a:spcBef>
                <a:spcPts val="0"/>
              </a:spcBef>
              <a:spcAft>
                <a:spcPts val="0"/>
              </a:spcAft>
              <a:buNone/>
            </a:pPr>
            <a:r>
              <a:rPr lang="en" dirty="0"/>
              <a:t>Layers can be large - rastering the whole layer is expensive, and unnecessary if only part of it is visible.</a:t>
            </a:r>
            <a:endParaRPr dirty="0"/>
          </a:p>
          <a:p>
            <a:pPr marL="0" lvl="0" indent="0" algn="l" rtl="0">
              <a:spcBef>
                <a:spcPts val="0"/>
              </a:spcBef>
              <a:spcAft>
                <a:spcPts val="0"/>
              </a:spcAft>
              <a:buNone/>
            </a:pPr>
            <a:r>
              <a:rPr lang="en" dirty="0"/>
              <a:t>So the compositor thread divides the layer into tiles.</a:t>
            </a:r>
            <a:endParaRPr dirty="0"/>
          </a:p>
          <a:p>
            <a:pPr marL="0" lvl="0" indent="0" algn="l" rtl="0">
              <a:spcBef>
                <a:spcPts val="0"/>
              </a:spcBef>
              <a:spcAft>
                <a:spcPts val="0"/>
              </a:spcAft>
              <a:buNone/>
            </a:pPr>
            <a:r>
              <a:rPr lang="en" dirty="0"/>
              <a:t>Tiles are the unit of raster work.  Tiles are rastered with a pool of dedicated raster threads (this includes image decodes).  Tiles are prioritized based on their distance from the viewport.</a:t>
            </a:r>
            <a:endParaRPr dirty="0"/>
          </a:p>
          <a:p>
            <a:pPr marL="0" lvl="0" indent="0" algn="l" rtl="0">
              <a:spcBef>
                <a:spcPts val="0"/>
              </a:spcBef>
              <a:spcAft>
                <a:spcPts val="0"/>
              </a:spcAft>
              <a:buNone/>
            </a:pPr>
            <a:r>
              <a:rPr lang="en" dirty="0"/>
              <a:t>(Not shown: a layer actually has multiple tilings for different resolutions.)</a:t>
            </a:r>
            <a:endParaRPr dirty="0"/>
          </a:p>
        </p:txBody>
      </p:sp>
    </p:spTree>
    <p:extLst>
      <p:ext uri="{BB962C8B-B14F-4D97-AF65-F5344CB8AC3E}">
        <p14:creationId xmlns:p14="http://schemas.microsoft.com/office/powerpoint/2010/main" val="35390518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60f92a5151_40_1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60f92a5151_40_1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Once all the tiles are rastered, the compositor thread generates "draw quads".  A quad is like a command to draw a tile in a particular location on the screen, taking into account all the transformations applied by the layer tree.  Each quad references the tile's rastered output in memory (remember, no pixels are on the screen yet).</a:t>
            </a:r>
            <a:endParaRPr/>
          </a:p>
          <a:p>
            <a:pPr marL="0" lvl="0" indent="0" algn="l" rtl="0">
              <a:spcBef>
                <a:spcPts val="0"/>
              </a:spcBef>
              <a:spcAft>
                <a:spcPts val="0"/>
              </a:spcAft>
              <a:buNone/>
            </a:pPr>
            <a:r>
              <a:rPr lang="en"/>
              <a:t>The quads are wrapped up in a compositor frame object which gets submitted to the browser process.</a:t>
            </a:r>
            <a:endParaRPr/>
          </a:p>
        </p:txBody>
      </p:sp>
    </p:spTree>
    <p:extLst>
      <p:ext uri="{BB962C8B-B14F-4D97-AF65-F5344CB8AC3E}">
        <p14:creationId xmlns:p14="http://schemas.microsoft.com/office/powerpoint/2010/main" val="3894546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60f92a5151_40_13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60f92a5151_40_1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compositor thread has two copies of the tree, so that it can raster tiles from a new commit while drawing the previous commit. We want to ensure atomic commits and two trees is the approach to do this.</a:t>
            </a:r>
            <a:endParaRPr/>
          </a:p>
          <a:p>
            <a:pPr marL="0" lvl="0" indent="0" algn="l" rtl="0">
              <a:spcBef>
                <a:spcPts val="0"/>
              </a:spcBef>
              <a:spcAft>
                <a:spcPts val="0"/>
              </a:spcAft>
              <a:buNone/>
            </a:pPr>
            <a:endParaRPr/>
          </a:p>
          <a:p>
            <a:pPr marL="0" lvl="0" indent="0" algn="l" rtl="0">
              <a:spcBef>
                <a:spcPts val="0"/>
              </a:spcBef>
              <a:spcAft>
                <a:spcPts val="0"/>
              </a:spcAft>
              <a:buNone/>
            </a:pPr>
            <a:r>
              <a:rPr lang="en"/>
              <a:t>Active/pending "tree" on this slide refers to LayerTreeImpl which is really a "layer list and property trees".  The terminology is in flux due to CAP changes.</a:t>
            </a:r>
            <a:endParaRPr/>
          </a:p>
        </p:txBody>
      </p:sp>
    </p:spTree>
    <p:extLst>
      <p:ext uri="{BB962C8B-B14F-4D97-AF65-F5344CB8AC3E}">
        <p14:creationId xmlns:p14="http://schemas.microsoft.com/office/powerpoint/2010/main" val="35859038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60f92a5151_40_13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60f92a5151_40_1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Compositor frames come from multiple renderers, and from the browser (which has its own compositor for the UI).</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Compositor frames are associated with a "surface", representing the place where they will appear onscreen.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Surfaces can embed other surfaces.  The browser UI embeds a renderer.  Renderers can embed other renderers for cross-origin iframes (a.k.a. site isolation, "out of process iframe" or OOPIF).</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display compositor runs on the Viz Compositor Thread in the GPU process.  It's part of the viz service (short for "visuals").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display compositor synchronizes the incoming frames and understands the dependencies between embedded surfaces ("surface aggregation").</a:t>
            </a:r>
            <a:endParaRPr dirty="0"/>
          </a:p>
        </p:txBody>
      </p:sp>
    </p:spTree>
    <p:extLst>
      <p:ext uri="{BB962C8B-B14F-4D97-AF65-F5344CB8AC3E}">
        <p14:creationId xmlns:p14="http://schemas.microsoft.com/office/powerpoint/2010/main" val="19001207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60f92a5151_40_14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1" name="Google Shape;1471;g60f92a5151_40_1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Viz uses skia to display each quad in the CompositorFrame. This allows the compositor to draw using any backend (GL, Vulkan, Metal, DX12) supported by skia, similar to raster.</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Skia provides a thread-safe data structure called SkDeferredDisplayList to encapsulate the GPU ops for a frame. This is generated on the viz thread and executed on the GPU thread (which accesses the graphics APIs).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On most platforms the display compositor's output is double-buffered, so the quads draw into a backbuffer, and a "swap" command makes it visible.  (On OS X we do something a little different with CoreAnimation.)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Finally our pixels are on the screen. :)</a:t>
            </a:r>
            <a:endParaRPr/>
          </a:p>
        </p:txBody>
      </p:sp>
    </p:spTree>
    <p:extLst>
      <p:ext uri="{BB962C8B-B14F-4D97-AF65-F5344CB8AC3E}">
        <p14:creationId xmlns:p14="http://schemas.microsoft.com/office/powerpoint/2010/main" val="3770795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60f92a5151_4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60f92a5151_4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real webpage is just thousands of lines of HTML, CSS, and JavaScript delivered in plain text over the network.</a:t>
            </a:r>
            <a:endParaRPr/>
          </a:p>
          <a:p>
            <a:pPr marL="0" lvl="0" indent="0" algn="l" rtl="0">
              <a:spcBef>
                <a:spcPts val="0"/>
              </a:spcBef>
              <a:spcAft>
                <a:spcPts val="0"/>
              </a:spcAft>
              <a:buNone/>
            </a:pPr>
            <a:r>
              <a:rPr lang="en"/>
              <a:t>There's no notion of compilation or packaging as you might find on other kinds of software platforms.</a:t>
            </a:r>
            <a:endParaRPr/>
          </a:p>
          <a:p>
            <a:pPr marL="0" lvl="0" indent="0" algn="l" rtl="0">
              <a:spcBef>
                <a:spcPts val="0"/>
              </a:spcBef>
              <a:spcAft>
                <a:spcPts val="0"/>
              </a:spcAft>
              <a:buNone/>
            </a:pPr>
            <a:r>
              <a:rPr lang="en"/>
              <a:t>The webpage's source code is the input to the renderer.</a:t>
            </a:r>
            <a:endParaRPr/>
          </a:p>
          <a:p>
            <a:pPr marL="0" lvl="0" indent="0" algn="l" rtl="0">
              <a:spcBef>
                <a:spcPts val="0"/>
              </a:spcBef>
              <a:spcAft>
                <a:spcPts val="0"/>
              </a:spcAft>
              <a:buNone/>
            </a:pPr>
            <a:r>
              <a:rPr lang="en"/>
              <a:t>This simplicity was key to the early success of the web which prioritized usability over fidelity.</a:t>
            </a:r>
            <a:endParaRPr/>
          </a:p>
        </p:txBody>
      </p:sp>
    </p:spTree>
    <p:extLst>
      <p:ext uri="{BB962C8B-B14F-4D97-AF65-F5344CB8AC3E}">
        <p14:creationId xmlns:p14="http://schemas.microsoft.com/office/powerpoint/2010/main" val="4547037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60f92a5151_40_14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g60f92a5151_40_1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9499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60f92a5151_40_14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60f92a5151_40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Feedback after the talk:</a:t>
            </a:r>
            <a:endParaRPr/>
          </a:p>
          <a:p>
            <a:pPr marL="0" lvl="0" indent="0" algn="l" rtl="0">
              <a:spcBef>
                <a:spcPts val="0"/>
              </a:spcBef>
              <a:spcAft>
                <a:spcPts val="0"/>
              </a:spcAft>
              <a:buNone/>
            </a:pPr>
            <a:r>
              <a:rPr lang="en"/>
              <a:t>Explain double buffering more (pending-&gt;active, as well as other buffers).</a:t>
            </a:r>
            <a:endParaRPr/>
          </a:p>
          <a:p>
            <a:pPr marL="0" lvl="0" indent="0" algn="l" rtl="0">
              <a:spcBef>
                <a:spcPts val="0"/>
              </a:spcBef>
              <a:spcAft>
                <a:spcPts val="0"/>
              </a:spcAft>
              <a:buNone/>
            </a:pPr>
            <a:r>
              <a:rPr lang="en"/>
              <a:t>Explain property trees more</a:t>
            </a:r>
            <a:endParaRPr/>
          </a:p>
          <a:p>
            <a:pPr marL="0" lvl="0" indent="0" algn="l" rtl="0">
              <a:spcBef>
                <a:spcPts val="0"/>
              </a:spcBef>
              <a:spcAft>
                <a:spcPts val="0"/>
              </a:spcAft>
              <a:buNone/>
            </a:pPr>
            <a:r>
              <a:rPr lang="en"/>
              <a:t>Mention shadow dom and the effects it has on the DOM tree (this slide was removed from a previous iteration of this talk)</a:t>
            </a:r>
            <a:endParaRPr/>
          </a:p>
        </p:txBody>
      </p:sp>
    </p:spTree>
    <p:extLst>
      <p:ext uri="{BB962C8B-B14F-4D97-AF65-F5344CB8AC3E}">
        <p14:creationId xmlns:p14="http://schemas.microsoft.com/office/powerpoint/2010/main" val="87855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0f92a5151_4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0f92a5151_4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the other end of the pipeline we have to get pixels onto the screen using the graphics libraries provided by the underlying operating system.</a:t>
            </a:r>
            <a:endParaRPr/>
          </a:p>
          <a:p>
            <a:pPr marL="0" lvl="0" indent="0" algn="l" rtl="0">
              <a:spcBef>
                <a:spcPts val="0"/>
              </a:spcBef>
              <a:spcAft>
                <a:spcPts val="0"/>
              </a:spcAft>
              <a:buNone/>
            </a:pPr>
            <a:r>
              <a:rPr lang="en"/>
              <a:t>On most platforms today, that's a standardized API called "OpenGL".  On Windows there's an extra translation into DirectX.  In the future, we may support newer APIs such as Vulkan (likely shipping in M85 android).</a:t>
            </a:r>
            <a:endParaRPr/>
          </a:p>
          <a:p>
            <a:pPr marL="0" lvl="0" indent="0" algn="l" rtl="0">
              <a:spcBef>
                <a:spcPts val="0"/>
              </a:spcBef>
              <a:spcAft>
                <a:spcPts val="0"/>
              </a:spcAft>
              <a:buNone/>
            </a:pPr>
            <a:r>
              <a:rPr lang="en"/>
              <a:t>These libraries provide</a:t>
            </a:r>
            <a:r>
              <a:rPr lang="en">
                <a:solidFill>
                  <a:schemeClr val="dk1"/>
                </a:solidFill>
              </a:rPr>
              <a:t> low-level graphics primitives like "textures" and "shaders", and let you do things like "draw a polygon at these coordinates into a buffer of virtual pixels".</a:t>
            </a:r>
            <a:endParaRPr/>
          </a:p>
        </p:txBody>
      </p:sp>
    </p:spTree>
    <p:extLst>
      <p:ext uri="{BB962C8B-B14F-4D97-AF65-F5344CB8AC3E}">
        <p14:creationId xmlns:p14="http://schemas.microsoft.com/office/powerpoint/2010/main" val="400596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60f92a5151_4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60f92a5151_4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the goal of rendering can be stated as: turn HTML / CSS / JavaScript into the right OpenGL calls to display the pixels.</a:t>
            </a:r>
            <a:endParaRPr/>
          </a:p>
          <a:p>
            <a:pPr marL="0" lvl="0" indent="0" algn="l" rtl="0">
              <a:spcBef>
                <a:spcPts val="0"/>
              </a:spcBef>
              <a:spcAft>
                <a:spcPts val="0"/>
              </a:spcAft>
              <a:buNone/>
            </a:pPr>
            <a:r>
              <a:rPr lang="en"/>
              <a:t>But keep in mind a second goal as we describe the pipeline:  We also want the right intermediate data structures to update the rendering efficiently after it's produced, and answer queries about it from script or other parts of the system.</a:t>
            </a:r>
            <a:endParaRPr/>
          </a:p>
        </p:txBody>
      </p:sp>
    </p:spTree>
    <p:extLst>
      <p:ext uri="{BB962C8B-B14F-4D97-AF65-F5344CB8AC3E}">
        <p14:creationId xmlns:p14="http://schemas.microsoft.com/office/powerpoint/2010/main" val="1552539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60f92a5151_4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60f92a5151_4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break the pipeline into multiple "lifecycle stages", generating those intermediate outputs.</a:t>
            </a:r>
            <a:endParaRPr/>
          </a:p>
          <a:p>
            <a:pPr marL="0" lvl="0" indent="0" algn="l" rtl="0">
              <a:spcBef>
                <a:spcPts val="0"/>
              </a:spcBef>
              <a:spcAft>
                <a:spcPts val="0"/>
              </a:spcAft>
              <a:buNone/>
            </a:pPr>
            <a:endParaRPr/>
          </a:p>
          <a:p>
            <a:pPr marL="0" lvl="0" indent="0" algn="l" rtl="0">
              <a:spcBef>
                <a:spcPts val="0"/>
              </a:spcBef>
              <a:spcAft>
                <a:spcPts val="0"/>
              </a:spcAft>
              <a:buNone/>
            </a:pPr>
            <a:r>
              <a:rPr lang="en"/>
              <a:t>We'll first describe each stage of a working pipeline, then come back to the notion of efficient updating and introduce some concepts for optimization.</a:t>
            </a:r>
            <a:endParaRPr/>
          </a:p>
        </p:txBody>
      </p:sp>
    </p:spTree>
    <p:extLst>
      <p:ext uri="{BB962C8B-B14F-4D97-AF65-F5344CB8AC3E}">
        <p14:creationId xmlns:p14="http://schemas.microsoft.com/office/powerpoint/2010/main" val="3983986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bit.ly/lifeofapixel"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gif"/><Relationship Id="rId5" Type="http://schemas.openxmlformats.org/officeDocument/2006/relationships/image" Target="../media/image9.jp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7.jp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3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4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43.gif"/><Relationship Id="rId4" Type="http://schemas.openxmlformats.org/officeDocument/2006/relationships/image" Target="../media/image42.gif"/></Relationships>
</file>

<file path=ppt/slides/_rels/slide4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42.gif"/><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5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5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5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8.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7.jpg"/><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3" Type="http://schemas.openxmlformats.org/officeDocument/2006/relationships/hyperlink" Target="http://bit.ly/lifeofapixel"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bit.ly/livesofpixels"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6725" y="0"/>
            <a:ext cx="9144000" cy="12087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p:nvPr/>
        </p:nvSpPr>
        <p:spPr>
          <a:xfrm>
            <a:off x="5785300" y="271100"/>
            <a:ext cx="3452700" cy="11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rgbClr val="434343"/>
                </a:solidFill>
                <a:latin typeface="Syncopate"/>
                <a:ea typeface="Syncopate"/>
                <a:cs typeface="Syncopate"/>
                <a:sym typeface="Syncopate"/>
              </a:rPr>
              <a:t>LIFE OF A</a:t>
            </a:r>
            <a:endParaRPr sz="3600" b="1">
              <a:solidFill>
                <a:srgbClr val="434343"/>
              </a:solidFill>
              <a:latin typeface="Syncopate"/>
              <a:ea typeface="Syncopate"/>
              <a:cs typeface="Syncopate"/>
              <a:sym typeface="Syncopate"/>
            </a:endParaRPr>
          </a:p>
        </p:txBody>
      </p:sp>
      <p:pic>
        <p:nvPicPr>
          <p:cNvPr id="56" name="Google Shape;56;p13" descr="pixel.png"/>
          <p:cNvPicPr preferRelativeResize="0"/>
          <p:nvPr/>
        </p:nvPicPr>
        <p:blipFill>
          <a:blip r:embed="rId3">
            <a:alphaModFix/>
          </a:blip>
          <a:stretch>
            <a:fillRect/>
          </a:stretch>
        </p:blipFill>
        <p:spPr>
          <a:xfrm>
            <a:off x="6569350" y="909813"/>
            <a:ext cx="2230625" cy="866275"/>
          </a:xfrm>
          <a:prstGeom prst="rect">
            <a:avLst/>
          </a:prstGeom>
          <a:noFill/>
          <a:ln w="9525" cap="flat" cmpd="sng">
            <a:solidFill>
              <a:srgbClr val="000000"/>
            </a:solidFill>
            <a:prstDash val="solid"/>
            <a:round/>
            <a:headEnd type="none" w="sm" len="sm"/>
            <a:tailEnd type="none" w="sm" len="sm"/>
          </a:ln>
        </p:spPr>
      </p:pic>
      <p:sp>
        <p:nvSpPr>
          <p:cNvPr id="57" name="Google Shape;57;p13"/>
          <p:cNvSpPr txBox="1"/>
          <p:nvPr/>
        </p:nvSpPr>
        <p:spPr>
          <a:xfrm>
            <a:off x="571250" y="2962825"/>
            <a:ext cx="3078900" cy="14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Philip Rogers (pdr@)</a:t>
            </a:r>
            <a:endParaRPr i="1">
              <a:latin typeface="Droid Serif"/>
              <a:ea typeface="Droid Serif"/>
              <a:cs typeface="Droid Serif"/>
              <a:sym typeface="Droid Serif"/>
            </a:endParaRPr>
          </a:p>
          <a:p>
            <a:pPr marL="0" lvl="0" indent="0" algn="l" rtl="0">
              <a:spcBef>
                <a:spcPts val="0"/>
              </a:spcBef>
              <a:spcAft>
                <a:spcPts val="0"/>
              </a:spcAft>
              <a:buNone/>
            </a:pPr>
            <a:endParaRPr i="1">
              <a:latin typeface="Droid Serif"/>
              <a:ea typeface="Droid Serif"/>
              <a:cs typeface="Droid Serif"/>
              <a:sym typeface="Droid Serif"/>
            </a:endParaRPr>
          </a:p>
          <a:p>
            <a:pPr marL="0" lvl="0" indent="0" algn="l" rtl="0">
              <a:spcBef>
                <a:spcPts val="0"/>
              </a:spcBef>
              <a:spcAft>
                <a:spcPts val="0"/>
              </a:spcAft>
              <a:buNone/>
            </a:pPr>
            <a:r>
              <a:rPr lang="en" i="1">
                <a:latin typeface="Droid Serif"/>
                <a:ea typeface="Droid Serif"/>
                <a:cs typeface="Droid Serif"/>
                <a:sym typeface="Droid Serif"/>
              </a:rPr>
              <a:t>Based on a 2017 presentation by skobes@, with new additions.</a:t>
            </a:r>
            <a:endParaRPr i="1">
              <a:latin typeface="Droid Serif"/>
              <a:ea typeface="Droid Serif"/>
              <a:cs typeface="Droid Serif"/>
              <a:sym typeface="Droid Serif"/>
            </a:endParaRPr>
          </a:p>
          <a:p>
            <a:pPr marL="0" lvl="0" indent="0" algn="l" rtl="0">
              <a:spcBef>
                <a:spcPts val="0"/>
              </a:spcBef>
              <a:spcAft>
                <a:spcPts val="0"/>
              </a:spcAft>
              <a:buNone/>
            </a:pPr>
            <a:endParaRPr i="1">
              <a:latin typeface="Droid Serif"/>
              <a:ea typeface="Droid Serif"/>
              <a:cs typeface="Droid Serif"/>
              <a:sym typeface="Droid Serif"/>
            </a:endParaRPr>
          </a:p>
          <a:p>
            <a:pPr marL="0" lvl="0" indent="0" algn="l" rtl="0">
              <a:spcBef>
                <a:spcPts val="0"/>
              </a:spcBef>
              <a:spcAft>
                <a:spcPts val="0"/>
              </a:spcAft>
              <a:buNone/>
            </a:pPr>
            <a:r>
              <a:rPr lang="en" i="1">
                <a:latin typeface="Droid Serif"/>
                <a:ea typeface="Droid Serif"/>
                <a:cs typeface="Droid Serif"/>
                <a:sym typeface="Droid Serif"/>
              </a:rPr>
              <a:t>June, 2020</a:t>
            </a:r>
            <a:endParaRPr i="1">
              <a:latin typeface="Droid Serif"/>
              <a:ea typeface="Droid Serif"/>
              <a:cs typeface="Droid Serif"/>
              <a:sym typeface="Droid Serif"/>
            </a:endParaRPr>
          </a:p>
          <a:p>
            <a:pPr marL="0" lvl="0" indent="0" algn="l" rtl="0">
              <a:spcBef>
                <a:spcPts val="0"/>
              </a:spcBef>
              <a:spcAft>
                <a:spcPts val="0"/>
              </a:spcAft>
              <a:buNone/>
            </a:pPr>
            <a:endParaRPr i="1">
              <a:latin typeface="Droid Serif"/>
              <a:ea typeface="Droid Serif"/>
              <a:cs typeface="Droid Serif"/>
              <a:sym typeface="Droid Serif"/>
            </a:endParaRPr>
          </a:p>
          <a:p>
            <a:pPr marL="0" lvl="0" indent="0" algn="l" rtl="0">
              <a:spcBef>
                <a:spcPts val="0"/>
              </a:spcBef>
              <a:spcAft>
                <a:spcPts val="0"/>
              </a:spcAft>
              <a:buNone/>
            </a:pPr>
            <a:r>
              <a:rPr lang="en" i="1">
                <a:solidFill>
                  <a:schemeClr val="dk1"/>
                </a:solidFill>
                <a:latin typeface="Droid Serif"/>
                <a:ea typeface="Droid Serif"/>
                <a:cs typeface="Droid Serif"/>
                <a:sym typeface="Droid Serif"/>
              </a:rPr>
              <a:t>slides:  </a:t>
            </a:r>
            <a:r>
              <a:rPr lang="en" u="sng">
                <a:solidFill>
                  <a:schemeClr val="hlink"/>
                </a:solidFill>
                <a:latin typeface="Consolas"/>
                <a:ea typeface="Consolas"/>
                <a:cs typeface="Consolas"/>
                <a:sym typeface="Consolas"/>
                <a:hlinkClick r:id="rId4"/>
              </a:rPr>
              <a:t>bit.ly/lifeofapixel</a:t>
            </a:r>
            <a:endParaRPr>
              <a:latin typeface="Consolas"/>
              <a:ea typeface="Consolas"/>
              <a:cs typeface="Consolas"/>
              <a:sym typeface="Consolas"/>
            </a:endParaRPr>
          </a:p>
        </p:txBody>
      </p:sp>
      <p:sp>
        <p:nvSpPr>
          <p:cNvPr id="58" name="Google Shape;58;p13"/>
          <p:cNvSpPr txBox="1"/>
          <p:nvPr/>
        </p:nvSpPr>
        <p:spPr>
          <a:xfrm>
            <a:off x="5100075" y="3939025"/>
            <a:ext cx="3699900" cy="616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i="1">
                <a:solidFill>
                  <a:srgbClr val="999999"/>
                </a:solidFill>
                <a:latin typeface="Droid Serif"/>
                <a:ea typeface="Droid Serif"/>
                <a:cs typeface="Droid Serif"/>
                <a:sym typeface="Droid Serif"/>
              </a:rPr>
              <a:t>"The unexamined pixel is not worth rendering."</a:t>
            </a:r>
            <a:endParaRPr sz="1200" i="1">
              <a:solidFill>
                <a:srgbClr val="999999"/>
              </a:solidFill>
              <a:latin typeface="Droid Serif"/>
              <a:ea typeface="Droid Serif"/>
              <a:cs typeface="Droid Serif"/>
              <a:sym typeface="Droid Serif"/>
            </a:endParaRPr>
          </a:p>
          <a:p>
            <a:pPr marL="0" lvl="0" indent="0" algn="r" rtl="0">
              <a:spcBef>
                <a:spcPts val="0"/>
              </a:spcBef>
              <a:spcAft>
                <a:spcPts val="0"/>
              </a:spcAft>
              <a:buNone/>
            </a:pPr>
            <a:r>
              <a:rPr lang="en" sz="1200" i="1">
                <a:solidFill>
                  <a:srgbClr val="999999"/>
                </a:solidFill>
                <a:latin typeface="Droid Serif"/>
                <a:ea typeface="Droid Serif"/>
                <a:cs typeface="Droid Serif"/>
                <a:sym typeface="Droid Serif"/>
              </a:rPr>
              <a:t>— Socrates</a:t>
            </a:r>
            <a:endParaRPr sz="1200" i="1">
              <a:solidFill>
                <a:srgbClr val="999999"/>
              </a:solidFill>
              <a:latin typeface="Droid Serif"/>
              <a:ea typeface="Droid Serif"/>
              <a:cs typeface="Droid Serif"/>
              <a:sym typeface="Droid Serif"/>
            </a:endParaRPr>
          </a:p>
        </p:txBody>
      </p:sp>
      <p:sp>
        <p:nvSpPr>
          <p:cNvPr id="59" name="Google Shape;59;p13"/>
          <p:cNvSpPr txBox="1"/>
          <p:nvPr/>
        </p:nvSpPr>
        <p:spPr>
          <a:xfrm>
            <a:off x="571250" y="1601375"/>
            <a:ext cx="3200400" cy="46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onsolas"/>
              <a:ea typeface="Consolas"/>
              <a:cs typeface="Consolas"/>
              <a:sym typeface="Consola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2"/>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2"/>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parsing</a:t>
            </a:r>
            <a:endParaRPr sz="3600" b="1">
              <a:solidFill>
                <a:srgbClr val="434343"/>
              </a:solidFill>
              <a:latin typeface="Droid Sans"/>
              <a:ea typeface="Droid Sans"/>
              <a:cs typeface="Droid Sans"/>
              <a:sym typeface="Droid Sans"/>
            </a:endParaRPr>
          </a:p>
        </p:txBody>
      </p:sp>
      <p:sp>
        <p:nvSpPr>
          <p:cNvPr id="211" name="Google Shape;211;p22"/>
          <p:cNvSpPr txBox="1"/>
          <p:nvPr/>
        </p:nvSpPr>
        <p:spPr>
          <a:xfrm>
            <a:off x="1143000" y="1066800"/>
            <a:ext cx="2596500" cy="4671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latin typeface="Consolas"/>
                <a:ea typeface="Consolas"/>
                <a:cs typeface="Consolas"/>
                <a:sym typeface="Consolas"/>
              </a:rPr>
              <a:t>HTMLDocumentParser</a:t>
            </a:r>
            <a:endParaRPr sz="1800" b="1" dirty="0">
              <a:solidFill>
                <a:srgbClr val="0000FF"/>
              </a:solidFill>
              <a:latin typeface="Consolas"/>
              <a:ea typeface="Consolas"/>
              <a:cs typeface="Consolas"/>
              <a:sym typeface="Consolas"/>
            </a:endParaRPr>
          </a:p>
        </p:txBody>
      </p:sp>
      <p:sp>
        <p:nvSpPr>
          <p:cNvPr id="212" name="Google Shape;212;p22"/>
          <p:cNvSpPr/>
          <p:nvPr/>
        </p:nvSpPr>
        <p:spPr>
          <a:xfrm>
            <a:off x="4878400" y="1812900"/>
            <a:ext cx="279000" cy="2752800"/>
          </a:xfrm>
          <a:prstGeom prst="leftBrace">
            <a:avLst>
              <a:gd name="adj1" fmla="val 8333"/>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3" name="Google Shape;213;p22"/>
          <p:cNvCxnSpPr>
            <a:endCxn id="212" idx="1"/>
          </p:cNvCxnSpPr>
          <p:nvPr/>
        </p:nvCxnSpPr>
        <p:spPr>
          <a:xfrm rot="-5400000" flipH="1">
            <a:off x="3853300" y="2164200"/>
            <a:ext cx="1665300" cy="384900"/>
          </a:xfrm>
          <a:prstGeom prst="curvedConnector2">
            <a:avLst/>
          </a:prstGeom>
          <a:noFill/>
          <a:ln w="19050" cap="flat" cmpd="sng">
            <a:solidFill>
              <a:schemeClr val="dk2"/>
            </a:solidFill>
            <a:prstDash val="solid"/>
            <a:round/>
            <a:headEnd type="none" w="med" len="med"/>
            <a:tailEnd type="none" w="med" len="med"/>
          </a:ln>
        </p:spPr>
      </p:cxnSp>
      <p:sp>
        <p:nvSpPr>
          <p:cNvPr id="214" name="Google Shape;214;p22"/>
          <p:cNvSpPr txBox="1"/>
          <p:nvPr/>
        </p:nvSpPr>
        <p:spPr>
          <a:xfrm rot="3555041">
            <a:off x="4214164" y="2996812"/>
            <a:ext cx="866057" cy="3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builds</a:t>
            </a:r>
            <a:endParaRPr i="1">
              <a:latin typeface="Droid Serif"/>
              <a:ea typeface="Droid Serif"/>
              <a:cs typeface="Droid Serif"/>
              <a:sym typeface="Droid Serif"/>
            </a:endParaRPr>
          </a:p>
        </p:txBody>
      </p:sp>
      <p:sp>
        <p:nvSpPr>
          <p:cNvPr id="215" name="Google Shape;215;p22"/>
          <p:cNvSpPr txBox="1"/>
          <p:nvPr/>
        </p:nvSpPr>
        <p:spPr>
          <a:xfrm>
            <a:off x="457200" y="3531000"/>
            <a:ext cx="4104000" cy="1041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Droid Serif"/>
              <a:buChar char="●"/>
            </a:pPr>
            <a:r>
              <a:rPr lang="en" sz="1800" i="1">
                <a:latin typeface="Droid Serif"/>
                <a:ea typeface="Droid Serif"/>
                <a:cs typeface="Droid Serif"/>
                <a:sym typeface="Droid Serif"/>
              </a:rPr>
              <a:t>HTML tags can nest</a:t>
            </a:r>
            <a:br>
              <a:rPr lang="en" sz="1800" i="1">
                <a:latin typeface="Droid Serif"/>
                <a:ea typeface="Droid Serif"/>
                <a:cs typeface="Droid Serif"/>
                <a:sym typeface="Droid Serif"/>
              </a:rPr>
            </a:br>
            <a:endParaRPr sz="1800" i="1">
              <a:latin typeface="Droid Serif"/>
              <a:ea typeface="Droid Serif"/>
              <a:cs typeface="Droid Serif"/>
              <a:sym typeface="Droid Serif"/>
            </a:endParaRPr>
          </a:p>
          <a:p>
            <a:pPr marL="457200" lvl="0" indent="-342900" algn="l" rtl="0">
              <a:spcBef>
                <a:spcPts val="0"/>
              </a:spcBef>
              <a:spcAft>
                <a:spcPts val="0"/>
              </a:spcAft>
              <a:buSzPts val="1800"/>
              <a:buFont typeface="Droid Serif"/>
              <a:buChar char="●"/>
            </a:pPr>
            <a:r>
              <a:rPr lang="en" sz="1800" i="1">
                <a:latin typeface="Droid Serif"/>
                <a:ea typeface="Droid Serif"/>
                <a:cs typeface="Droid Serif"/>
                <a:sym typeface="Droid Serif"/>
              </a:rPr>
              <a:t>an </a:t>
            </a:r>
            <a:r>
              <a:rPr lang="en" sz="1800" b="1" i="1">
                <a:latin typeface="Droid Serif"/>
                <a:ea typeface="Droid Serif"/>
                <a:cs typeface="Droid Serif"/>
                <a:sym typeface="Droid Serif"/>
              </a:rPr>
              <a:t>object model</a:t>
            </a:r>
            <a:r>
              <a:rPr lang="en" sz="1800" i="1">
                <a:latin typeface="Droid Serif"/>
                <a:ea typeface="Droid Serif"/>
                <a:cs typeface="Droid Serif"/>
                <a:sym typeface="Droid Serif"/>
              </a:rPr>
              <a:t> reflects the containment relationships</a:t>
            </a:r>
            <a:endParaRPr sz="1800" i="1">
              <a:latin typeface="Droid Serif"/>
              <a:ea typeface="Droid Serif"/>
              <a:cs typeface="Droid Serif"/>
              <a:sym typeface="Droid Serif"/>
            </a:endParaRPr>
          </a:p>
        </p:txBody>
      </p:sp>
      <p:sp>
        <p:nvSpPr>
          <p:cNvPr id="216" name="Google Shape;216;p22"/>
          <p:cNvSpPr txBox="1"/>
          <p:nvPr/>
        </p:nvSpPr>
        <p:spPr>
          <a:xfrm>
            <a:off x="5334000" y="1763175"/>
            <a:ext cx="1433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Document</a:t>
            </a:r>
            <a:endParaRPr>
              <a:solidFill>
                <a:srgbClr val="0000FF"/>
              </a:solidFill>
              <a:latin typeface="Droid Sans"/>
              <a:ea typeface="Droid Sans"/>
              <a:cs typeface="Droid Sans"/>
              <a:sym typeface="Droid Sans"/>
            </a:endParaRPr>
          </a:p>
        </p:txBody>
      </p:sp>
      <p:sp>
        <p:nvSpPr>
          <p:cNvPr id="217" name="Google Shape;217;p22"/>
          <p:cNvSpPr txBox="1"/>
          <p:nvPr/>
        </p:nvSpPr>
        <p:spPr>
          <a:xfrm>
            <a:off x="5562600" y="2144175"/>
            <a:ext cx="8382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HTML</a:t>
            </a:r>
            <a:endParaRPr>
              <a:solidFill>
                <a:srgbClr val="0000FF"/>
              </a:solidFill>
              <a:latin typeface="Droid Sans"/>
              <a:ea typeface="Droid Sans"/>
              <a:cs typeface="Droid Sans"/>
              <a:sym typeface="Droid Sans"/>
            </a:endParaRPr>
          </a:p>
        </p:txBody>
      </p:sp>
      <p:sp>
        <p:nvSpPr>
          <p:cNvPr id="218" name="Google Shape;218;p22"/>
          <p:cNvSpPr txBox="1"/>
          <p:nvPr/>
        </p:nvSpPr>
        <p:spPr>
          <a:xfrm>
            <a:off x="5791200" y="2525175"/>
            <a:ext cx="8382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BODY</a:t>
            </a:r>
            <a:endParaRPr>
              <a:solidFill>
                <a:srgbClr val="0000FF"/>
              </a:solidFill>
              <a:latin typeface="Droid Sans"/>
              <a:ea typeface="Droid Sans"/>
              <a:cs typeface="Droid Sans"/>
              <a:sym typeface="Droid Sans"/>
            </a:endParaRPr>
          </a:p>
        </p:txBody>
      </p:sp>
      <p:sp>
        <p:nvSpPr>
          <p:cNvPr id="219" name="Google Shape;219;p22"/>
          <p:cNvSpPr txBox="1"/>
          <p:nvPr/>
        </p:nvSpPr>
        <p:spPr>
          <a:xfrm>
            <a:off x="6019800" y="2906175"/>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DIV</a:t>
            </a:r>
            <a:endParaRPr>
              <a:solidFill>
                <a:srgbClr val="0000FF"/>
              </a:solidFill>
              <a:latin typeface="Droid Sans"/>
              <a:ea typeface="Droid Sans"/>
              <a:cs typeface="Droid Sans"/>
              <a:sym typeface="Droid Sans"/>
            </a:endParaRPr>
          </a:p>
        </p:txBody>
      </p:sp>
      <p:sp>
        <p:nvSpPr>
          <p:cNvPr id="220" name="Google Shape;220;p22"/>
          <p:cNvSpPr txBox="1"/>
          <p:nvPr/>
        </p:nvSpPr>
        <p:spPr>
          <a:xfrm>
            <a:off x="6248400" y="3287175"/>
            <a:ext cx="533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P</a:t>
            </a:r>
            <a:endParaRPr>
              <a:solidFill>
                <a:srgbClr val="0000FF"/>
              </a:solidFill>
              <a:latin typeface="Droid Sans"/>
              <a:ea typeface="Droid Sans"/>
              <a:cs typeface="Droid Sans"/>
              <a:sym typeface="Droid Sans"/>
            </a:endParaRPr>
          </a:p>
        </p:txBody>
      </p:sp>
      <p:sp>
        <p:nvSpPr>
          <p:cNvPr id="221" name="Google Shape;221;p22"/>
          <p:cNvSpPr txBox="1"/>
          <p:nvPr/>
        </p:nvSpPr>
        <p:spPr>
          <a:xfrm>
            <a:off x="6248400" y="4049175"/>
            <a:ext cx="533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P</a:t>
            </a:r>
            <a:endParaRPr>
              <a:solidFill>
                <a:srgbClr val="0000FF"/>
              </a:solidFill>
              <a:latin typeface="Droid Sans"/>
              <a:ea typeface="Droid Sans"/>
              <a:cs typeface="Droid Sans"/>
              <a:sym typeface="Droid Sans"/>
            </a:endParaRPr>
          </a:p>
        </p:txBody>
      </p:sp>
      <p:sp>
        <p:nvSpPr>
          <p:cNvPr id="222" name="Google Shape;222;p22"/>
          <p:cNvSpPr txBox="1"/>
          <p:nvPr/>
        </p:nvSpPr>
        <p:spPr>
          <a:xfrm>
            <a:off x="6477000" y="3668175"/>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Text</a:t>
            </a:r>
            <a:endParaRPr>
              <a:solidFill>
                <a:srgbClr val="0000FF"/>
              </a:solidFill>
              <a:latin typeface="Droid Sans"/>
              <a:ea typeface="Droid Sans"/>
              <a:cs typeface="Droid Sans"/>
              <a:sym typeface="Droid Sans"/>
            </a:endParaRPr>
          </a:p>
        </p:txBody>
      </p:sp>
      <p:sp>
        <p:nvSpPr>
          <p:cNvPr id="223" name="Google Shape;223;p22"/>
          <p:cNvSpPr txBox="1"/>
          <p:nvPr/>
        </p:nvSpPr>
        <p:spPr>
          <a:xfrm>
            <a:off x="6477000" y="4430175"/>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Text</a:t>
            </a:r>
            <a:endParaRPr>
              <a:solidFill>
                <a:srgbClr val="0000FF"/>
              </a:solidFill>
              <a:latin typeface="Droid Sans"/>
              <a:ea typeface="Droid Sans"/>
              <a:cs typeface="Droid Sans"/>
              <a:sym typeface="Droid Sans"/>
            </a:endParaRPr>
          </a:p>
        </p:txBody>
      </p:sp>
      <p:cxnSp>
        <p:nvCxnSpPr>
          <p:cNvPr id="224" name="Google Shape;224;p22"/>
          <p:cNvCxnSpPr>
            <a:endCxn id="217" idx="1"/>
          </p:cNvCxnSpPr>
          <p:nvPr/>
        </p:nvCxnSpPr>
        <p:spPr>
          <a:xfrm rot="-5400000" flipH="1">
            <a:off x="5377200" y="2111175"/>
            <a:ext cx="236700" cy="134100"/>
          </a:xfrm>
          <a:prstGeom prst="curvedConnector2">
            <a:avLst/>
          </a:prstGeom>
          <a:noFill/>
          <a:ln w="19050" cap="flat" cmpd="sng">
            <a:solidFill>
              <a:schemeClr val="dk2"/>
            </a:solidFill>
            <a:prstDash val="solid"/>
            <a:round/>
            <a:headEnd type="none" w="med" len="med"/>
            <a:tailEnd type="none" w="med" len="med"/>
          </a:ln>
        </p:spPr>
      </p:cxnSp>
      <p:cxnSp>
        <p:nvCxnSpPr>
          <p:cNvPr id="225" name="Google Shape;225;p22"/>
          <p:cNvCxnSpPr>
            <a:endCxn id="218" idx="1"/>
          </p:cNvCxnSpPr>
          <p:nvPr/>
        </p:nvCxnSpPr>
        <p:spPr>
          <a:xfrm rot="-5400000" flipH="1">
            <a:off x="5599350" y="2485725"/>
            <a:ext cx="232800" cy="150900"/>
          </a:xfrm>
          <a:prstGeom prst="curvedConnector2">
            <a:avLst/>
          </a:prstGeom>
          <a:noFill/>
          <a:ln w="19050" cap="flat" cmpd="sng">
            <a:solidFill>
              <a:schemeClr val="dk2"/>
            </a:solidFill>
            <a:prstDash val="solid"/>
            <a:round/>
            <a:headEnd type="none" w="med" len="med"/>
            <a:tailEnd type="none" w="med" len="med"/>
          </a:ln>
        </p:spPr>
      </p:cxnSp>
      <p:cxnSp>
        <p:nvCxnSpPr>
          <p:cNvPr id="226" name="Google Shape;226;p22"/>
          <p:cNvCxnSpPr>
            <a:endCxn id="219" idx="1"/>
          </p:cNvCxnSpPr>
          <p:nvPr/>
        </p:nvCxnSpPr>
        <p:spPr>
          <a:xfrm rot="-5400000" flipH="1">
            <a:off x="5831100" y="2869875"/>
            <a:ext cx="238500" cy="138900"/>
          </a:xfrm>
          <a:prstGeom prst="curvedConnector2">
            <a:avLst/>
          </a:prstGeom>
          <a:noFill/>
          <a:ln w="19050" cap="flat" cmpd="sng">
            <a:solidFill>
              <a:schemeClr val="dk2"/>
            </a:solidFill>
            <a:prstDash val="solid"/>
            <a:round/>
            <a:headEnd type="none" w="med" len="med"/>
            <a:tailEnd type="none" w="med" len="med"/>
          </a:ln>
        </p:spPr>
      </p:cxnSp>
      <p:cxnSp>
        <p:nvCxnSpPr>
          <p:cNvPr id="227" name="Google Shape;227;p22"/>
          <p:cNvCxnSpPr>
            <a:endCxn id="220" idx="1"/>
          </p:cNvCxnSpPr>
          <p:nvPr/>
        </p:nvCxnSpPr>
        <p:spPr>
          <a:xfrm rot="-5400000" flipH="1">
            <a:off x="6067800" y="3258975"/>
            <a:ext cx="224700" cy="136500"/>
          </a:xfrm>
          <a:prstGeom prst="curvedConnector2">
            <a:avLst/>
          </a:prstGeom>
          <a:noFill/>
          <a:ln w="19050" cap="flat" cmpd="sng">
            <a:solidFill>
              <a:schemeClr val="dk2"/>
            </a:solidFill>
            <a:prstDash val="solid"/>
            <a:round/>
            <a:headEnd type="none" w="med" len="med"/>
            <a:tailEnd type="none" w="med" len="med"/>
          </a:ln>
        </p:spPr>
      </p:cxnSp>
      <p:cxnSp>
        <p:nvCxnSpPr>
          <p:cNvPr id="228" name="Google Shape;228;p22"/>
          <p:cNvCxnSpPr>
            <a:endCxn id="222" idx="1"/>
          </p:cNvCxnSpPr>
          <p:nvPr/>
        </p:nvCxnSpPr>
        <p:spPr>
          <a:xfrm rot="-5400000" flipH="1">
            <a:off x="6289950" y="3633525"/>
            <a:ext cx="230400" cy="143700"/>
          </a:xfrm>
          <a:prstGeom prst="curvedConnector2">
            <a:avLst/>
          </a:prstGeom>
          <a:noFill/>
          <a:ln w="19050" cap="flat" cmpd="sng">
            <a:solidFill>
              <a:schemeClr val="dk2"/>
            </a:solidFill>
            <a:prstDash val="solid"/>
            <a:round/>
            <a:headEnd type="none" w="med" len="med"/>
            <a:tailEnd type="none" w="med" len="med"/>
          </a:ln>
        </p:spPr>
      </p:cxnSp>
      <p:cxnSp>
        <p:nvCxnSpPr>
          <p:cNvPr id="229" name="Google Shape;229;p22"/>
          <p:cNvCxnSpPr>
            <a:endCxn id="223" idx="1"/>
          </p:cNvCxnSpPr>
          <p:nvPr/>
        </p:nvCxnSpPr>
        <p:spPr>
          <a:xfrm rot="-5400000" flipH="1">
            <a:off x="6289200" y="4394775"/>
            <a:ext cx="222300" cy="153300"/>
          </a:xfrm>
          <a:prstGeom prst="curvedConnector2">
            <a:avLst/>
          </a:prstGeom>
          <a:noFill/>
          <a:ln w="19050" cap="flat" cmpd="sng">
            <a:solidFill>
              <a:schemeClr val="dk2"/>
            </a:solidFill>
            <a:prstDash val="solid"/>
            <a:round/>
            <a:headEnd type="none" w="med" len="med"/>
            <a:tailEnd type="none" w="med" len="med"/>
          </a:ln>
        </p:spPr>
      </p:cxnSp>
      <p:cxnSp>
        <p:nvCxnSpPr>
          <p:cNvPr id="230" name="Google Shape;230;p22"/>
          <p:cNvCxnSpPr>
            <a:endCxn id="221" idx="1"/>
          </p:cNvCxnSpPr>
          <p:nvPr/>
        </p:nvCxnSpPr>
        <p:spPr>
          <a:xfrm rot="-5400000" flipH="1">
            <a:off x="5691600" y="3644775"/>
            <a:ext cx="977100" cy="136500"/>
          </a:xfrm>
          <a:prstGeom prst="curvedConnector2">
            <a:avLst/>
          </a:prstGeom>
          <a:noFill/>
          <a:ln w="19050" cap="flat" cmpd="sng">
            <a:solidFill>
              <a:schemeClr val="dk2"/>
            </a:solidFill>
            <a:prstDash val="solid"/>
            <a:round/>
            <a:headEnd type="none" w="med" len="med"/>
            <a:tailEnd type="none" w="med" len="med"/>
          </a:ln>
        </p:spPr>
      </p:cxnSp>
      <p:sp>
        <p:nvSpPr>
          <p:cNvPr id="231" name="Google Shape;231;p22"/>
          <p:cNvSpPr txBox="1"/>
          <p:nvPr/>
        </p:nvSpPr>
        <p:spPr>
          <a:xfrm>
            <a:off x="7162800" y="2209800"/>
            <a:ext cx="1447800" cy="53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(these tags are optional)</a:t>
            </a:r>
            <a:endParaRPr i="1">
              <a:latin typeface="Droid Serif"/>
              <a:ea typeface="Droid Serif"/>
              <a:cs typeface="Droid Serif"/>
              <a:sym typeface="Droid Serif"/>
            </a:endParaRPr>
          </a:p>
        </p:txBody>
      </p:sp>
      <p:cxnSp>
        <p:nvCxnSpPr>
          <p:cNvPr id="232" name="Google Shape;232;p22"/>
          <p:cNvCxnSpPr>
            <a:stCxn id="231" idx="1"/>
            <a:endCxn id="217" idx="3"/>
          </p:cNvCxnSpPr>
          <p:nvPr/>
        </p:nvCxnSpPr>
        <p:spPr>
          <a:xfrm rot="10800000">
            <a:off x="6400800" y="2296500"/>
            <a:ext cx="762000" cy="180000"/>
          </a:xfrm>
          <a:prstGeom prst="straightConnector1">
            <a:avLst/>
          </a:prstGeom>
          <a:noFill/>
          <a:ln w="9525" cap="flat" cmpd="sng">
            <a:solidFill>
              <a:schemeClr val="dk2"/>
            </a:solidFill>
            <a:prstDash val="solid"/>
            <a:round/>
            <a:headEnd type="none" w="med" len="med"/>
            <a:tailEnd type="triangle" w="med" len="med"/>
          </a:ln>
        </p:spPr>
      </p:cxnSp>
      <p:cxnSp>
        <p:nvCxnSpPr>
          <p:cNvPr id="233" name="Google Shape;233;p22"/>
          <p:cNvCxnSpPr>
            <a:stCxn id="231" idx="1"/>
            <a:endCxn id="218" idx="3"/>
          </p:cNvCxnSpPr>
          <p:nvPr/>
        </p:nvCxnSpPr>
        <p:spPr>
          <a:xfrm flipH="1">
            <a:off x="6629400" y="2476500"/>
            <a:ext cx="533400" cy="201000"/>
          </a:xfrm>
          <a:prstGeom prst="straightConnector1">
            <a:avLst/>
          </a:prstGeom>
          <a:noFill/>
          <a:ln w="9525" cap="flat" cmpd="sng">
            <a:solidFill>
              <a:schemeClr val="dk2"/>
            </a:solidFill>
            <a:prstDash val="solid"/>
            <a:round/>
            <a:headEnd type="none" w="med" len="med"/>
            <a:tailEnd type="triangle" w="med" len="med"/>
          </a:ln>
        </p:spPr>
      </p:cxnSp>
      <p:sp>
        <p:nvSpPr>
          <p:cNvPr id="234" name="Google Shape;234;p22"/>
          <p:cNvSpPr txBox="1"/>
          <p:nvPr/>
        </p:nvSpPr>
        <p:spPr>
          <a:xfrm>
            <a:off x="7239000" y="1676400"/>
            <a:ext cx="1752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(always the root)</a:t>
            </a:r>
            <a:endParaRPr i="1">
              <a:latin typeface="Droid Serif"/>
              <a:ea typeface="Droid Serif"/>
              <a:cs typeface="Droid Serif"/>
              <a:sym typeface="Droid Serif"/>
            </a:endParaRPr>
          </a:p>
        </p:txBody>
      </p:sp>
      <p:cxnSp>
        <p:nvCxnSpPr>
          <p:cNvPr id="235" name="Google Shape;235;p22"/>
          <p:cNvCxnSpPr>
            <a:stCxn id="234" idx="1"/>
            <a:endCxn id="216" idx="3"/>
          </p:cNvCxnSpPr>
          <p:nvPr/>
        </p:nvCxnSpPr>
        <p:spPr>
          <a:xfrm flipH="1">
            <a:off x="6767400" y="1905000"/>
            <a:ext cx="471600" cy="10500"/>
          </a:xfrm>
          <a:prstGeom prst="straightConnector1">
            <a:avLst/>
          </a:prstGeom>
          <a:noFill/>
          <a:ln w="9525" cap="flat" cmpd="sng">
            <a:solidFill>
              <a:schemeClr val="dk2"/>
            </a:solidFill>
            <a:prstDash val="solid"/>
            <a:round/>
            <a:headEnd type="none" w="med" len="med"/>
            <a:tailEnd type="triangle" w="med" len="med"/>
          </a:ln>
        </p:spPr>
      </p:cxnSp>
      <p:sp>
        <p:nvSpPr>
          <p:cNvPr id="236" name="Google Shape;236;p22"/>
          <p:cNvSpPr txBox="1"/>
          <p:nvPr/>
        </p:nvSpPr>
        <p:spPr>
          <a:xfrm>
            <a:off x="4261500" y="1066800"/>
            <a:ext cx="2215500" cy="4671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latin typeface="Consolas"/>
                <a:ea typeface="Consolas"/>
                <a:cs typeface="Consolas"/>
                <a:sym typeface="Consolas"/>
              </a:rPr>
              <a:t>HTMLTreeBuilder</a:t>
            </a:r>
            <a:endParaRPr sz="1800" b="1" dirty="0">
              <a:solidFill>
                <a:srgbClr val="0000FF"/>
              </a:solidFill>
              <a:latin typeface="Consolas"/>
              <a:ea typeface="Consolas"/>
              <a:cs typeface="Consolas"/>
              <a:sym typeface="Consolas"/>
            </a:endParaRPr>
          </a:p>
        </p:txBody>
      </p:sp>
      <p:cxnSp>
        <p:nvCxnSpPr>
          <p:cNvPr id="237" name="Google Shape;237;p22"/>
          <p:cNvCxnSpPr>
            <a:endCxn id="211" idx="2"/>
          </p:cNvCxnSpPr>
          <p:nvPr/>
        </p:nvCxnSpPr>
        <p:spPr>
          <a:xfrm rot="10800000" flipH="1">
            <a:off x="2438250" y="1533900"/>
            <a:ext cx="3000" cy="371100"/>
          </a:xfrm>
          <a:prstGeom prst="straightConnector1">
            <a:avLst/>
          </a:prstGeom>
          <a:noFill/>
          <a:ln w="19050" cap="flat" cmpd="sng">
            <a:solidFill>
              <a:schemeClr val="dk2"/>
            </a:solidFill>
            <a:prstDash val="solid"/>
            <a:round/>
            <a:headEnd type="none" w="med" len="med"/>
            <a:tailEnd type="triangle" w="med" len="med"/>
          </a:ln>
        </p:spPr>
      </p:cxnSp>
      <p:sp>
        <p:nvSpPr>
          <p:cNvPr id="238" name="Google Shape;238;p22"/>
          <p:cNvSpPr txBox="1"/>
          <p:nvPr/>
        </p:nvSpPr>
        <p:spPr>
          <a:xfrm>
            <a:off x="685800" y="1881900"/>
            <a:ext cx="2275200" cy="13185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0000FF"/>
                </a:solidFill>
                <a:latin typeface="Consolas"/>
                <a:ea typeface="Consolas"/>
                <a:cs typeface="Consolas"/>
                <a:sym typeface="Consolas"/>
              </a:rPr>
              <a:t>&lt;div&gt;</a:t>
            </a:r>
            <a:endParaRPr sz="1800">
              <a:solidFill>
                <a:srgbClr val="0000FF"/>
              </a:solidFill>
              <a:latin typeface="Consolas"/>
              <a:ea typeface="Consolas"/>
              <a:cs typeface="Consolas"/>
              <a:sym typeface="Consolas"/>
            </a:endParaRPr>
          </a:p>
          <a:p>
            <a:pPr marL="0" lvl="0" indent="0" algn="l" rtl="0">
              <a:spcBef>
                <a:spcPts val="0"/>
              </a:spcBef>
              <a:spcAft>
                <a:spcPts val="0"/>
              </a:spcAft>
              <a:buNone/>
            </a:pPr>
            <a:r>
              <a:rPr lang="en" sz="1800">
                <a:solidFill>
                  <a:srgbClr val="0000FF"/>
                </a:solidFill>
                <a:latin typeface="Consolas"/>
                <a:ea typeface="Consolas"/>
                <a:cs typeface="Consolas"/>
                <a:sym typeface="Consolas"/>
              </a:rPr>
              <a:t>  &lt;p&gt;</a:t>
            </a:r>
            <a:r>
              <a:rPr lang="en" sz="1800">
                <a:latin typeface="Consolas"/>
                <a:ea typeface="Consolas"/>
                <a:cs typeface="Consolas"/>
                <a:sym typeface="Consolas"/>
              </a:rPr>
              <a:t> hello </a:t>
            </a:r>
            <a:r>
              <a:rPr lang="en" sz="1800">
                <a:solidFill>
                  <a:srgbClr val="0000FF"/>
                </a:solidFill>
                <a:latin typeface="Consolas"/>
                <a:ea typeface="Consolas"/>
                <a:cs typeface="Consolas"/>
                <a:sym typeface="Consolas"/>
              </a:rPr>
              <a:t>&lt;/p&gt;</a:t>
            </a:r>
            <a:endParaRPr sz="1800">
              <a:solidFill>
                <a:srgbClr val="0000FF"/>
              </a:solidFill>
              <a:latin typeface="Consolas"/>
              <a:ea typeface="Consolas"/>
              <a:cs typeface="Consolas"/>
              <a:sym typeface="Consolas"/>
            </a:endParaRPr>
          </a:p>
          <a:p>
            <a:pPr marL="0" lvl="0" indent="0" algn="l" rtl="0">
              <a:spcBef>
                <a:spcPts val="0"/>
              </a:spcBef>
              <a:spcAft>
                <a:spcPts val="0"/>
              </a:spcAft>
              <a:buNone/>
            </a:pPr>
            <a:r>
              <a:rPr lang="en" sz="1800">
                <a:solidFill>
                  <a:srgbClr val="0000FF"/>
                </a:solidFill>
                <a:latin typeface="Consolas"/>
                <a:ea typeface="Consolas"/>
                <a:cs typeface="Consolas"/>
                <a:sym typeface="Consolas"/>
              </a:rPr>
              <a:t>  &lt;p&gt; </a:t>
            </a:r>
            <a:r>
              <a:rPr lang="en" sz="1800">
                <a:latin typeface="Consolas"/>
                <a:ea typeface="Consolas"/>
                <a:cs typeface="Consolas"/>
                <a:sym typeface="Consolas"/>
              </a:rPr>
              <a:t>world </a:t>
            </a:r>
            <a:r>
              <a:rPr lang="en" sz="1800">
                <a:solidFill>
                  <a:srgbClr val="0000FF"/>
                </a:solidFill>
                <a:latin typeface="Consolas"/>
                <a:ea typeface="Consolas"/>
                <a:cs typeface="Consolas"/>
                <a:sym typeface="Consolas"/>
              </a:rPr>
              <a:t>&lt;/p&gt;</a:t>
            </a:r>
            <a:endParaRPr sz="1800">
              <a:solidFill>
                <a:srgbClr val="0000FF"/>
              </a:solidFill>
              <a:latin typeface="Consolas"/>
              <a:ea typeface="Consolas"/>
              <a:cs typeface="Consolas"/>
              <a:sym typeface="Consolas"/>
            </a:endParaRPr>
          </a:p>
          <a:p>
            <a:pPr marL="0" lvl="0" indent="0" algn="l" rtl="0">
              <a:spcBef>
                <a:spcPts val="0"/>
              </a:spcBef>
              <a:spcAft>
                <a:spcPts val="0"/>
              </a:spcAft>
              <a:buNone/>
            </a:pPr>
            <a:r>
              <a:rPr lang="en" sz="1800">
                <a:solidFill>
                  <a:srgbClr val="0000FF"/>
                </a:solidFill>
                <a:latin typeface="Consolas"/>
                <a:ea typeface="Consolas"/>
                <a:cs typeface="Consolas"/>
                <a:sym typeface="Consolas"/>
              </a:rPr>
              <a:t>&lt;/div&gt;</a:t>
            </a:r>
            <a:endParaRPr sz="1800">
              <a:solidFill>
                <a:srgbClr val="0000FF"/>
              </a:solidFill>
              <a:latin typeface="Consolas"/>
              <a:ea typeface="Consolas"/>
              <a:cs typeface="Consolas"/>
              <a:sym typeface="Consolas"/>
            </a:endParaRPr>
          </a:p>
        </p:txBody>
      </p:sp>
      <p:cxnSp>
        <p:nvCxnSpPr>
          <p:cNvPr id="239" name="Google Shape;239;p22"/>
          <p:cNvCxnSpPr>
            <a:stCxn id="211" idx="3"/>
            <a:endCxn id="236" idx="1"/>
          </p:cNvCxnSpPr>
          <p:nvPr/>
        </p:nvCxnSpPr>
        <p:spPr>
          <a:xfrm>
            <a:off x="3739500" y="1300350"/>
            <a:ext cx="522000" cy="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23" descr="291032823cbbb63bee58fcc5a359cbac--free-family-tree-template-family-tree-printable.jpg"/>
          <p:cNvPicPr preferRelativeResize="0"/>
          <p:nvPr/>
        </p:nvPicPr>
        <p:blipFill>
          <a:blip r:embed="rId3">
            <a:alphaModFix/>
          </a:blip>
          <a:stretch>
            <a:fillRect/>
          </a:stretch>
        </p:blipFill>
        <p:spPr>
          <a:xfrm rot="10800000">
            <a:off x="4953000" y="869701"/>
            <a:ext cx="4023841" cy="3930899"/>
          </a:xfrm>
          <a:prstGeom prst="rect">
            <a:avLst/>
          </a:prstGeom>
          <a:noFill/>
          <a:ln>
            <a:noFill/>
          </a:ln>
        </p:spPr>
      </p:pic>
      <p:sp>
        <p:nvSpPr>
          <p:cNvPr id="245" name="Google Shape;245;p23"/>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3"/>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DOM</a:t>
            </a:r>
            <a:endParaRPr sz="3600" b="1">
              <a:solidFill>
                <a:srgbClr val="434343"/>
              </a:solidFill>
              <a:latin typeface="Droid Sans"/>
              <a:ea typeface="Droid Sans"/>
              <a:cs typeface="Droid Sans"/>
              <a:sym typeface="Droid Sans"/>
            </a:endParaRPr>
          </a:p>
        </p:txBody>
      </p:sp>
      <p:sp>
        <p:nvSpPr>
          <p:cNvPr id="247" name="Google Shape;247;p23"/>
          <p:cNvSpPr txBox="1"/>
          <p:nvPr/>
        </p:nvSpPr>
        <p:spPr>
          <a:xfrm>
            <a:off x="457200" y="1371600"/>
            <a:ext cx="1433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Document</a:t>
            </a:r>
            <a:endParaRPr>
              <a:solidFill>
                <a:srgbClr val="0000FF"/>
              </a:solidFill>
              <a:latin typeface="Droid Sans"/>
              <a:ea typeface="Droid Sans"/>
              <a:cs typeface="Droid Sans"/>
              <a:sym typeface="Droid Sans"/>
            </a:endParaRPr>
          </a:p>
        </p:txBody>
      </p:sp>
      <p:sp>
        <p:nvSpPr>
          <p:cNvPr id="248" name="Google Shape;248;p23"/>
          <p:cNvSpPr txBox="1"/>
          <p:nvPr/>
        </p:nvSpPr>
        <p:spPr>
          <a:xfrm>
            <a:off x="685800" y="1752600"/>
            <a:ext cx="8382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HTML</a:t>
            </a:r>
            <a:endParaRPr>
              <a:solidFill>
                <a:srgbClr val="0000FF"/>
              </a:solidFill>
              <a:latin typeface="Droid Sans"/>
              <a:ea typeface="Droid Sans"/>
              <a:cs typeface="Droid Sans"/>
              <a:sym typeface="Droid Sans"/>
            </a:endParaRPr>
          </a:p>
        </p:txBody>
      </p:sp>
      <p:sp>
        <p:nvSpPr>
          <p:cNvPr id="249" name="Google Shape;249;p23"/>
          <p:cNvSpPr txBox="1"/>
          <p:nvPr/>
        </p:nvSpPr>
        <p:spPr>
          <a:xfrm>
            <a:off x="914400" y="2133600"/>
            <a:ext cx="8382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BODY</a:t>
            </a:r>
            <a:endParaRPr>
              <a:solidFill>
                <a:srgbClr val="0000FF"/>
              </a:solidFill>
              <a:latin typeface="Droid Sans"/>
              <a:ea typeface="Droid Sans"/>
              <a:cs typeface="Droid Sans"/>
              <a:sym typeface="Droid Sans"/>
            </a:endParaRPr>
          </a:p>
        </p:txBody>
      </p:sp>
      <p:sp>
        <p:nvSpPr>
          <p:cNvPr id="250" name="Google Shape;250;p23"/>
          <p:cNvSpPr txBox="1"/>
          <p:nvPr/>
        </p:nvSpPr>
        <p:spPr>
          <a:xfrm>
            <a:off x="1143000" y="2514600"/>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DIV</a:t>
            </a:r>
            <a:endParaRPr>
              <a:solidFill>
                <a:srgbClr val="0000FF"/>
              </a:solidFill>
              <a:latin typeface="Droid Sans"/>
              <a:ea typeface="Droid Sans"/>
              <a:cs typeface="Droid Sans"/>
              <a:sym typeface="Droid Sans"/>
            </a:endParaRPr>
          </a:p>
        </p:txBody>
      </p:sp>
      <p:sp>
        <p:nvSpPr>
          <p:cNvPr id="251" name="Google Shape;251;p23"/>
          <p:cNvSpPr txBox="1"/>
          <p:nvPr/>
        </p:nvSpPr>
        <p:spPr>
          <a:xfrm>
            <a:off x="1371600" y="2895600"/>
            <a:ext cx="533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P</a:t>
            </a:r>
            <a:endParaRPr>
              <a:solidFill>
                <a:srgbClr val="0000FF"/>
              </a:solidFill>
              <a:latin typeface="Droid Sans"/>
              <a:ea typeface="Droid Sans"/>
              <a:cs typeface="Droid Sans"/>
              <a:sym typeface="Droid Sans"/>
            </a:endParaRPr>
          </a:p>
        </p:txBody>
      </p:sp>
      <p:sp>
        <p:nvSpPr>
          <p:cNvPr id="252" name="Google Shape;252;p23"/>
          <p:cNvSpPr txBox="1"/>
          <p:nvPr/>
        </p:nvSpPr>
        <p:spPr>
          <a:xfrm>
            <a:off x="1371600" y="3657600"/>
            <a:ext cx="533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P</a:t>
            </a:r>
            <a:endParaRPr>
              <a:solidFill>
                <a:srgbClr val="0000FF"/>
              </a:solidFill>
              <a:latin typeface="Droid Sans"/>
              <a:ea typeface="Droid Sans"/>
              <a:cs typeface="Droid Sans"/>
              <a:sym typeface="Droid Sans"/>
            </a:endParaRPr>
          </a:p>
        </p:txBody>
      </p:sp>
      <p:sp>
        <p:nvSpPr>
          <p:cNvPr id="253" name="Google Shape;253;p23"/>
          <p:cNvSpPr txBox="1"/>
          <p:nvPr/>
        </p:nvSpPr>
        <p:spPr>
          <a:xfrm>
            <a:off x="1600200" y="3276600"/>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Text</a:t>
            </a:r>
            <a:endParaRPr>
              <a:solidFill>
                <a:srgbClr val="0000FF"/>
              </a:solidFill>
              <a:latin typeface="Droid Sans"/>
              <a:ea typeface="Droid Sans"/>
              <a:cs typeface="Droid Sans"/>
              <a:sym typeface="Droid Sans"/>
            </a:endParaRPr>
          </a:p>
        </p:txBody>
      </p:sp>
      <p:sp>
        <p:nvSpPr>
          <p:cNvPr id="254" name="Google Shape;254;p23"/>
          <p:cNvSpPr txBox="1"/>
          <p:nvPr/>
        </p:nvSpPr>
        <p:spPr>
          <a:xfrm>
            <a:off x="1600200" y="4038600"/>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Text</a:t>
            </a:r>
            <a:endParaRPr>
              <a:solidFill>
                <a:srgbClr val="0000FF"/>
              </a:solidFill>
              <a:latin typeface="Droid Sans"/>
              <a:ea typeface="Droid Sans"/>
              <a:cs typeface="Droid Sans"/>
              <a:sym typeface="Droid Sans"/>
            </a:endParaRPr>
          </a:p>
        </p:txBody>
      </p:sp>
      <p:cxnSp>
        <p:nvCxnSpPr>
          <p:cNvPr id="255" name="Google Shape;255;p23"/>
          <p:cNvCxnSpPr>
            <a:endCxn id="248" idx="1"/>
          </p:cNvCxnSpPr>
          <p:nvPr/>
        </p:nvCxnSpPr>
        <p:spPr>
          <a:xfrm rot="-5400000" flipH="1">
            <a:off x="500400" y="1719600"/>
            <a:ext cx="236700" cy="134100"/>
          </a:xfrm>
          <a:prstGeom prst="curvedConnector2">
            <a:avLst/>
          </a:prstGeom>
          <a:noFill/>
          <a:ln w="19050" cap="flat" cmpd="sng">
            <a:solidFill>
              <a:schemeClr val="dk2"/>
            </a:solidFill>
            <a:prstDash val="solid"/>
            <a:round/>
            <a:headEnd type="none" w="med" len="med"/>
            <a:tailEnd type="none" w="med" len="med"/>
          </a:ln>
        </p:spPr>
      </p:cxnSp>
      <p:cxnSp>
        <p:nvCxnSpPr>
          <p:cNvPr id="256" name="Google Shape;256;p23"/>
          <p:cNvCxnSpPr>
            <a:endCxn id="249" idx="1"/>
          </p:cNvCxnSpPr>
          <p:nvPr/>
        </p:nvCxnSpPr>
        <p:spPr>
          <a:xfrm rot="-5400000" flipH="1">
            <a:off x="722550" y="2094150"/>
            <a:ext cx="232800" cy="150900"/>
          </a:xfrm>
          <a:prstGeom prst="curvedConnector2">
            <a:avLst/>
          </a:prstGeom>
          <a:noFill/>
          <a:ln w="19050" cap="flat" cmpd="sng">
            <a:solidFill>
              <a:schemeClr val="dk2"/>
            </a:solidFill>
            <a:prstDash val="solid"/>
            <a:round/>
            <a:headEnd type="none" w="med" len="med"/>
            <a:tailEnd type="none" w="med" len="med"/>
          </a:ln>
        </p:spPr>
      </p:cxnSp>
      <p:cxnSp>
        <p:nvCxnSpPr>
          <p:cNvPr id="257" name="Google Shape;257;p23"/>
          <p:cNvCxnSpPr>
            <a:endCxn id="250" idx="1"/>
          </p:cNvCxnSpPr>
          <p:nvPr/>
        </p:nvCxnSpPr>
        <p:spPr>
          <a:xfrm rot="-5400000" flipH="1">
            <a:off x="954300" y="2478300"/>
            <a:ext cx="238500" cy="138900"/>
          </a:xfrm>
          <a:prstGeom prst="curvedConnector2">
            <a:avLst/>
          </a:prstGeom>
          <a:noFill/>
          <a:ln w="19050" cap="flat" cmpd="sng">
            <a:solidFill>
              <a:schemeClr val="dk2"/>
            </a:solidFill>
            <a:prstDash val="solid"/>
            <a:round/>
            <a:headEnd type="none" w="med" len="med"/>
            <a:tailEnd type="none" w="med" len="med"/>
          </a:ln>
        </p:spPr>
      </p:cxnSp>
      <p:cxnSp>
        <p:nvCxnSpPr>
          <p:cNvPr id="258" name="Google Shape;258;p23"/>
          <p:cNvCxnSpPr>
            <a:endCxn id="251" idx="1"/>
          </p:cNvCxnSpPr>
          <p:nvPr/>
        </p:nvCxnSpPr>
        <p:spPr>
          <a:xfrm rot="-5400000" flipH="1">
            <a:off x="1191000" y="2867400"/>
            <a:ext cx="224700" cy="136500"/>
          </a:xfrm>
          <a:prstGeom prst="curvedConnector2">
            <a:avLst/>
          </a:prstGeom>
          <a:noFill/>
          <a:ln w="19050" cap="flat" cmpd="sng">
            <a:solidFill>
              <a:schemeClr val="dk2"/>
            </a:solidFill>
            <a:prstDash val="solid"/>
            <a:round/>
            <a:headEnd type="none" w="med" len="med"/>
            <a:tailEnd type="none" w="med" len="med"/>
          </a:ln>
        </p:spPr>
      </p:cxnSp>
      <p:cxnSp>
        <p:nvCxnSpPr>
          <p:cNvPr id="259" name="Google Shape;259;p23"/>
          <p:cNvCxnSpPr>
            <a:endCxn id="253" idx="1"/>
          </p:cNvCxnSpPr>
          <p:nvPr/>
        </p:nvCxnSpPr>
        <p:spPr>
          <a:xfrm rot="-5400000" flipH="1">
            <a:off x="1413150" y="3241950"/>
            <a:ext cx="230400" cy="143700"/>
          </a:xfrm>
          <a:prstGeom prst="curvedConnector2">
            <a:avLst/>
          </a:prstGeom>
          <a:noFill/>
          <a:ln w="19050" cap="flat" cmpd="sng">
            <a:solidFill>
              <a:schemeClr val="dk2"/>
            </a:solidFill>
            <a:prstDash val="solid"/>
            <a:round/>
            <a:headEnd type="none" w="med" len="med"/>
            <a:tailEnd type="none" w="med" len="med"/>
          </a:ln>
        </p:spPr>
      </p:cxnSp>
      <p:cxnSp>
        <p:nvCxnSpPr>
          <p:cNvPr id="260" name="Google Shape;260;p23"/>
          <p:cNvCxnSpPr>
            <a:endCxn id="254" idx="1"/>
          </p:cNvCxnSpPr>
          <p:nvPr/>
        </p:nvCxnSpPr>
        <p:spPr>
          <a:xfrm rot="-5400000" flipH="1">
            <a:off x="1412400" y="4003200"/>
            <a:ext cx="222300" cy="153300"/>
          </a:xfrm>
          <a:prstGeom prst="curvedConnector2">
            <a:avLst/>
          </a:prstGeom>
          <a:noFill/>
          <a:ln w="19050" cap="flat" cmpd="sng">
            <a:solidFill>
              <a:schemeClr val="dk2"/>
            </a:solidFill>
            <a:prstDash val="solid"/>
            <a:round/>
            <a:headEnd type="none" w="med" len="med"/>
            <a:tailEnd type="none" w="med" len="med"/>
          </a:ln>
        </p:spPr>
      </p:cxnSp>
      <p:cxnSp>
        <p:nvCxnSpPr>
          <p:cNvPr id="261" name="Google Shape;261;p23"/>
          <p:cNvCxnSpPr>
            <a:endCxn id="252" idx="1"/>
          </p:cNvCxnSpPr>
          <p:nvPr/>
        </p:nvCxnSpPr>
        <p:spPr>
          <a:xfrm rot="-5400000" flipH="1">
            <a:off x="814800" y="3253200"/>
            <a:ext cx="977100" cy="136500"/>
          </a:xfrm>
          <a:prstGeom prst="curvedConnector2">
            <a:avLst/>
          </a:prstGeom>
          <a:noFill/>
          <a:ln w="19050" cap="flat" cmpd="sng">
            <a:solidFill>
              <a:schemeClr val="dk2"/>
            </a:solidFill>
            <a:prstDash val="solid"/>
            <a:round/>
            <a:headEnd type="none" w="med" len="med"/>
            <a:tailEnd type="none" w="med" len="med"/>
          </a:ln>
        </p:spPr>
      </p:cxnSp>
      <p:sp>
        <p:nvSpPr>
          <p:cNvPr id="262" name="Google Shape;262;p23"/>
          <p:cNvSpPr txBox="1"/>
          <p:nvPr/>
        </p:nvSpPr>
        <p:spPr>
          <a:xfrm>
            <a:off x="2895600" y="1295400"/>
            <a:ext cx="1828800" cy="327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This is the</a:t>
            </a:r>
            <a:endParaRPr sz="1800" i="1">
              <a:latin typeface="Droid Serif"/>
              <a:ea typeface="Droid Serif"/>
              <a:cs typeface="Droid Serif"/>
              <a:sym typeface="Droid Serif"/>
            </a:endParaRPr>
          </a:p>
          <a:p>
            <a:pPr marL="0" lvl="0" indent="0" algn="l" rtl="0">
              <a:spcBef>
                <a:spcPts val="0"/>
              </a:spcBef>
              <a:spcAft>
                <a:spcPts val="0"/>
              </a:spcAft>
              <a:buNone/>
            </a:pPr>
            <a:r>
              <a:rPr lang="en" sz="1800" i="1">
                <a:latin typeface="Droid Serif"/>
                <a:ea typeface="Droid Serif"/>
                <a:cs typeface="Droid Serif"/>
                <a:sym typeface="Droid Serif"/>
              </a:rPr>
              <a:t>    </a:t>
            </a:r>
            <a:r>
              <a:rPr lang="en" sz="1800" b="1" i="1">
                <a:latin typeface="Droid Serif"/>
                <a:ea typeface="Droid Serif"/>
                <a:cs typeface="Droid Serif"/>
                <a:sym typeface="Droid Serif"/>
              </a:rPr>
              <a:t>D</a:t>
            </a:r>
            <a:r>
              <a:rPr lang="en" sz="1800" i="1">
                <a:latin typeface="Droid Serif"/>
                <a:ea typeface="Droid Serif"/>
                <a:cs typeface="Droid Serif"/>
                <a:sym typeface="Droid Serif"/>
              </a:rPr>
              <a:t>ocument</a:t>
            </a:r>
            <a:endParaRPr sz="1800" i="1">
              <a:latin typeface="Droid Serif"/>
              <a:ea typeface="Droid Serif"/>
              <a:cs typeface="Droid Serif"/>
              <a:sym typeface="Droid Serif"/>
            </a:endParaRPr>
          </a:p>
          <a:p>
            <a:pPr marL="0" lvl="0" indent="0" algn="l" rtl="0">
              <a:spcBef>
                <a:spcPts val="0"/>
              </a:spcBef>
              <a:spcAft>
                <a:spcPts val="0"/>
              </a:spcAft>
              <a:buNone/>
            </a:pPr>
            <a:r>
              <a:rPr lang="en" sz="1800" i="1">
                <a:latin typeface="Droid Serif"/>
                <a:ea typeface="Droid Serif"/>
                <a:cs typeface="Droid Serif"/>
                <a:sym typeface="Droid Serif"/>
              </a:rPr>
              <a:t>    </a:t>
            </a:r>
            <a:r>
              <a:rPr lang="en" sz="1800" b="1" i="1">
                <a:latin typeface="Droid Serif"/>
                <a:ea typeface="Droid Serif"/>
                <a:cs typeface="Droid Serif"/>
                <a:sym typeface="Droid Serif"/>
              </a:rPr>
              <a:t>O</a:t>
            </a:r>
            <a:r>
              <a:rPr lang="en" sz="1800" i="1">
                <a:latin typeface="Droid Serif"/>
                <a:ea typeface="Droid Serif"/>
                <a:cs typeface="Droid Serif"/>
                <a:sym typeface="Droid Serif"/>
              </a:rPr>
              <a:t>bject</a:t>
            </a:r>
            <a:endParaRPr sz="1800" i="1">
              <a:latin typeface="Droid Serif"/>
              <a:ea typeface="Droid Serif"/>
              <a:cs typeface="Droid Serif"/>
              <a:sym typeface="Droid Serif"/>
            </a:endParaRPr>
          </a:p>
          <a:p>
            <a:pPr marL="0" lvl="0" indent="0" algn="l" rtl="0">
              <a:spcBef>
                <a:spcPts val="0"/>
              </a:spcBef>
              <a:spcAft>
                <a:spcPts val="0"/>
              </a:spcAft>
              <a:buNone/>
            </a:pPr>
            <a:r>
              <a:rPr lang="en" sz="1800" i="1">
                <a:latin typeface="Droid Serif"/>
                <a:ea typeface="Droid Serif"/>
                <a:cs typeface="Droid Serif"/>
                <a:sym typeface="Droid Serif"/>
              </a:rPr>
              <a:t>    </a:t>
            </a:r>
            <a:r>
              <a:rPr lang="en" sz="1800" b="1" i="1">
                <a:latin typeface="Droid Serif"/>
                <a:ea typeface="Droid Serif"/>
                <a:cs typeface="Droid Serif"/>
                <a:sym typeface="Droid Serif"/>
              </a:rPr>
              <a:t>M</a:t>
            </a:r>
            <a:r>
              <a:rPr lang="en" sz="1800" i="1">
                <a:latin typeface="Droid Serif"/>
                <a:ea typeface="Droid Serif"/>
                <a:cs typeface="Droid Serif"/>
                <a:sym typeface="Droid Serif"/>
              </a:rPr>
              <a:t>odel.</a:t>
            </a:r>
            <a:endParaRPr sz="1800" i="1">
              <a:latin typeface="Droid Serif"/>
              <a:ea typeface="Droid Serif"/>
              <a:cs typeface="Droid Serif"/>
              <a:sym typeface="Droid Serif"/>
            </a:endParaRPr>
          </a:p>
          <a:p>
            <a:pPr marL="0" lvl="0" indent="0" algn="l" rtl="0">
              <a:spcBef>
                <a:spcPts val="0"/>
              </a:spcBef>
              <a:spcAft>
                <a:spcPts val="0"/>
              </a:spcAft>
              <a:buNone/>
            </a:pPr>
            <a:endParaRPr sz="1800" i="1">
              <a:latin typeface="Droid Serif"/>
              <a:ea typeface="Droid Serif"/>
              <a:cs typeface="Droid Serif"/>
              <a:sym typeface="Droid Serif"/>
            </a:endParaRPr>
          </a:p>
          <a:p>
            <a:pPr marL="0" lvl="0" indent="0" algn="l" rtl="0">
              <a:spcBef>
                <a:spcPts val="0"/>
              </a:spcBef>
              <a:spcAft>
                <a:spcPts val="0"/>
              </a:spcAft>
              <a:buNone/>
            </a:pPr>
            <a:r>
              <a:rPr lang="en" sz="1800" i="1">
                <a:latin typeface="Droid Serif"/>
                <a:ea typeface="Droid Serif"/>
                <a:cs typeface="Droid Serif"/>
                <a:sym typeface="Droid Serif"/>
              </a:rPr>
              <a:t>The DOM</a:t>
            </a:r>
            <a:endParaRPr sz="1800" i="1">
              <a:latin typeface="Droid Serif"/>
              <a:ea typeface="Droid Serif"/>
              <a:cs typeface="Droid Serif"/>
              <a:sym typeface="Droid Serif"/>
            </a:endParaRPr>
          </a:p>
          <a:p>
            <a:pPr marL="0" lvl="0" indent="0" algn="l" rtl="0">
              <a:spcBef>
                <a:spcPts val="0"/>
              </a:spcBef>
              <a:spcAft>
                <a:spcPts val="0"/>
              </a:spcAft>
              <a:buNone/>
            </a:pPr>
            <a:r>
              <a:rPr lang="en" sz="1800" i="1">
                <a:latin typeface="Droid Serif"/>
                <a:ea typeface="Droid Serif"/>
                <a:cs typeface="Droid Serif"/>
                <a:sym typeface="Droid Serif"/>
              </a:rPr>
              <a:t>is a tree!</a:t>
            </a:r>
            <a:endParaRPr sz="1800" i="1">
              <a:latin typeface="Droid Serif"/>
              <a:ea typeface="Droid Serif"/>
              <a:cs typeface="Droid Serif"/>
              <a:sym typeface="Droid Serif"/>
            </a:endParaRPr>
          </a:p>
          <a:p>
            <a:pPr marL="0" lvl="0" indent="0" algn="l" rtl="0">
              <a:spcBef>
                <a:spcPts val="0"/>
              </a:spcBef>
              <a:spcAft>
                <a:spcPts val="0"/>
              </a:spcAft>
              <a:buNone/>
            </a:pPr>
            <a:endParaRPr sz="1800" i="1">
              <a:latin typeface="Droid Serif"/>
              <a:ea typeface="Droid Serif"/>
              <a:cs typeface="Droid Serif"/>
              <a:sym typeface="Droid Serif"/>
            </a:endParaRPr>
          </a:p>
          <a:p>
            <a:pPr marL="457200" lvl="0" indent="-342900" algn="l" rtl="0">
              <a:spcBef>
                <a:spcPts val="0"/>
              </a:spcBef>
              <a:spcAft>
                <a:spcPts val="0"/>
              </a:spcAft>
              <a:buSzPts val="1800"/>
              <a:buFont typeface="Droid Serif"/>
              <a:buChar char="●"/>
            </a:pPr>
            <a:r>
              <a:rPr lang="en" sz="1800" i="1">
                <a:latin typeface="Droid Serif"/>
                <a:ea typeface="Droid Serif"/>
                <a:cs typeface="Droid Serif"/>
                <a:sym typeface="Droid Serif"/>
              </a:rPr>
              <a:t>parents</a:t>
            </a:r>
            <a:endParaRPr sz="1800" i="1">
              <a:latin typeface="Droid Serif"/>
              <a:ea typeface="Droid Serif"/>
              <a:cs typeface="Droid Serif"/>
              <a:sym typeface="Droid Serif"/>
            </a:endParaRPr>
          </a:p>
          <a:p>
            <a:pPr marL="457200" lvl="0" indent="-342900" algn="l" rtl="0">
              <a:spcBef>
                <a:spcPts val="0"/>
              </a:spcBef>
              <a:spcAft>
                <a:spcPts val="0"/>
              </a:spcAft>
              <a:buSzPts val="1800"/>
              <a:buFont typeface="Droid Serif"/>
              <a:buChar char="●"/>
            </a:pPr>
            <a:r>
              <a:rPr lang="en" sz="1800" i="1">
                <a:latin typeface="Droid Serif"/>
                <a:ea typeface="Droid Serif"/>
                <a:cs typeface="Droid Serif"/>
                <a:sym typeface="Droid Serif"/>
              </a:rPr>
              <a:t>children</a:t>
            </a:r>
            <a:endParaRPr sz="1800" i="1">
              <a:latin typeface="Droid Serif"/>
              <a:ea typeface="Droid Serif"/>
              <a:cs typeface="Droid Serif"/>
              <a:sym typeface="Droid Serif"/>
            </a:endParaRPr>
          </a:p>
          <a:p>
            <a:pPr marL="457200" lvl="0" indent="-342900" algn="l" rtl="0">
              <a:spcBef>
                <a:spcPts val="0"/>
              </a:spcBef>
              <a:spcAft>
                <a:spcPts val="0"/>
              </a:spcAft>
              <a:buSzPts val="1800"/>
              <a:buFont typeface="Droid Serif"/>
              <a:buChar char="●"/>
            </a:pPr>
            <a:r>
              <a:rPr lang="en" sz="1800" i="1">
                <a:latin typeface="Droid Serif"/>
                <a:ea typeface="Droid Serif"/>
                <a:cs typeface="Droid Serif"/>
                <a:sym typeface="Droid Serif"/>
              </a:rPr>
              <a:t>siblings</a:t>
            </a:r>
            <a:endParaRPr sz="1800" i="1">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4"/>
          <p:cNvSpPr/>
          <p:nvPr/>
        </p:nvSpPr>
        <p:spPr>
          <a:xfrm>
            <a:off x="2819400" y="4114800"/>
            <a:ext cx="2667000" cy="533400"/>
          </a:xfrm>
          <a:prstGeom prst="leftRightArrow">
            <a:avLst>
              <a:gd name="adj1" fmla="val 50000"/>
              <a:gd name="adj2" fmla="val 50000"/>
            </a:avLst>
          </a:pr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4"/>
          <p:cNvSpPr/>
          <p:nvPr/>
        </p:nvSpPr>
        <p:spPr>
          <a:xfrm>
            <a:off x="5562600" y="4038600"/>
            <a:ext cx="1219200" cy="609600"/>
          </a:xfrm>
          <a:prstGeom prst="cube">
            <a:avLst>
              <a:gd name="adj" fmla="val 25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Impact"/>
                <a:ea typeface="Impact"/>
                <a:cs typeface="Impact"/>
                <a:sym typeface="Impact"/>
              </a:rPr>
              <a:t>V8</a:t>
            </a:r>
            <a:endParaRPr>
              <a:latin typeface="Impact"/>
              <a:ea typeface="Impact"/>
              <a:cs typeface="Impact"/>
              <a:sym typeface="Impact"/>
            </a:endParaRPr>
          </a:p>
        </p:txBody>
      </p:sp>
      <p:sp>
        <p:nvSpPr>
          <p:cNvPr id="269" name="Google Shape;269;p24"/>
          <p:cNvSpPr/>
          <p:nvPr/>
        </p:nvSpPr>
        <p:spPr>
          <a:xfrm>
            <a:off x="3810000" y="2745300"/>
            <a:ext cx="4724400" cy="1445700"/>
          </a:xfrm>
          <a:prstGeom prst="downArrowCallout">
            <a:avLst>
              <a:gd name="adj1" fmla="val 16808"/>
              <a:gd name="adj2" fmla="val 17133"/>
              <a:gd name="adj3" fmla="val 15965"/>
              <a:gd name="adj4" fmla="val 73667"/>
            </a:avLst>
          </a:pr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4"/>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4"/>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DOM</a:t>
            </a:r>
            <a:endParaRPr sz="3600" b="1">
              <a:solidFill>
                <a:srgbClr val="434343"/>
              </a:solidFill>
              <a:latin typeface="Droid Sans"/>
              <a:ea typeface="Droid Sans"/>
              <a:cs typeface="Droid Sans"/>
              <a:sym typeface="Droid Sans"/>
            </a:endParaRPr>
          </a:p>
        </p:txBody>
      </p:sp>
      <p:sp>
        <p:nvSpPr>
          <p:cNvPr id="272" name="Google Shape;272;p24"/>
          <p:cNvSpPr txBox="1"/>
          <p:nvPr/>
        </p:nvSpPr>
        <p:spPr>
          <a:xfrm>
            <a:off x="457200" y="1371600"/>
            <a:ext cx="1433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Document</a:t>
            </a:r>
            <a:endParaRPr>
              <a:solidFill>
                <a:srgbClr val="0000FF"/>
              </a:solidFill>
              <a:latin typeface="Droid Sans"/>
              <a:ea typeface="Droid Sans"/>
              <a:cs typeface="Droid Sans"/>
              <a:sym typeface="Droid Sans"/>
            </a:endParaRPr>
          </a:p>
        </p:txBody>
      </p:sp>
      <p:sp>
        <p:nvSpPr>
          <p:cNvPr id="273" name="Google Shape;273;p24"/>
          <p:cNvSpPr txBox="1"/>
          <p:nvPr/>
        </p:nvSpPr>
        <p:spPr>
          <a:xfrm>
            <a:off x="685800" y="1752600"/>
            <a:ext cx="8382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HTML</a:t>
            </a:r>
            <a:endParaRPr>
              <a:solidFill>
                <a:srgbClr val="0000FF"/>
              </a:solidFill>
              <a:latin typeface="Droid Sans"/>
              <a:ea typeface="Droid Sans"/>
              <a:cs typeface="Droid Sans"/>
              <a:sym typeface="Droid Sans"/>
            </a:endParaRPr>
          </a:p>
        </p:txBody>
      </p:sp>
      <p:sp>
        <p:nvSpPr>
          <p:cNvPr id="274" name="Google Shape;274;p24"/>
          <p:cNvSpPr txBox="1"/>
          <p:nvPr/>
        </p:nvSpPr>
        <p:spPr>
          <a:xfrm>
            <a:off x="914400" y="2133600"/>
            <a:ext cx="8382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BODY</a:t>
            </a:r>
            <a:endParaRPr>
              <a:solidFill>
                <a:srgbClr val="0000FF"/>
              </a:solidFill>
              <a:latin typeface="Droid Sans"/>
              <a:ea typeface="Droid Sans"/>
              <a:cs typeface="Droid Sans"/>
              <a:sym typeface="Droid Sans"/>
            </a:endParaRPr>
          </a:p>
        </p:txBody>
      </p:sp>
      <p:sp>
        <p:nvSpPr>
          <p:cNvPr id="275" name="Google Shape;275;p24"/>
          <p:cNvSpPr txBox="1"/>
          <p:nvPr/>
        </p:nvSpPr>
        <p:spPr>
          <a:xfrm>
            <a:off x="1143000" y="2514600"/>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DIV</a:t>
            </a:r>
            <a:endParaRPr>
              <a:solidFill>
                <a:srgbClr val="0000FF"/>
              </a:solidFill>
              <a:latin typeface="Droid Sans"/>
              <a:ea typeface="Droid Sans"/>
              <a:cs typeface="Droid Sans"/>
              <a:sym typeface="Droid Sans"/>
            </a:endParaRPr>
          </a:p>
        </p:txBody>
      </p:sp>
      <p:sp>
        <p:nvSpPr>
          <p:cNvPr id="276" name="Google Shape;276;p24"/>
          <p:cNvSpPr txBox="1"/>
          <p:nvPr/>
        </p:nvSpPr>
        <p:spPr>
          <a:xfrm>
            <a:off x="1371600" y="2895600"/>
            <a:ext cx="533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P</a:t>
            </a:r>
            <a:endParaRPr>
              <a:solidFill>
                <a:srgbClr val="0000FF"/>
              </a:solidFill>
              <a:latin typeface="Droid Sans"/>
              <a:ea typeface="Droid Sans"/>
              <a:cs typeface="Droid Sans"/>
              <a:sym typeface="Droid Sans"/>
            </a:endParaRPr>
          </a:p>
        </p:txBody>
      </p:sp>
      <p:sp>
        <p:nvSpPr>
          <p:cNvPr id="277" name="Google Shape;277;p24"/>
          <p:cNvSpPr txBox="1"/>
          <p:nvPr/>
        </p:nvSpPr>
        <p:spPr>
          <a:xfrm>
            <a:off x="1371600" y="3657600"/>
            <a:ext cx="533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P</a:t>
            </a:r>
            <a:endParaRPr>
              <a:solidFill>
                <a:srgbClr val="0000FF"/>
              </a:solidFill>
              <a:latin typeface="Droid Sans"/>
              <a:ea typeface="Droid Sans"/>
              <a:cs typeface="Droid Sans"/>
              <a:sym typeface="Droid Sans"/>
            </a:endParaRPr>
          </a:p>
        </p:txBody>
      </p:sp>
      <p:sp>
        <p:nvSpPr>
          <p:cNvPr id="278" name="Google Shape;278;p24"/>
          <p:cNvSpPr txBox="1"/>
          <p:nvPr/>
        </p:nvSpPr>
        <p:spPr>
          <a:xfrm>
            <a:off x="1600200" y="3276600"/>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Text</a:t>
            </a:r>
            <a:endParaRPr>
              <a:solidFill>
                <a:srgbClr val="0000FF"/>
              </a:solidFill>
              <a:latin typeface="Droid Sans"/>
              <a:ea typeface="Droid Sans"/>
              <a:cs typeface="Droid Sans"/>
              <a:sym typeface="Droid Sans"/>
            </a:endParaRPr>
          </a:p>
        </p:txBody>
      </p:sp>
      <p:sp>
        <p:nvSpPr>
          <p:cNvPr id="279" name="Google Shape;279;p24"/>
          <p:cNvSpPr txBox="1"/>
          <p:nvPr/>
        </p:nvSpPr>
        <p:spPr>
          <a:xfrm>
            <a:off x="1600200" y="4038600"/>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Text</a:t>
            </a:r>
            <a:endParaRPr>
              <a:solidFill>
                <a:srgbClr val="0000FF"/>
              </a:solidFill>
              <a:latin typeface="Droid Sans"/>
              <a:ea typeface="Droid Sans"/>
              <a:cs typeface="Droid Sans"/>
              <a:sym typeface="Droid Sans"/>
            </a:endParaRPr>
          </a:p>
        </p:txBody>
      </p:sp>
      <p:cxnSp>
        <p:nvCxnSpPr>
          <p:cNvPr id="280" name="Google Shape;280;p24"/>
          <p:cNvCxnSpPr>
            <a:endCxn id="273" idx="1"/>
          </p:cNvCxnSpPr>
          <p:nvPr/>
        </p:nvCxnSpPr>
        <p:spPr>
          <a:xfrm rot="-5400000" flipH="1">
            <a:off x="500400" y="1719600"/>
            <a:ext cx="236700" cy="134100"/>
          </a:xfrm>
          <a:prstGeom prst="curvedConnector2">
            <a:avLst/>
          </a:prstGeom>
          <a:noFill/>
          <a:ln w="19050" cap="flat" cmpd="sng">
            <a:solidFill>
              <a:schemeClr val="dk2"/>
            </a:solidFill>
            <a:prstDash val="solid"/>
            <a:round/>
            <a:headEnd type="none" w="med" len="med"/>
            <a:tailEnd type="none" w="med" len="med"/>
          </a:ln>
        </p:spPr>
      </p:cxnSp>
      <p:cxnSp>
        <p:nvCxnSpPr>
          <p:cNvPr id="281" name="Google Shape;281;p24"/>
          <p:cNvCxnSpPr>
            <a:endCxn id="274" idx="1"/>
          </p:cNvCxnSpPr>
          <p:nvPr/>
        </p:nvCxnSpPr>
        <p:spPr>
          <a:xfrm rot="-5400000" flipH="1">
            <a:off x="722550" y="2094150"/>
            <a:ext cx="232800" cy="150900"/>
          </a:xfrm>
          <a:prstGeom prst="curvedConnector2">
            <a:avLst/>
          </a:prstGeom>
          <a:noFill/>
          <a:ln w="19050" cap="flat" cmpd="sng">
            <a:solidFill>
              <a:schemeClr val="dk2"/>
            </a:solidFill>
            <a:prstDash val="solid"/>
            <a:round/>
            <a:headEnd type="none" w="med" len="med"/>
            <a:tailEnd type="none" w="med" len="med"/>
          </a:ln>
        </p:spPr>
      </p:cxnSp>
      <p:cxnSp>
        <p:nvCxnSpPr>
          <p:cNvPr id="282" name="Google Shape;282;p24"/>
          <p:cNvCxnSpPr>
            <a:endCxn id="275" idx="1"/>
          </p:cNvCxnSpPr>
          <p:nvPr/>
        </p:nvCxnSpPr>
        <p:spPr>
          <a:xfrm rot="-5400000" flipH="1">
            <a:off x="954300" y="2478300"/>
            <a:ext cx="238500" cy="138900"/>
          </a:xfrm>
          <a:prstGeom prst="curvedConnector2">
            <a:avLst/>
          </a:prstGeom>
          <a:noFill/>
          <a:ln w="19050" cap="flat" cmpd="sng">
            <a:solidFill>
              <a:schemeClr val="dk2"/>
            </a:solidFill>
            <a:prstDash val="solid"/>
            <a:round/>
            <a:headEnd type="none" w="med" len="med"/>
            <a:tailEnd type="none" w="med" len="med"/>
          </a:ln>
        </p:spPr>
      </p:cxnSp>
      <p:cxnSp>
        <p:nvCxnSpPr>
          <p:cNvPr id="283" name="Google Shape;283;p24"/>
          <p:cNvCxnSpPr>
            <a:endCxn id="276" idx="1"/>
          </p:cNvCxnSpPr>
          <p:nvPr/>
        </p:nvCxnSpPr>
        <p:spPr>
          <a:xfrm rot="-5400000" flipH="1">
            <a:off x="1191000" y="2867400"/>
            <a:ext cx="224700" cy="136500"/>
          </a:xfrm>
          <a:prstGeom prst="curvedConnector2">
            <a:avLst/>
          </a:prstGeom>
          <a:noFill/>
          <a:ln w="19050" cap="flat" cmpd="sng">
            <a:solidFill>
              <a:schemeClr val="dk2"/>
            </a:solidFill>
            <a:prstDash val="solid"/>
            <a:round/>
            <a:headEnd type="none" w="med" len="med"/>
            <a:tailEnd type="none" w="med" len="med"/>
          </a:ln>
        </p:spPr>
      </p:cxnSp>
      <p:cxnSp>
        <p:nvCxnSpPr>
          <p:cNvPr id="284" name="Google Shape;284;p24"/>
          <p:cNvCxnSpPr>
            <a:endCxn id="278" idx="1"/>
          </p:cNvCxnSpPr>
          <p:nvPr/>
        </p:nvCxnSpPr>
        <p:spPr>
          <a:xfrm rot="-5400000" flipH="1">
            <a:off x="1413150" y="3241950"/>
            <a:ext cx="230400" cy="143700"/>
          </a:xfrm>
          <a:prstGeom prst="curvedConnector2">
            <a:avLst/>
          </a:prstGeom>
          <a:noFill/>
          <a:ln w="19050" cap="flat" cmpd="sng">
            <a:solidFill>
              <a:schemeClr val="dk2"/>
            </a:solidFill>
            <a:prstDash val="solid"/>
            <a:round/>
            <a:headEnd type="none" w="med" len="med"/>
            <a:tailEnd type="none" w="med" len="med"/>
          </a:ln>
        </p:spPr>
      </p:cxnSp>
      <p:cxnSp>
        <p:nvCxnSpPr>
          <p:cNvPr id="285" name="Google Shape;285;p24"/>
          <p:cNvCxnSpPr>
            <a:endCxn id="279" idx="1"/>
          </p:cNvCxnSpPr>
          <p:nvPr/>
        </p:nvCxnSpPr>
        <p:spPr>
          <a:xfrm rot="-5400000" flipH="1">
            <a:off x="1412400" y="4003200"/>
            <a:ext cx="222300" cy="153300"/>
          </a:xfrm>
          <a:prstGeom prst="curvedConnector2">
            <a:avLst/>
          </a:prstGeom>
          <a:noFill/>
          <a:ln w="19050" cap="flat" cmpd="sng">
            <a:solidFill>
              <a:schemeClr val="dk2"/>
            </a:solidFill>
            <a:prstDash val="solid"/>
            <a:round/>
            <a:headEnd type="none" w="med" len="med"/>
            <a:tailEnd type="none" w="med" len="med"/>
          </a:ln>
        </p:spPr>
      </p:cxnSp>
      <p:cxnSp>
        <p:nvCxnSpPr>
          <p:cNvPr id="286" name="Google Shape;286;p24"/>
          <p:cNvCxnSpPr>
            <a:endCxn id="277" idx="1"/>
          </p:cNvCxnSpPr>
          <p:nvPr/>
        </p:nvCxnSpPr>
        <p:spPr>
          <a:xfrm rot="-5400000" flipH="1">
            <a:off x="814800" y="3253200"/>
            <a:ext cx="977100" cy="136500"/>
          </a:xfrm>
          <a:prstGeom prst="curvedConnector2">
            <a:avLst/>
          </a:prstGeom>
          <a:noFill/>
          <a:ln w="19050" cap="flat" cmpd="sng">
            <a:solidFill>
              <a:schemeClr val="dk2"/>
            </a:solidFill>
            <a:prstDash val="solid"/>
            <a:round/>
            <a:headEnd type="none" w="med" len="med"/>
            <a:tailEnd type="none" w="med" len="med"/>
          </a:ln>
        </p:spPr>
      </p:cxnSp>
      <p:sp>
        <p:nvSpPr>
          <p:cNvPr id="287" name="Google Shape;287;p24"/>
          <p:cNvSpPr txBox="1"/>
          <p:nvPr/>
        </p:nvSpPr>
        <p:spPr>
          <a:xfrm>
            <a:off x="2819400" y="1143000"/>
            <a:ext cx="5715000" cy="175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i="1">
                <a:latin typeface="Droid Serif"/>
                <a:ea typeface="Droid Serif"/>
                <a:cs typeface="Droid Serif"/>
                <a:sym typeface="Droid Serif"/>
              </a:rPr>
              <a:t>The DOM is both</a:t>
            </a:r>
            <a:endParaRPr sz="1800" i="1">
              <a:latin typeface="Droid Serif"/>
              <a:ea typeface="Droid Serif"/>
              <a:cs typeface="Droid Serif"/>
              <a:sym typeface="Droid Serif"/>
            </a:endParaRPr>
          </a:p>
          <a:p>
            <a:pPr marL="457200" lvl="0" indent="-342900" algn="l" rtl="0">
              <a:lnSpc>
                <a:spcPct val="115000"/>
              </a:lnSpc>
              <a:spcBef>
                <a:spcPts val="0"/>
              </a:spcBef>
              <a:spcAft>
                <a:spcPts val="0"/>
              </a:spcAft>
              <a:buSzPts val="1800"/>
              <a:buFont typeface="Droid Serif"/>
              <a:buChar char="●"/>
            </a:pPr>
            <a:r>
              <a:rPr lang="en" sz="1800" i="1">
                <a:latin typeface="Droid Serif"/>
                <a:ea typeface="Droid Serif"/>
                <a:cs typeface="Droid Serif"/>
                <a:sym typeface="Droid Serif"/>
              </a:rPr>
              <a:t>Chrome's internal representation</a:t>
            </a:r>
            <a:br>
              <a:rPr lang="en" sz="1800" i="1">
                <a:latin typeface="Droid Serif"/>
                <a:ea typeface="Droid Serif"/>
                <a:cs typeface="Droid Serif"/>
                <a:sym typeface="Droid Serif"/>
              </a:rPr>
            </a:br>
            <a:r>
              <a:rPr lang="en" sz="1800" i="1">
                <a:latin typeface="Droid Serif"/>
                <a:ea typeface="Droid Serif"/>
                <a:cs typeface="Droid Serif"/>
                <a:sym typeface="Droid Serif"/>
              </a:rPr>
              <a:t>    AND</a:t>
            </a:r>
            <a:endParaRPr sz="1800" i="1">
              <a:latin typeface="Droid Serif"/>
              <a:ea typeface="Droid Serif"/>
              <a:cs typeface="Droid Serif"/>
              <a:sym typeface="Droid Serif"/>
            </a:endParaRPr>
          </a:p>
          <a:p>
            <a:pPr marL="457200" lvl="0" indent="-342900" algn="l" rtl="0">
              <a:lnSpc>
                <a:spcPct val="115000"/>
              </a:lnSpc>
              <a:spcBef>
                <a:spcPts val="0"/>
              </a:spcBef>
              <a:spcAft>
                <a:spcPts val="0"/>
              </a:spcAft>
              <a:buSzPts val="1800"/>
              <a:buFont typeface="Droid Serif"/>
              <a:buChar char="●"/>
            </a:pPr>
            <a:r>
              <a:rPr lang="en" sz="1800" i="1">
                <a:latin typeface="Droid Serif"/>
                <a:ea typeface="Droid Serif"/>
                <a:cs typeface="Droid Serif"/>
                <a:sym typeface="Droid Serif"/>
              </a:rPr>
              <a:t>the API exposed to JavaScript</a:t>
            </a:r>
            <a:endParaRPr sz="1800" i="1">
              <a:latin typeface="Droid Serif"/>
              <a:ea typeface="Droid Serif"/>
              <a:cs typeface="Droid Serif"/>
              <a:sym typeface="Droid Serif"/>
            </a:endParaRPr>
          </a:p>
        </p:txBody>
      </p:sp>
      <p:sp>
        <p:nvSpPr>
          <p:cNvPr id="288" name="Google Shape;288;p24"/>
          <p:cNvSpPr txBox="1"/>
          <p:nvPr/>
        </p:nvSpPr>
        <p:spPr>
          <a:xfrm>
            <a:off x="3810000" y="2745300"/>
            <a:ext cx="4924200" cy="109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FF"/>
                </a:solidFill>
                <a:latin typeface="Consolas"/>
                <a:ea typeface="Consolas"/>
                <a:cs typeface="Consolas"/>
                <a:sym typeface="Consolas"/>
              </a:rPr>
              <a:t>var</a:t>
            </a:r>
            <a:r>
              <a:rPr lang="en">
                <a:latin typeface="Consolas"/>
                <a:ea typeface="Consolas"/>
                <a:cs typeface="Consolas"/>
                <a:sym typeface="Consolas"/>
              </a:rPr>
              <a:t> div = document.body.firstChild;</a:t>
            </a:r>
            <a:endParaRPr>
              <a:latin typeface="Consolas"/>
              <a:ea typeface="Consolas"/>
              <a:cs typeface="Consolas"/>
              <a:sym typeface="Consolas"/>
            </a:endParaRPr>
          </a:p>
          <a:p>
            <a:pPr marL="0" lvl="0" indent="0" algn="l" rtl="0">
              <a:spcBef>
                <a:spcPts val="0"/>
              </a:spcBef>
              <a:spcAft>
                <a:spcPts val="0"/>
              </a:spcAft>
              <a:buNone/>
            </a:pPr>
            <a:r>
              <a:rPr lang="en">
                <a:solidFill>
                  <a:srgbClr val="0000FF"/>
                </a:solidFill>
                <a:latin typeface="Consolas"/>
                <a:ea typeface="Consolas"/>
                <a:cs typeface="Consolas"/>
                <a:sym typeface="Consolas"/>
              </a:rPr>
              <a:t>var</a:t>
            </a:r>
            <a:r>
              <a:rPr lang="en">
                <a:latin typeface="Consolas"/>
                <a:ea typeface="Consolas"/>
                <a:cs typeface="Consolas"/>
                <a:sym typeface="Consolas"/>
              </a:rPr>
              <a:t> p2 = div.childNodes[1];</a:t>
            </a:r>
            <a:endParaRPr>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p2.appendChild(document.createElement(</a:t>
            </a:r>
            <a:r>
              <a:rPr lang="en">
                <a:solidFill>
                  <a:srgbClr val="45818E"/>
                </a:solidFill>
                <a:latin typeface="Consolas"/>
                <a:ea typeface="Consolas"/>
                <a:cs typeface="Consolas"/>
                <a:sym typeface="Consolas"/>
              </a:rPr>
              <a:t>"span"</a:t>
            </a:r>
            <a:r>
              <a:rPr lang="en">
                <a:latin typeface="Consolas"/>
                <a:ea typeface="Consolas"/>
                <a:cs typeface="Consolas"/>
                <a:sym typeface="Consolas"/>
              </a:rPr>
              <a:t>));</a:t>
            </a:r>
            <a:endParaRPr>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p2.foo = {arbitrary: </a:t>
            </a:r>
            <a:r>
              <a:rPr lang="en">
                <a:solidFill>
                  <a:srgbClr val="45818E"/>
                </a:solidFill>
                <a:latin typeface="Consolas"/>
                <a:ea typeface="Consolas"/>
                <a:cs typeface="Consolas"/>
                <a:sym typeface="Consolas"/>
              </a:rPr>
              <a:t>"state"</a:t>
            </a:r>
            <a:r>
              <a:rPr lang="en">
                <a:latin typeface="Consolas"/>
                <a:ea typeface="Consolas"/>
                <a:cs typeface="Consolas"/>
                <a:sym typeface="Consolas"/>
              </a:rPr>
              <a:t>};</a:t>
            </a:r>
            <a:endParaRPr>
              <a:latin typeface="Consolas"/>
              <a:ea typeface="Consolas"/>
              <a:cs typeface="Consolas"/>
              <a:sym typeface="Consolas"/>
            </a:endParaRPr>
          </a:p>
        </p:txBody>
      </p:sp>
      <p:sp>
        <p:nvSpPr>
          <p:cNvPr id="289" name="Google Shape;289;p24"/>
          <p:cNvSpPr txBox="1"/>
          <p:nvPr/>
        </p:nvSpPr>
        <p:spPr>
          <a:xfrm>
            <a:off x="3429000" y="4191000"/>
            <a:ext cx="11430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[bindings]</a:t>
            </a:r>
            <a:endParaRPr i="1">
              <a:latin typeface="Droid Serif"/>
              <a:ea typeface="Droid Serif"/>
              <a:cs typeface="Droid Serif"/>
              <a:sym typeface="Droid Serif"/>
            </a:endParaRPr>
          </a:p>
        </p:txBody>
      </p:sp>
      <p:sp>
        <p:nvSpPr>
          <p:cNvPr id="290" name="Google Shape;290;p24"/>
          <p:cNvSpPr txBox="1"/>
          <p:nvPr/>
        </p:nvSpPr>
        <p:spPr>
          <a:xfrm>
            <a:off x="7949025" y="3810000"/>
            <a:ext cx="6363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Droid Serif"/>
                <a:ea typeface="Droid Serif"/>
                <a:cs typeface="Droid Serif"/>
                <a:sym typeface="Droid Serif"/>
              </a:rPr>
              <a:t>[ JS ]</a:t>
            </a:r>
            <a:endParaRPr b="1">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5"/>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5"/>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style</a:t>
            </a:r>
            <a:endParaRPr sz="3600" b="1">
              <a:solidFill>
                <a:srgbClr val="434343"/>
              </a:solidFill>
              <a:latin typeface="Droid Sans"/>
              <a:ea typeface="Droid Sans"/>
              <a:cs typeface="Droid Sans"/>
              <a:sym typeface="Droid Sans"/>
            </a:endParaRPr>
          </a:p>
        </p:txBody>
      </p:sp>
      <p:sp>
        <p:nvSpPr>
          <p:cNvPr id="297" name="Google Shape;297;p25"/>
          <p:cNvSpPr txBox="1"/>
          <p:nvPr/>
        </p:nvSpPr>
        <p:spPr>
          <a:xfrm>
            <a:off x="3334275" y="1244700"/>
            <a:ext cx="5248800" cy="110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Consolas"/>
                <a:ea typeface="Consolas"/>
                <a:cs typeface="Consolas"/>
                <a:sym typeface="Consolas"/>
              </a:rPr>
              <a:t>/* every &lt;p&gt; has red text */</a:t>
            </a:r>
            <a:endParaRPr sz="2400">
              <a:solidFill>
                <a:srgbClr val="38761D"/>
              </a:solidFill>
              <a:latin typeface="Consolas"/>
              <a:ea typeface="Consolas"/>
              <a:cs typeface="Consolas"/>
              <a:sym typeface="Consolas"/>
            </a:endParaRPr>
          </a:p>
          <a:p>
            <a:pPr marL="0" lvl="0" indent="0" algn="l" rtl="0">
              <a:spcBef>
                <a:spcPts val="0"/>
              </a:spcBef>
              <a:spcAft>
                <a:spcPts val="0"/>
              </a:spcAft>
              <a:buNone/>
            </a:pPr>
            <a:r>
              <a:rPr lang="en" sz="2400">
                <a:latin typeface="Consolas"/>
                <a:ea typeface="Consolas"/>
                <a:cs typeface="Consolas"/>
                <a:sym typeface="Consolas"/>
              </a:rPr>
              <a:t>p </a:t>
            </a:r>
            <a:r>
              <a:rPr lang="en" sz="2400">
                <a:solidFill>
                  <a:srgbClr val="0000FF"/>
                </a:solidFill>
                <a:latin typeface="Consolas"/>
                <a:ea typeface="Consolas"/>
                <a:cs typeface="Consolas"/>
                <a:sym typeface="Consolas"/>
              </a:rPr>
              <a:t>{</a:t>
            </a:r>
            <a:r>
              <a:rPr lang="en" sz="2400">
                <a:latin typeface="Consolas"/>
                <a:ea typeface="Consolas"/>
                <a:cs typeface="Consolas"/>
                <a:sym typeface="Consolas"/>
              </a:rPr>
              <a:t> color: red </a:t>
            </a:r>
            <a:r>
              <a:rPr lang="en" sz="2400">
                <a:solidFill>
                  <a:srgbClr val="0000FF"/>
                </a:solidFill>
                <a:latin typeface="Consolas"/>
                <a:ea typeface="Consolas"/>
                <a:cs typeface="Consolas"/>
                <a:sym typeface="Consolas"/>
              </a:rPr>
              <a:t>}</a:t>
            </a:r>
            <a:endParaRPr sz="2400">
              <a:solidFill>
                <a:srgbClr val="0000FF"/>
              </a:solidFill>
              <a:latin typeface="Consolas"/>
              <a:ea typeface="Consolas"/>
              <a:cs typeface="Consolas"/>
              <a:sym typeface="Consolas"/>
            </a:endParaRPr>
          </a:p>
        </p:txBody>
      </p:sp>
      <p:sp>
        <p:nvSpPr>
          <p:cNvPr id="298" name="Google Shape;298;p25"/>
          <p:cNvSpPr txBox="1"/>
          <p:nvPr/>
        </p:nvSpPr>
        <p:spPr>
          <a:xfrm>
            <a:off x="457200" y="1371600"/>
            <a:ext cx="1433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Document</a:t>
            </a:r>
            <a:endParaRPr>
              <a:solidFill>
                <a:srgbClr val="0000FF"/>
              </a:solidFill>
              <a:latin typeface="Droid Sans"/>
              <a:ea typeface="Droid Sans"/>
              <a:cs typeface="Droid Sans"/>
              <a:sym typeface="Droid Sans"/>
            </a:endParaRPr>
          </a:p>
        </p:txBody>
      </p:sp>
      <p:sp>
        <p:nvSpPr>
          <p:cNvPr id="299" name="Google Shape;299;p25"/>
          <p:cNvSpPr txBox="1"/>
          <p:nvPr/>
        </p:nvSpPr>
        <p:spPr>
          <a:xfrm>
            <a:off x="685800" y="1752600"/>
            <a:ext cx="8382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HTML</a:t>
            </a:r>
            <a:endParaRPr>
              <a:solidFill>
                <a:srgbClr val="0000FF"/>
              </a:solidFill>
              <a:latin typeface="Droid Sans"/>
              <a:ea typeface="Droid Sans"/>
              <a:cs typeface="Droid Sans"/>
              <a:sym typeface="Droid Sans"/>
            </a:endParaRPr>
          </a:p>
        </p:txBody>
      </p:sp>
      <p:sp>
        <p:nvSpPr>
          <p:cNvPr id="300" name="Google Shape;300;p25"/>
          <p:cNvSpPr txBox="1"/>
          <p:nvPr/>
        </p:nvSpPr>
        <p:spPr>
          <a:xfrm>
            <a:off x="914400" y="2133600"/>
            <a:ext cx="8382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BODY</a:t>
            </a:r>
            <a:endParaRPr>
              <a:solidFill>
                <a:srgbClr val="0000FF"/>
              </a:solidFill>
              <a:latin typeface="Droid Sans"/>
              <a:ea typeface="Droid Sans"/>
              <a:cs typeface="Droid Sans"/>
              <a:sym typeface="Droid Sans"/>
            </a:endParaRPr>
          </a:p>
        </p:txBody>
      </p:sp>
      <p:sp>
        <p:nvSpPr>
          <p:cNvPr id="301" name="Google Shape;301;p25"/>
          <p:cNvSpPr txBox="1"/>
          <p:nvPr/>
        </p:nvSpPr>
        <p:spPr>
          <a:xfrm>
            <a:off x="1143000" y="2514600"/>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DIV</a:t>
            </a:r>
            <a:endParaRPr>
              <a:solidFill>
                <a:srgbClr val="0000FF"/>
              </a:solidFill>
              <a:latin typeface="Droid Sans"/>
              <a:ea typeface="Droid Sans"/>
              <a:cs typeface="Droid Sans"/>
              <a:sym typeface="Droid Sans"/>
            </a:endParaRPr>
          </a:p>
        </p:txBody>
      </p:sp>
      <p:sp>
        <p:nvSpPr>
          <p:cNvPr id="302" name="Google Shape;302;p25"/>
          <p:cNvSpPr txBox="1"/>
          <p:nvPr/>
        </p:nvSpPr>
        <p:spPr>
          <a:xfrm>
            <a:off x="1371600" y="2895600"/>
            <a:ext cx="533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P</a:t>
            </a:r>
            <a:endParaRPr>
              <a:solidFill>
                <a:srgbClr val="0000FF"/>
              </a:solidFill>
              <a:latin typeface="Droid Sans"/>
              <a:ea typeface="Droid Sans"/>
              <a:cs typeface="Droid Sans"/>
              <a:sym typeface="Droid Sans"/>
            </a:endParaRPr>
          </a:p>
        </p:txBody>
      </p:sp>
      <p:sp>
        <p:nvSpPr>
          <p:cNvPr id="303" name="Google Shape;303;p25"/>
          <p:cNvSpPr txBox="1"/>
          <p:nvPr/>
        </p:nvSpPr>
        <p:spPr>
          <a:xfrm>
            <a:off x="1371600" y="3657600"/>
            <a:ext cx="533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P</a:t>
            </a:r>
            <a:endParaRPr>
              <a:solidFill>
                <a:srgbClr val="0000FF"/>
              </a:solidFill>
              <a:latin typeface="Droid Sans"/>
              <a:ea typeface="Droid Sans"/>
              <a:cs typeface="Droid Sans"/>
              <a:sym typeface="Droid Sans"/>
            </a:endParaRPr>
          </a:p>
        </p:txBody>
      </p:sp>
      <p:sp>
        <p:nvSpPr>
          <p:cNvPr id="304" name="Google Shape;304;p25"/>
          <p:cNvSpPr txBox="1"/>
          <p:nvPr/>
        </p:nvSpPr>
        <p:spPr>
          <a:xfrm>
            <a:off x="1600200" y="3276600"/>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Text</a:t>
            </a:r>
            <a:endParaRPr>
              <a:solidFill>
                <a:srgbClr val="0000FF"/>
              </a:solidFill>
              <a:latin typeface="Droid Sans"/>
              <a:ea typeface="Droid Sans"/>
              <a:cs typeface="Droid Sans"/>
              <a:sym typeface="Droid Sans"/>
            </a:endParaRPr>
          </a:p>
        </p:txBody>
      </p:sp>
      <p:sp>
        <p:nvSpPr>
          <p:cNvPr id="305" name="Google Shape;305;p25"/>
          <p:cNvSpPr txBox="1"/>
          <p:nvPr/>
        </p:nvSpPr>
        <p:spPr>
          <a:xfrm>
            <a:off x="1600200" y="4038600"/>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Text</a:t>
            </a:r>
            <a:endParaRPr>
              <a:solidFill>
                <a:srgbClr val="0000FF"/>
              </a:solidFill>
              <a:latin typeface="Droid Sans"/>
              <a:ea typeface="Droid Sans"/>
              <a:cs typeface="Droid Sans"/>
              <a:sym typeface="Droid Sans"/>
            </a:endParaRPr>
          </a:p>
        </p:txBody>
      </p:sp>
      <p:cxnSp>
        <p:nvCxnSpPr>
          <p:cNvPr id="306" name="Google Shape;306;p25"/>
          <p:cNvCxnSpPr>
            <a:endCxn id="299" idx="1"/>
          </p:cNvCxnSpPr>
          <p:nvPr/>
        </p:nvCxnSpPr>
        <p:spPr>
          <a:xfrm rot="-5400000" flipH="1">
            <a:off x="500400" y="1719600"/>
            <a:ext cx="236700" cy="134100"/>
          </a:xfrm>
          <a:prstGeom prst="curvedConnector2">
            <a:avLst/>
          </a:prstGeom>
          <a:noFill/>
          <a:ln w="19050" cap="flat" cmpd="sng">
            <a:solidFill>
              <a:schemeClr val="dk2"/>
            </a:solidFill>
            <a:prstDash val="solid"/>
            <a:round/>
            <a:headEnd type="none" w="med" len="med"/>
            <a:tailEnd type="none" w="med" len="med"/>
          </a:ln>
        </p:spPr>
      </p:cxnSp>
      <p:cxnSp>
        <p:nvCxnSpPr>
          <p:cNvPr id="307" name="Google Shape;307;p25"/>
          <p:cNvCxnSpPr>
            <a:endCxn id="300" idx="1"/>
          </p:cNvCxnSpPr>
          <p:nvPr/>
        </p:nvCxnSpPr>
        <p:spPr>
          <a:xfrm rot="-5400000" flipH="1">
            <a:off x="722550" y="2094150"/>
            <a:ext cx="232800" cy="150900"/>
          </a:xfrm>
          <a:prstGeom prst="curvedConnector2">
            <a:avLst/>
          </a:prstGeom>
          <a:noFill/>
          <a:ln w="19050" cap="flat" cmpd="sng">
            <a:solidFill>
              <a:schemeClr val="dk2"/>
            </a:solidFill>
            <a:prstDash val="solid"/>
            <a:round/>
            <a:headEnd type="none" w="med" len="med"/>
            <a:tailEnd type="none" w="med" len="med"/>
          </a:ln>
        </p:spPr>
      </p:cxnSp>
      <p:cxnSp>
        <p:nvCxnSpPr>
          <p:cNvPr id="308" name="Google Shape;308;p25"/>
          <p:cNvCxnSpPr>
            <a:endCxn id="301" idx="1"/>
          </p:cNvCxnSpPr>
          <p:nvPr/>
        </p:nvCxnSpPr>
        <p:spPr>
          <a:xfrm rot="-5400000" flipH="1">
            <a:off x="954300" y="2478300"/>
            <a:ext cx="238500" cy="138900"/>
          </a:xfrm>
          <a:prstGeom prst="curvedConnector2">
            <a:avLst/>
          </a:prstGeom>
          <a:noFill/>
          <a:ln w="19050" cap="flat" cmpd="sng">
            <a:solidFill>
              <a:schemeClr val="dk2"/>
            </a:solidFill>
            <a:prstDash val="solid"/>
            <a:round/>
            <a:headEnd type="none" w="med" len="med"/>
            <a:tailEnd type="none" w="med" len="med"/>
          </a:ln>
        </p:spPr>
      </p:cxnSp>
      <p:cxnSp>
        <p:nvCxnSpPr>
          <p:cNvPr id="309" name="Google Shape;309;p25"/>
          <p:cNvCxnSpPr>
            <a:endCxn id="302" idx="1"/>
          </p:cNvCxnSpPr>
          <p:nvPr/>
        </p:nvCxnSpPr>
        <p:spPr>
          <a:xfrm rot="-5400000" flipH="1">
            <a:off x="1191000" y="2867400"/>
            <a:ext cx="224700" cy="136500"/>
          </a:xfrm>
          <a:prstGeom prst="curvedConnector2">
            <a:avLst/>
          </a:prstGeom>
          <a:noFill/>
          <a:ln w="19050" cap="flat" cmpd="sng">
            <a:solidFill>
              <a:schemeClr val="dk2"/>
            </a:solidFill>
            <a:prstDash val="solid"/>
            <a:round/>
            <a:headEnd type="none" w="med" len="med"/>
            <a:tailEnd type="none" w="med" len="med"/>
          </a:ln>
        </p:spPr>
      </p:cxnSp>
      <p:cxnSp>
        <p:nvCxnSpPr>
          <p:cNvPr id="310" name="Google Shape;310;p25"/>
          <p:cNvCxnSpPr>
            <a:endCxn id="304" idx="1"/>
          </p:cNvCxnSpPr>
          <p:nvPr/>
        </p:nvCxnSpPr>
        <p:spPr>
          <a:xfrm rot="-5400000" flipH="1">
            <a:off x="1413150" y="3241950"/>
            <a:ext cx="230400" cy="143700"/>
          </a:xfrm>
          <a:prstGeom prst="curvedConnector2">
            <a:avLst/>
          </a:prstGeom>
          <a:noFill/>
          <a:ln w="19050" cap="flat" cmpd="sng">
            <a:solidFill>
              <a:schemeClr val="dk2"/>
            </a:solidFill>
            <a:prstDash val="solid"/>
            <a:round/>
            <a:headEnd type="none" w="med" len="med"/>
            <a:tailEnd type="none" w="med" len="med"/>
          </a:ln>
        </p:spPr>
      </p:cxnSp>
      <p:cxnSp>
        <p:nvCxnSpPr>
          <p:cNvPr id="311" name="Google Shape;311;p25"/>
          <p:cNvCxnSpPr>
            <a:endCxn id="305" idx="1"/>
          </p:cNvCxnSpPr>
          <p:nvPr/>
        </p:nvCxnSpPr>
        <p:spPr>
          <a:xfrm rot="-5400000" flipH="1">
            <a:off x="1412400" y="4003200"/>
            <a:ext cx="222300" cy="153300"/>
          </a:xfrm>
          <a:prstGeom prst="curvedConnector2">
            <a:avLst/>
          </a:prstGeom>
          <a:noFill/>
          <a:ln w="19050" cap="flat" cmpd="sng">
            <a:solidFill>
              <a:schemeClr val="dk2"/>
            </a:solidFill>
            <a:prstDash val="solid"/>
            <a:round/>
            <a:headEnd type="none" w="med" len="med"/>
            <a:tailEnd type="none" w="med" len="med"/>
          </a:ln>
        </p:spPr>
      </p:cxnSp>
      <p:cxnSp>
        <p:nvCxnSpPr>
          <p:cNvPr id="312" name="Google Shape;312;p25"/>
          <p:cNvCxnSpPr>
            <a:endCxn id="303" idx="1"/>
          </p:cNvCxnSpPr>
          <p:nvPr/>
        </p:nvCxnSpPr>
        <p:spPr>
          <a:xfrm rot="-5400000" flipH="1">
            <a:off x="814800" y="3253200"/>
            <a:ext cx="977100" cy="136500"/>
          </a:xfrm>
          <a:prstGeom prst="curvedConnector2">
            <a:avLst/>
          </a:prstGeom>
          <a:noFill/>
          <a:ln w="19050" cap="flat" cmpd="sng">
            <a:solidFill>
              <a:schemeClr val="dk2"/>
            </a:solidFill>
            <a:prstDash val="solid"/>
            <a:round/>
            <a:headEnd type="none" w="med" len="med"/>
            <a:tailEnd type="none" w="med" len="med"/>
          </a:ln>
        </p:spPr>
      </p:cxnSp>
      <p:cxnSp>
        <p:nvCxnSpPr>
          <p:cNvPr id="313" name="Google Shape;313;p25"/>
          <p:cNvCxnSpPr>
            <a:endCxn id="302" idx="3"/>
          </p:cNvCxnSpPr>
          <p:nvPr/>
        </p:nvCxnSpPr>
        <p:spPr>
          <a:xfrm flipH="1">
            <a:off x="1905000" y="2137800"/>
            <a:ext cx="1613400" cy="910200"/>
          </a:xfrm>
          <a:prstGeom prst="curvedConnector3">
            <a:avLst>
              <a:gd name="adj1" fmla="val 9289"/>
            </a:avLst>
          </a:prstGeom>
          <a:noFill/>
          <a:ln w="28575" cap="flat" cmpd="sng">
            <a:solidFill>
              <a:srgbClr val="3C78D8"/>
            </a:solidFill>
            <a:prstDash val="solid"/>
            <a:round/>
            <a:headEnd type="none" w="med" len="med"/>
            <a:tailEnd type="triangle" w="med" len="med"/>
          </a:ln>
        </p:spPr>
      </p:cxnSp>
      <p:cxnSp>
        <p:nvCxnSpPr>
          <p:cNvPr id="314" name="Google Shape;314;p25"/>
          <p:cNvCxnSpPr>
            <a:endCxn id="303" idx="3"/>
          </p:cNvCxnSpPr>
          <p:nvPr/>
        </p:nvCxnSpPr>
        <p:spPr>
          <a:xfrm rot="5400000">
            <a:off x="1867800" y="2167200"/>
            <a:ext cx="1680000" cy="1605600"/>
          </a:xfrm>
          <a:prstGeom prst="curvedConnector2">
            <a:avLst/>
          </a:prstGeom>
          <a:noFill/>
          <a:ln w="28575" cap="flat" cmpd="sng">
            <a:solidFill>
              <a:srgbClr val="3C78D8"/>
            </a:solidFill>
            <a:prstDash val="solid"/>
            <a:round/>
            <a:headEnd type="none" w="med" len="med"/>
            <a:tailEnd type="triangle" w="med" len="med"/>
          </a:ln>
        </p:spPr>
      </p:cxnSp>
      <p:sp>
        <p:nvSpPr>
          <p:cNvPr id="315" name="Google Shape;315;p25"/>
          <p:cNvSpPr txBox="1"/>
          <p:nvPr/>
        </p:nvSpPr>
        <p:spPr>
          <a:xfrm rot="-3518686">
            <a:off x="2967753" y="2855471"/>
            <a:ext cx="865968" cy="38505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selects</a:t>
            </a:r>
            <a:endParaRPr i="1">
              <a:latin typeface="Droid Serif"/>
              <a:ea typeface="Droid Serif"/>
              <a:cs typeface="Droid Serif"/>
              <a:sym typeface="Droid Serif"/>
            </a:endParaRPr>
          </a:p>
        </p:txBody>
      </p:sp>
      <p:pic>
        <p:nvPicPr>
          <p:cNvPr id="316" name="Google Shape;316;p25" descr="Laptop-clipart-images-and-notebook-clip-art-photo-share-submit-2.png"/>
          <p:cNvPicPr preferRelativeResize="0"/>
          <p:nvPr/>
        </p:nvPicPr>
        <p:blipFill>
          <a:blip r:embed="rId3">
            <a:alphaModFix/>
          </a:blip>
          <a:stretch>
            <a:fillRect/>
          </a:stretch>
        </p:blipFill>
        <p:spPr>
          <a:xfrm>
            <a:off x="5008766" y="2514599"/>
            <a:ext cx="3461155" cy="2239375"/>
          </a:xfrm>
          <a:prstGeom prst="rect">
            <a:avLst/>
          </a:prstGeom>
          <a:noFill/>
          <a:ln>
            <a:noFill/>
          </a:ln>
        </p:spPr>
      </p:pic>
      <p:sp>
        <p:nvSpPr>
          <p:cNvPr id="317" name="Google Shape;317;p25"/>
          <p:cNvSpPr txBox="1"/>
          <p:nvPr/>
        </p:nvSpPr>
        <p:spPr>
          <a:xfrm>
            <a:off x="5632600" y="3013525"/>
            <a:ext cx="1333200" cy="73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Times New Roman"/>
                <a:ea typeface="Times New Roman"/>
                <a:cs typeface="Times New Roman"/>
                <a:sym typeface="Times New Roman"/>
              </a:rPr>
              <a:t>hello</a:t>
            </a:r>
            <a:endParaRPr>
              <a:solidFill>
                <a:srgbClr val="FF0000"/>
              </a:solidFill>
              <a:latin typeface="Times New Roman"/>
              <a:ea typeface="Times New Roman"/>
              <a:cs typeface="Times New Roman"/>
              <a:sym typeface="Times New Roman"/>
            </a:endParaRPr>
          </a:p>
          <a:p>
            <a:pPr marL="0" lvl="0" indent="0" algn="l" rtl="0">
              <a:spcBef>
                <a:spcPts val="0"/>
              </a:spcBef>
              <a:spcAft>
                <a:spcPts val="0"/>
              </a:spcAft>
              <a:buNone/>
            </a:pPr>
            <a:r>
              <a:rPr lang="en">
                <a:solidFill>
                  <a:srgbClr val="FF0000"/>
                </a:solidFill>
                <a:latin typeface="Times New Roman"/>
                <a:ea typeface="Times New Roman"/>
                <a:cs typeface="Times New Roman"/>
                <a:sym typeface="Times New Roman"/>
              </a:rPr>
              <a:t>world</a:t>
            </a:r>
            <a:endParaRPr>
              <a:solidFill>
                <a:srgbClr val="FF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6"/>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6"/>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style</a:t>
            </a:r>
            <a:endParaRPr sz="3600" b="1">
              <a:solidFill>
                <a:srgbClr val="434343"/>
              </a:solidFill>
              <a:latin typeface="Droid Sans"/>
              <a:ea typeface="Droid Sans"/>
              <a:cs typeface="Droid Sans"/>
              <a:sym typeface="Droid Sans"/>
            </a:endParaRPr>
          </a:p>
        </p:txBody>
      </p:sp>
      <p:sp>
        <p:nvSpPr>
          <p:cNvPr id="324" name="Google Shape;324;p26"/>
          <p:cNvSpPr txBox="1"/>
          <p:nvPr/>
        </p:nvSpPr>
        <p:spPr>
          <a:xfrm>
            <a:off x="5084750" y="1193475"/>
            <a:ext cx="1278000" cy="5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Times New Roman"/>
                <a:ea typeface="Times New Roman"/>
                <a:cs typeface="Times New Roman"/>
                <a:sym typeface="Times New Roman"/>
              </a:rPr>
              <a:t>hello</a:t>
            </a:r>
            <a:endParaRPr sz="2400" b="1">
              <a:latin typeface="Times New Roman"/>
              <a:ea typeface="Times New Roman"/>
              <a:cs typeface="Times New Roman"/>
              <a:sym typeface="Times New Roman"/>
            </a:endParaRPr>
          </a:p>
        </p:txBody>
      </p:sp>
      <p:sp>
        <p:nvSpPr>
          <p:cNvPr id="325" name="Google Shape;325;p26"/>
          <p:cNvSpPr txBox="1"/>
          <p:nvPr/>
        </p:nvSpPr>
        <p:spPr>
          <a:xfrm>
            <a:off x="1259175" y="1244700"/>
            <a:ext cx="29457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nsolas"/>
                <a:ea typeface="Consolas"/>
                <a:cs typeface="Consolas"/>
                <a:sym typeface="Consolas"/>
              </a:rPr>
              <a:t>font-weight: bold;</a:t>
            </a:r>
            <a:endParaRPr sz="1800">
              <a:latin typeface="Consolas"/>
              <a:ea typeface="Consolas"/>
              <a:cs typeface="Consolas"/>
              <a:sym typeface="Consolas"/>
            </a:endParaRPr>
          </a:p>
        </p:txBody>
      </p:sp>
      <p:sp>
        <p:nvSpPr>
          <p:cNvPr id="326" name="Google Shape;326;p26"/>
          <p:cNvSpPr txBox="1"/>
          <p:nvPr/>
        </p:nvSpPr>
        <p:spPr>
          <a:xfrm>
            <a:off x="1298600" y="1914400"/>
            <a:ext cx="29457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nsolas"/>
                <a:ea typeface="Consolas"/>
                <a:cs typeface="Consolas"/>
                <a:sym typeface="Consolas"/>
              </a:rPr>
              <a:t>margin-left: 2cm;</a:t>
            </a:r>
            <a:endParaRPr sz="1800">
              <a:latin typeface="Consolas"/>
              <a:ea typeface="Consolas"/>
              <a:cs typeface="Consolas"/>
              <a:sym typeface="Consolas"/>
            </a:endParaRPr>
          </a:p>
        </p:txBody>
      </p:sp>
      <p:sp>
        <p:nvSpPr>
          <p:cNvPr id="327" name="Google Shape;327;p26"/>
          <p:cNvSpPr txBox="1"/>
          <p:nvPr/>
        </p:nvSpPr>
        <p:spPr>
          <a:xfrm>
            <a:off x="5999850" y="1841500"/>
            <a:ext cx="1278000" cy="5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Times New Roman"/>
                <a:ea typeface="Times New Roman"/>
                <a:cs typeface="Times New Roman"/>
                <a:sym typeface="Times New Roman"/>
              </a:rPr>
              <a:t>hello</a:t>
            </a:r>
            <a:endParaRPr sz="2400">
              <a:latin typeface="Times New Roman"/>
              <a:ea typeface="Times New Roman"/>
              <a:cs typeface="Times New Roman"/>
              <a:sym typeface="Times New Roman"/>
            </a:endParaRPr>
          </a:p>
        </p:txBody>
      </p:sp>
      <p:sp>
        <p:nvSpPr>
          <p:cNvPr id="328" name="Google Shape;328;p26"/>
          <p:cNvSpPr txBox="1"/>
          <p:nvPr/>
        </p:nvSpPr>
        <p:spPr>
          <a:xfrm>
            <a:off x="1298600" y="2584100"/>
            <a:ext cx="29457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nsolas"/>
                <a:ea typeface="Consolas"/>
                <a:cs typeface="Consolas"/>
                <a:sym typeface="Consolas"/>
              </a:rPr>
              <a:t>outline: dashed blue;</a:t>
            </a:r>
            <a:endParaRPr sz="1800">
              <a:latin typeface="Consolas"/>
              <a:ea typeface="Consolas"/>
              <a:cs typeface="Consolas"/>
              <a:sym typeface="Consolas"/>
            </a:endParaRPr>
          </a:p>
        </p:txBody>
      </p:sp>
      <p:sp>
        <p:nvSpPr>
          <p:cNvPr id="329" name="Google Shape;329;p26"/>
          <p:cNvSpPr txBox="1"/>
          <p:nvPr/>
        </p:nvSpPr>
        <p:spPr>
          <a:xfrm>
            <a:off x="5139975" y="2489525"/>
            <a:ext cx="1278000" cy="569700"/>
          </a:xfrm>
          <a:prstGeom prst="rect">
            <a:avLst/>
          </a:prstGeom>
          <a:noFill/>
          <a:ln w="19050" cap="flat" cmpd="sng">
            <a:solidFill>
              <a:srgbClr val="0000FF"/>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Times New Roman"/>
                <a:ea typeface="Times New Roman"/>
                <a:cs typeface="Times New Roman"/>
                <a:sym typeface="Times New Roman"/>
              </a:rPr>
              <a:t>hello</a:t>
            </a:r>
            <a:endParaRPr sz="2400">
              <a:latin typeface="Times New Roman"/>
              <a:ea typeface="Times New Roman"/>
              <a:cs typeface="Times New Roman"/>
              <a:sym typeface="Times New Roman"/>
            </a:endParaRPr>
          </a:p>
        </p:txBody>
      </p:sp>
      <p:sp>
        <p:nvSpPr>
          <p:cNvPr id="330" name="Google Shape;330;p26"/>
          <p:cNvSpPr txBox="1"/>
          <p:nvPr/>
        </p:nvSpPr>
        <p:spPr>
          <a:xfrm>
            <a:off x="1298600" y="3253800"/>
            <a:ext cx="34311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nsolas"/>
                <a:ea typeface="Consolas"/>
                <a:cs typeface="Consolas"/>
                <a:sym typeface="Consolas"/>
              </a:rPr>
              <a:t>transform: rotate(20deg);</a:t>
            </a:r>
            <a:endParaRPr sz="1800">
              <a:latin typeface="Consolas"/>
              <a:ea typeface="Consolas"/>
              <a:cs typeface="Consolas"/>
              <a:sym typeface="Consolas"/>
            </a:endParaRPr>
          </a:p>
        </p:txBody>
      </p:sp>
      <p:sp>
        <p:nvSpPr>
          <p:cNvPr id="331" name="Google Shape;331;p26"/>
          <p:cNvSpPr txBox="1"/>
          <p:nvPr/>
        </p:nvSpPr>
        <p:spPr>
          <a:xfrm rot="1164791">
            <a:off x="5139944" y="3333753"/>
            <a:ext cx="1278063" cy="56967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Times New Roman"/>
                <a:ea typeface="Times New Roman"/>
                <a:cs typeface="Times New Roman"/>
                <a:sym typeface="Times New Roman"/>
              </a:rPr>
              <a:t>hello</a:t>
            </a:r>
            <a:endParaRPr sz="2400">
              <a:latin typeface="Times New Roman"/>
              <a:ea typeface="Times New Roman"/>
              <a:cs typeface="Times New Roman"/>
              <a:sym typeface="Times New Roman"/>
            </a:endParaRPr>
          </a:p>
        </p:txBody>
      </p:sp>
      <p:pic>
        <p:nvPicPr>
          <p:cNvPr id="332" name="Google Shape;332;p26" descr="kitten2_1479489448041_7071161_ver1.0.jpg"/>
          <p:cNvPicPr preferRelativeResize="0"/>
          <p:nvPr/>
        </p:nvPicPr>
        <p:blipFill>
          <a:blip r:embed="rId3">
            <a:alphaModFix/>
          </a:blip>
          <a:stretch>
            <a:fillRect/>
          </a:stretch>
        </p:blipFill>
        <p:spPr>
          <a:xfrm>
            <a:off x="5081625" y="3893750"/>
            <a:ext cx="1208888" cy="907800"/>
          </a:xfrm>
          <a:prstGeom prst="rect">
            <a:avLst/>
          </a:prstGeom>
          <a:noFill/>
          <a:ln>
            <a:noFill/>
          </a:ln>
        </p:spPr>
      </p:pic>
      <p:sp>
        <p:nvSpPr>
          <p:cNvPr id="333" name="Google Shape;333;p26"/>
          <p:cNvSpPr txBox="1"/>
          <p:nvPr/>
        </p:nvSpPr>
        <p:spPr>
          <a:xfrm>
            <a:off x="1298600" y="4012875"/>
            <a:ext cx="3720000" cy="48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nsolas"/>
                <a:ea typeface="Consolas"/>
                <a:cs typeface="Consolas"/>
                <a:sym typeface="Consolas"/>
              </a:rPr>
              <a:t>background: url(kitten.jpg);</a:t>
            </a:r>
            <a:endParaRPr sz="1800">
              <a:latin typeface="Consolas"/>
              <a:ea typeface="Consolas"/>
              <a:cs typeface="Consolas"/>
              <a:sym typeface="Consolas"/>
            </a:endParaRPr>
          </a:p>
        </p:txBody>
      </p:sp>
      <p:sp>
        <p:nvSpPr>
          <p:cNvPr id="334" name="Google Shape;334;p26"/>
          <p:cNvSpPr txBox="1"/>
          <p:nvPr/>
        </p:nvSpPr>
        <p:spPr>
          <a:xfrm>
            <a:off x="5198325" y="3969525"/>
            <a:ext cx="1278000" cy="5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Times New Roman"/>
                <a:ea typeface="Times New Roman"/>
                <a:cs typeface="Times New Roman"/>
                <a:sym typeface="Times New Roman"/>
              </a:rPr>
              <a:t>hello</a:t>
            </a:r>
            <a:endParaRPr sz="2400">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7"/>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7"/>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style</a:t>
            </a:r>
            <a:endParaRPr sz="3600" b="1">
              <a:solidFill>
                <a:srgbClr val="434343"/>
              </a:solidFill>
              <a:latin typeface="Droid Sans"/>
              <a:ea typeface="Droid Sans"/>
              <a:cs typeface="Droid Sans"/>
              <a:sym typeface="Droid Sans"/>
            </a:endParaRPr>
          </a:p>
        </p:txBody>
      </p:sp>
      <p:sp>
        <p:nvSpPr>
          <p:cNvPr id="341" name="Google Shape;341;p27"/>
          <p:cNvSpPr txBox="1"/>
          <p:nvPr/>
        </p:nvSpPr>
        <p:spPr>
          <a:xfrm>
            <a:off x="446975" y="1331475"/>
            <a:ext cx="6968400" cy="325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8761D"/>
                </a:solidFill>
                <a:latin typeface="Consolas"/>
                <a:ea typeface="Consolas"/>
                <a:cs typeface="Consolas"/>
                <a:sym typeface="Consolas"/>
              </a:rPr>
              <a:t>/* </a:t>
            </a:r>
            <a:r>
              <a:rPr lang="en" sz="1800" i="1">
                <a:solidFill>
                  <a:srgbClr val="38761D"/>
                </a:solidFill>
                <a:latin typeface="Droid Serif"/>
                <a:ea typeface="Droid Serif"/>
                <a:cs typeface="Droid Serif"/>
                <a:sym typeface="Droid Serif"/>
              </a:rPr>
              <a:t>every other  </a:t>
            </a:r>
            <a:r>
              <a:rPr lang="en" sz="1800">
                <a:solidFill>
                  <a:srgbClr val="38761D"/>
                </a:solidFill>
                <a:latin typeface="Consolas"/>
                <a:ea typeface="Consolas"/>
                <a:cs typeface="Consolas"/>
                <a:sym typeface="Consolas"/>
              </a:rPr>
              <a:t>&lt;p&gt;</a:t>
            </a:r>
            <a:r>
              <a:rPr lang="en" sz="1800" i="1">
                <a:solidFill>
                  <a:srgbClr val="38761D"/>
                </a:solidFill>
                <a:latin typeface="Droid Serif"/>
                <a:ea typeface="Droid Serif"/>
                <a:cs typeface="Droid Serif"/>
                <a:sym typeface="Droid Serif"/>
              </a:rPr>
              <a:t>  in any  </a:t>
            </a:r>
            <a:r>
              <a:rPr lang="en" sz="1800">
                <a:solidFill>
                  <a:srgbClr val="38761D"/>
                </a:solidFill>
                <a:latin typeface="Consolas"/>
                <a:ea typeface="Consolas"/>
                <a:cs typeface="Consolas"/>
                <a:sym typeface="Consolas"/>
              </a:rPr>
              <a:t>&lt;div&gt;</a:t>
            </a:r>
            <a:r>
              <a:rPr lang="en" sz="1800" i="1">
                <a:solidFill>
                  <a:srgbClr val="38761D"/>
                </a:solidFill>
                <a:latin typeface="Droid Serif"/>
                <a:ea typeface="Droid Serif"/>
                <a:cs typeface="Droid Serif"/>
                <a:sym typeface="Droid Serif"/>
              </a:rPr>
              <a:t>  without  </a:t>
            </a:r>
            <a:r>
              <a:rPr lang="en" sz="1800">
                <a:solidFill>
                  <a:srgbClr val="38761D"/>
                </a:solidFill>
                <a:latin typeface="Consolas"/>
                <a:ea typeface="Consolas"/>
                <a:cs typeface="Consolas"/>
                <a:sym typeface="Consolas"/>
              </a:rPr>
              <a:t>class="foo"</a:t>
            </a:r>
            <a:r>
              <a:rPr lang="en" sz="2400">
                <a:solidFill>
                  <a:srgbClr val="38761D"/>
                </a:solidFill>
                <a:latin typeface="Consolas"/>
                <a:ea typeface="Consolas"/>
                <a:cs typeface="Consolas"/>
                <a:sym typeface="Consolas"/>
              </a:rPr>
              <a:t> */</a:t>
            </a:r>
            <a:endParaRPr sz="2400">
              <a:solidFill>
                <a:srgbClr val="38761D"/>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2400">
                <a:solidFill>
                  <a:srgbClr val="0000FF"/>
                </a:solidFill>
                <a:latin typeface="Consolas"/>
                <a:ea typeface="Consolas"/>
                <a:cs typeface="Consolas"/>
                <a:sym typeface="Consolas"/>
              </a:rPr>
              <a:t>div</a:t>
            </a:r>
            <a:r>
              <a:rPr lang="en" sz="2400">
                <a:solidFill>
                  <a:srgbClr val="980000"/>
                </a:solidFill>
                <a:latin typeface="Consolas"/>
                <a:ea typeface="Consolas"/>
                <a:cs typeface="Consolas"/>
                <a:sym typeface="Consolas"/>
              </a:rPr>
              <a:t>:not</a:t>
            </a:r>
            <a:r>
              <a:rPr lang="en" sz="2400">
                <a:latin typeface="Consolas"/>
                <a:ea typeface="Consolas"/>
                <a:cs typeface="Consolas"/>
                <a:sym typeface="Consolas"/>
              </a:rPr>
              <a:t>(.foo) &gt; </a:t>
            </a:r>
            <a:r>
              <a:rPr lang="en" sz="2400">
                <a:solidFill>
                  <a:srgbClr val="0000FF"/>
                </a:solidFill>
                <a:latin typeface="Consolas"/>
                <a:ea typeface="Consolas"/>
                <a:cs typeface="Consolas"/>
                <a:sym typeface="Consolas"/>
              </a:rPr>
              <a:t>p</a:t>
            </a:r>
            <a:r>
              <a:rPr lang="en" sz="2400">
                <a:solidFill>
                  <a:srgbClr val="980000"/>
                </a:solidFill>
                <a:latin typeface="Consolas"/>
                <a:ea typeface="Consolas"/>
                <a:cs typeface="Consolas"/>
                <a:sym typeface="Consolas"/>
              </a:rPr>
              <a:t>:nth-of-type</a:t>
            </a:r>
            <a:r>
              <a:rPr lang="en" sz="2400">
                <a:latin typeface="Consolas"/>
                <a:ea typeface="Consolas"/>
                <a:cs typeface="Consolas"/>
                <a:sym typeface="Consolas"/>
              </a:rPr>
              <a:t>(2n) {</a:t>
            </a:r>
            <a:endParaRPr sz="24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2400">
                <a:latin typeface="Consolas"/>
                <a:ea typeface="Consolas"/>
                <a:cs typeface="Consolas"/>
                <a:sym typeface="Consolas"/>
              </a:rPr>
              <a:t>  color: red </a:t>
            </a:r>
            <a:r>
              <a:rPr lang="en" sz="2400">
                <a:solidFill>
                  <a:srgbClr val="980000"/>
                </a:solidFill>
                <a:latin typeface="Consolas"/>
                <a:ea typeface="Consolas"/>
                <a:cs typeface="Consolas"/>
                <a:sym typeface="Consolas"/>
              </a:rPr>
              <a:t>!important</a:t>
            </a:r>
            <a:r>
              <a:rPr lang="en" sz="2400">
                <a:latin typeface="Consolas"/>
                <a:ea typeface="Consolas"/>
                <a:cs typeface="Consolas"/>
                <a:sym typeface="Consolas"/>
              </a:rPr>
              <a:t>;</a:t>
            </a:r>
            <a:endParaRPr sz="2400">
              <a:latin typeface="Consolas"/>
              <a:ea typeface="Consolas"/>
              <a:cs typeface="Consolas"/>
              <a:sym typeface="Consolas"/>
            </a:endParaRPr>
          </a:p>
          <a:p>
            <a:pPr marL="0" lvl="0" indent="0" algn="l" rtl="0">
              <a:spcBef>
                <a:spcPts val="0"/>
              </a:spcBef>
              <a:spcAft>
                <a:spcPts val="0"/>
              </a:spcAft>
              <a:buNone/>
            </a:pPr>
            <a:r>
              <a:rPr lang="en" sz="2400">
                <a:latin typeface="Consolas"/>
                <a:ea typeface="Consolas"/>
                <a:cs typeface="Consolas"/>
                <a:sym typeface="Consolas"/>
              </a:rPr>
              <a:t>}</a:t>
            </a:r>
            <a:endParaRPr sz="2400">
              <a:latin typeface="Consolas"/>
              <a:ea typeface="Consolas"/>
              <a:cs typeface="Consolas"/>
              <a:sym typeface="Consolas"/>
            </a:endParaRPr>
          </a:p>
          <a:p>
            <a:pPr marL="0" lvl="0" indent="0" algn="l" rtl="0">
              <a:spcBef>
                <a:spcPts val="0"/>
              </a:spcBef>
              <a:spcAft>
                <a:spcPts val="0"/>
              </a:spcAft>
              <a:buNone/>
            </a:pPr>
            <a:endParaRPr sz="2400">
              <a:latin typeface="Consolas"/>
              <a:ea typeface="Consolas"/>
              <a:cs typeface="Consolas"/>
              <a:sym typeface="Consolas"/>
            </a:endParaRPr>
          </a:p>
          <a:p>
            <a:pPr marL="0" lvl="0" indent="0" algn="l" rtl="0">
              <a:spcBef>
                <a:spcPts val="0"/>
              </a:spcBef>
              <a:spcAft>
                <a:spcPts val="0"/>
              </a:spcAft>
              <a:buNone/>
            </a:pPr>
            <a:r>
              <a:rPr lang="en" sz="2400">
                <a:solidFill>
                  <a:srgbClr val="0000FF"/>
                </a:solidFill>
                <a:latin typeface="Consolas"/>
                <a:ea typeface="Consolas"/>
                <a:cs typeface="Consolas"/>
                <a:sym typeface="Consolas"/>
              </a:rPr>
              <a:t>p</a:t>
            </a:r>
            <a:r>
              <a:rPr lang="en" sz="2400">
                <a:latin typeface="Consolas"/>
                <a:ea typeface="Consolas"/>
                <a:cs typeface="Consolas"/>
                <a:sym typeface="Consolas"/>
              </a:rPr>
              <a:t> {</a:t>
            </a:r>
            <a:endParaRPr sz="2400">
              <a:latin typeface="Consolas"/>
              <a:ea typeface="Consolas"/>
              <a:cs typeface="Consolas"/>
              <a:sym typeface="Consolas"/>
            </a:endParaRPr>
          </a:p>
          <a:p>
            <a:pPr marL="0" lvl="0" indent="0" algn="l" rtl="0">
              <a:spcBef>
                <a:spcPts val="0"/>
              </a:spcBef>
              <a:spcAft>
                <a:spcPts val="0"/>
              </a:spcAft>
              <a:buNone/>
            </a:pPr>
            <a:r>
              <a:rPr lang="en" sz="2400">
                <a:latin typeface="Consolas"/>
                <a:ea typeface="Consolas"/>
                <a:cs typeface="Consolas"/>
                <a:sym typeface="Consolas"/>
              </a:rPr>
              <a:t>  color: blue;</a:t>
            </a:r>
            <a:endParaRPr sz="24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2400">
                <a:latin typeface="Consolas"/>
                <a:ea typeface="Consolas"/>
                <a:cs typeface="Consolas"/>
                <a:sym typeface="Consolas"/>
              </a:rPr>
              <a:t>}</a:t>
            </a:r>
            <a:endParaRPr sz="2400">
              <a:latin typeface="Consolas"/>
              <a:ea typeface="Consolas"/>
              <a:cs typeface="Consolas"/>
              <a:sym typeface="Consolas"/>
            </a:endParaRPr>
          </a:p>
          <a:p>
            <a:pPr marL="0" lvl="0" indent="0" algn="l" rtl="0">
              <a:spcBef>
                <a:spcPts val="0"/>
              </a:spcBef>
              <a:spcAft>
                <a:spcPts val="0"/>
              </a:spcAft>
              <a:buNone/>
            </a:pPr>
            <a:endParaRPr sz="2400">
              <a:latin typeface="Consolas"/>
              <a:ea typeface="Consolas"/>
              <a:cs typeface="Consolas"/>
              <a:sym typeface="Consolas"/>
            </a:endParaRPr>
          </a:p>
        </p:txBody>
      </p:sp>
      <p:sp>
        <p:nvSpPr>
          <p:cNvPr id="342" name="Google Shape;342;p27"/>
          <p:cNvSpPr txBox="1"/>
          <p:nvPr/>
        </p:nvSpPr>
        <p:spPr>
          <a:xfrm>
            <a:off x="4748700" y="3295100"/>
            <a:ext cx="3518700" cy="1041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Droid Serif"/>
              <a:buChar char="●"/>
            </a:pPr>
            <a:r>
              <a:rPr lang="en" sz="1800" i="1">
                <a:latin typeface="Droid Serif"/>
                <a:ea typeface="Droid Serif"/>
                <a:cs typeface="Droid Serif"/>
                <a:sym typeface="Droid Serif"/>
              </a:rPr>
              <a:t>selectors can be complex!</a:t>
            </a:r>
            <a:br>
              <a:rPr lang="en" sz="1800" i="1">
                <a:latin typeface="Droid Serif"/>
                <a:ea typeface="Droid Serif"/>
                <a:cs typeface="Droid Serif"/>
                <a:sym typeface="Droid Serif"/>
              </a:rPr>
            </a:br>
            <a:endParaRPr sz="1800" i="1">
              <a:latin typeface="Droid Serif"/>
              <a:ea typeface="Droid Serif"/>
              <a:cs typeface="Droid Serif"/>
              <a:sym typeface="Droid Serif"/>
            </a:endParaRPr>
          </a:p>
          <a:p>
            <a:pPr marL="457200" lvl="0" indent="-342900" algn="l" rtl="0">
              <a:spcBef>
                <a:spcPts val="0"/>
              </a:spcBef>
              <a:spcAft>
                <a:spcPts val="0"/>
              </a:spcAft>
              <a:buSzPts val="1800"/>
              <a:buFont typeface="Droid Serif"/>
              <a:buChar char="●"/>
            </a:pPr>
            <a:r>
              <a:rPr lang="en" sz="1800" i="1">
                <a:latin typeface="Droid Serif"/>
                <a:ea typeface="Droid Serif"/>
                <a:cs typeface="Droid Serif"/>
                <a:sym typeface="Droid Serif"/>
              </a:rPr>
              <a:t>declarations may conflict!</a:t>
            </a:r>
            <a:endParaRPr sz="1800" i="1">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8"/>
          <p:cNvSpPr/>
          <p:nvPr/>
        </p:nvSpPr>
        <p:spPr>
          <a:xfrm>
            <a:off x="7848600" y="1461000"/>
            <a:ext cx="457200" cy="685800"/>
          </a:xfrm>
          <a:prstGeom prst="downArrow">
            <a:avLst>
              <a:gd name="adj1" fmla="val 50000"/>
              <a:gd name="adj2" fmla="val 32288"/>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8"/>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8"/>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style</a:t>
            </a:r>
            <a:endParaRPr sz="3600" b="1">
              <a:solidFill>
                <a:srgbClr val="434343"/>
              </a:solidFill>
              <a:latin typeface="Droid Sans"/>
              <a:ea typeface="Droid Sans"/>
              <a:cs typeface="Droid Sans"/>
              <a:sym typeface="Droid Sans"/>
            </a:endParaRPr>
          </a:p>
        </p:txBody>
      </p:sp>
      <p:sp>
        <p:nvSpPr>
          <p:cNvPr id="350" name="Google Shape;350;p28"/>
          <p:cNvSpPr txBox="1"/>
          <p:nvPr/>
        </p:nvSpPr>
        <p:spPr>
          <a:xfrm>
            <a:off x="2895600" y="1371600"/>
            <a:ext cx="2057400" cy="16002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rgbClr val="0000FF"/>
                </a:solidFill>
                <a:latin typeface="Consolas"/>
                <a:ea typeface="Consolas"/>
                <a:cs typeface="Consolas"/>
                <a:sym typeface="Consolas"/>
              </a:rPr>
              <a:t>div</a:t>
            </a:r>
            <a:r>
              <a:rPr lang="en" sz="1000">
                <a:solidFill>
                  <a:srgbClr val="980000"/>
                </a:solidFill>
                <a:latin typeface="Consolas"/>
                <a:ea typeface="Consolas"/>
                <a:cs typeface="Consolas"/>
                <a:sym typeface="Consolas"/>
              </a:rPr>
              <a:t>:not</a:t>
            </a:r>
            <a:r>
              <a:rPr lang="en" sz="1000">
                <a:solidFill>
                  <a:schemeClr val="dk1"/>
                </a:solidFill>
                <a:latin typeface="Consolas"/>
                <a:ea typeface="Consolas"/>
                <a:cs typeface="Consolas"/>
                <a:sym typeface="Consolas"/>
              </a:rPr>
              <a:t>(.foo) &gt; </a:t>
            </a:r>
            <a:r>
              <a:rPr lang="en" sz="1000">
                <a:solidFill>
                  <a:srgbClr val="0000FF"/>
                </a:solidFill>
                <a:latin typeface="Consolas"/>
                <a:ea typeface="Consolas"/>
                <a:cs typeface="Consolas"/>
                <a:sym typeface="Consolas"/>
              </a:rPr>
              <a:t>p</a:t>
            </a:r>
            <a:r>
              <a:rPr lang="en" sz="1000">
                <a:solidFill>
                  <a:schemeClr val="dk1"/>
                </a:solidFill>
                <a:latin typeface="Consolas"/>
                <a:ea typeface="Consolas"/>
                <a:cs typeface="Consolas"/>
                <a:sym typeface="Consolas"/>
              </a:rPr>
              <a:t> {</a:t>
            </a:r>
            <a:endParaRPr sz="100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000">
                <a:solidFill>
                  <a:schemeClr val="dk1"/>
                </a:solidFill>
                <a:latin typeface="Consolas"/>
                <a:ea typeface="Consolas"/>
                <a:cs typeface="Consolas"/>
                <a:sym typeface="Consolas"/>
              </a:rPr>
              <a:t>  color: red </a:t>
            </a:r>
            <a:r>
              <a:rPr lang="en" sz="1000">
                <a:solidFill>
                  <a:srgbClr val="980000"/>
                </a:solidFill>
                <a:latin typeface="Consolas"/>
                <a:ea typeface="Consolas"/>
                <a:cs typeface="Consolas"/>
                <a:sym typeface="Consolas"/>
              </a:rPr>
              <a:t>!important</a:t>
            </a:r>
            <a:r>
              <a:rPr lang="en" sz="1000">
                <a:solidFill>
                  <a:schemeClr val="dk1"/>
                </a:solidFill>
                <a:latin typeface="Consolas"/>
                <a:ea typeface="Consolas"/>
                <a:cs typeface="Consolas"/>
                <a:sym typeface="Consolas"/>
              </a:rPr>
              <a:t>;</a:t>
            </a:r>
            <a:endParaRPr sz="100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000">
                <a:solidFill>
                  <a:schemeClr val="dk1"/>
                </a:solidFill>
                <a:latin typeface="Consolas"/>
                <a:ea typeface="Consolas"/>
                <a:cs typeface="Consolas"/>
                <a:sym typeface="Consolas"/>
              </a:rPr>
              <a:t>}</a:t>
            </a:r>
            <a:endParaRPr sz="100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000">
                <a:solidFill>
                  <a:srgbClr val="0000FF"/>
                </a:solidFill>
                <a:latin typeface="Consolas"/>
                <a:ea typeface="Consolas"/>
                <a:cs typeface="Consolas"/>
                <a:sym typeface="Consolas"/>
              </a:rPr>
              <a:t>p</a:t>
            </a:r>
            <a:r>
              <a:rPr lang="en" sz="1000">
                <a:solidFill>
                  <a:schemeClr val="dk1"/>
                </a:solidFill>
                <a:latin typeface="Consolas"/>
                <a:ea typeface="Consolas"/>
                <a:cs typeface="Consolas"/>
                <a:sym typeface="Consolas"/>
              </a:rPr>
              <a:t> {</a:t>
            </a:r>
            <a:endParaRPr sz="100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000">
                <a:solidFill>
                  <a:schemeClr val="dk1"/>
                </a:solidFill>
                <a:latin typeface="Consolas"/>
                <a:ea typeface="Consolas"/>
                <a:cs typeface="Consolas"/>
                <a:sym typeface="Consolas"/>
              </a:rPr>
              <a:t>  margin: 0;</a:t>
            </a:r>
            <a:endParaRPr sz="100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000">
                <a:solidFill>
                  <a:schemeClr val="dk1"/>
                </a:solidFill>
                <a:latin typeface="Consolas"/>
                <a:ea typeface="Consolas"/>
                <a:cs typeface="Consolas"/>
                <a:sym typeface="Consolas"/>
              </a:rPr>
              <a:t>  border-left-color: blue;</a:t>
            </a:r>
            <a:endParaRPr sz="100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000">
                <a:solidFill>
                  <a:schemeClr val="dk1"/>
                </a:solidFill>
                <a:latin typeface="Consolas"/>
                <a:ea typeface="Consolas"/>
                <a:cs typeface="Consolas"/>
                <a:sym typeface="Consolas"/>
              </a:rPr>
              <a:t>  ...</a:t>
            </a:r>
            <a:endParaRPr sz="100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000">
                <a:solidFill>
                  <a:schemeClr val="dk1"/>
                </a:solidFill>
                <a:latin typeface="Consolas"/>
                <a:ea typeface="Consolas"/>
                <a:cs typeface="Consolas"/>
                <a:sym typeface="Consolas"/>
              </a:rPr>
              <a:t>}</a:t>
            </a:r>
            <a:endParaRPr sz="100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000">
                <a:solidFill>
                  <a:schemeClr val="dk1"/>
                </a:solidFill>
                <a:latin typeface="Consolas"/>
                <a:ea typeface="Consolas"/>
                <a:cs typeface="Consolas"/>
                <a:sym typeface="Consolas"/>
              </a:rPr>
              <a:t>...</a:t>
            </a:r>
            <a:endParaRPr sz="1000">
              <a:solidFill>
                <a:schemeClr val="dk1"/>
              </a:solidFill>
              <a:latin typeface="Consolas"/>
              <a:ea typeface="Consolas"/>
              <a:cs typeface="Consolas"/>
              <a:sym typeface="Consolas"/>
            </a:endParaRPr>
          </a:p>
          <a:p>
            <a:pPr marL="0" lvl="0" indent="0" algn="l" rtl="0">
              <a:spcBef>
                <a:spcPts val="0"/>
              </a:spcBef>
              <a:spcAft>
                <a:spcPts val="0"/>
              </a:spcAft>
              <a:buNone/>
            </a:pPr>
            <a:endParaRPr sz="1000">
              <a:solidFill>
                <a:srgbClr val="38761D"/>
              </a:solidFill>
              <a:latin typeface="Consolas"/>
              <a:ea typeface="Consolas"/>
              <a:cs typeface="Consolas"/>
              <a:sym typeface="Consolas"/>
            </a:endParaRPr>
          </a:p>
        </p:txBody>
      </p:sp>
      <p:sp>
        <p:nvSpPr>
          <p:cNvPr id="351" name="Google Shape;351;p28"/>
          <p:cNvSpPr txBox="1"/>
          <p:nvPr/>
        </p:nvSpPr>
        <p:spPr>
          <a:xfrm>
            <a:off x="737100" y="1361700"/>
            <a:ext cx="1472700" cy="4671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Consolas"/>
                <a:ea typeface="Consolas"/>
                <a:cs typeface="Consolas"/>
                <a:sym typeface="Consolas"/>
              </a:rPr>
              <a:t>CSSParser</a:t>
            </a:r>
            <a:endParaRPr sz="1800" b="1">
              <a:solidFill>
                <a:srgbClr val="0000FF"/>
              </a:solidFill>
              <a:latin typeface="Consolas"/>
              <a:ea typeface="Consolas"/>
              <a:cs typeface="Consolas"/>
              <a:sym typeface="Consolas"/>
            </a:endParaRPr>
          </a:p>
        </p:txBody>
      </p:sp>
      <p:sp>
        <p:nvSpPr>
          <p:cNvPr id="352" name="Google Shape;352;p28"/>
          <p:cNvSpPr txBox="1"/>
          <p:nvPr/>
        </p:nvSpPr>
        <p:spPr>
          <a:xfrm>
            <a:off x="762000" y="2362200"/>
            <a:ext cx="1752600" cy="9144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Droid Sans"/>
                <a:ea typeface="Droid Sans"/>
                <a:cs typeface="Droid Sans"/>
                <a:sym typeface="Droid Sans"/>
              </a:rPr>
              <a:t>StyleSheetContents</a:t>
            </a:r>
            <a:endParaRPr>
              <a:solidFill>
                <a:srgbClr val="0000FF"/>
              </a:solidFill>
              <a:latin typeface="Droid Sans"/>
              <a:ea typeface="Droid Sans"/>
              <a:cs typeface="Droid Sans"/>
              <a:sym typeface="Droid Sans"/>
            </a:endParaRPr>
          </a:p>
        </p:txBody>
      </p:sp>
      <p:sp>
        <p:nvSpPr>
          <p:cNvPr id="353" name="Google Shape;353;p28"/>
          <p:cNvSpPr txBox="1"/>
          <p:nvPr/>
        </p:nvSpPr>
        <p:spPr>
          <a:xfrm>
            <a:off x="990600" y="2743200"/>
            <a:ext cx="1295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roid Sans"/>
              <a:ea typeface="Droid Sans"/>
              <a:cs typeface="Droid Sans"/>
              <a:sym typeface="Droid Sans"/>
            </a:endParaRPr>
          </a:p>
        </p:txBody>
      </p:sp>
      <p:cxnSp>
        <p:nvCxnSpPr>
          <p:cNvPr id="354" name="Google Shape;354;p28"/>
          <p:cNvCxnSpPr>
            <a:stCxn id="351" idx="2"/>
            <a:endCxn id="352" idx="0"/>
          </p:cNvCxnSpPr>
          <p:nvPr/>
        </p:nvCxnSpPr>
        <p:spPr>
          <a:xfrm>
            <a:off x="1473450" y="1828800"/>
            <a:ext cx="165000" cy="533400"/>
          </a:xfrm>
          <a:prstGeom prst="straightConnector1">
            <a:avLst/>
          </a:prstGeom>
          <a:noFill/>
          <a:ln w="19050" cap="flat" cmpd="sng">
            <a:solidFill>
              <a:schemeClr val="dk2"/>
            </a:solidFill>
            <a:prstDash val="solid"/>
            <a:round/>
            <a:headEnd type="none" w="med" len="med"/>
            <a:tailEnd type="triangle" w="med" len="med"/>
          </a:ln>
        </p:spPr>
      </p:cxnSp>
      <p:sp>
        <p:nvSpPr>
          <p:cNvPr id="355" name="Google Shape;355;p28"/>
          <p:cNvSpPr txBox="1"/>
          <p:nvPr/>
        </p:nvSpPr>
        <p:spPr>
          <a:xfrm>
            <a:off x="838200" y="1828800"/>
            <a:ext cx="6858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builds</a:t>
            </a:r>
            <a:endParaRPr i="1">
              <a:latin typeface="Droid Serif"/>
              <a:ea typeface="Droid Serif"/>
              <a:cs typeface="Droid Serif"/>
              <a:sym typeface="Droid Serif"/>
            </a:endParaRPr>
          </a:p>
        </p:txBody>
      </p:sp>
      <p:sp>
        <p:nvSpPr>
          <p:cNvPr id="356" name="Google Shape;356;p28"/>
          <p:cNvSpPr txBox="1"/>
          <p:nvPr/>
        </p:nvSpPr>
        <p:spPr>
          <a:xfrm>
            <a:off x="1066800" y="2819400"/>
            <a:ext cx="1295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StyleRule</a:t>
            </a:r>
            <a:endParaRPr>
              <a:latin typeface="Droid Sans"/>
              <a:ea typeface="Droid Sans"/>
              <a:cs typeface="Droid Sans"/>
              <a:sym typeface="Droid Sans"/>
            </a:endParaRPr>
          </a:p>
        </p:txBody>
      </p:sp>
      <p:sp>
        <p:nvSpPr>
          <p:cNvPr id="357" name="Google Shape;357;p28"/>
          <p:cNvSpPr txBox="1"/>
          <p:nvPr/>
        </p:nvSpPr>
        <p:spPr>
          <a:xfrm>
            <a:off x="3124200" y="3276600"/>
            <a:ext cx="2286000" cy="14478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Droid Sans"/>
                <a:ea typeface="Droid Sans"/>
                <a:cs typeface="Droid Sans"/>
                <a:sym typeface="Droid Sans"/>
              </a:rPr>
              <a:t>CSSPropertyValueSet</a:t>
            </a:r>
            <a:endParaRPr>
              <a:solidFill>
                <a:srgbClr val="0000FF"/>
              </a:solidFill>
              <a:latin typeface="Droid Sans"/>
              <a:ea typeface="Droid Sans"/>
              <a:cs typeface="Droid Sans"/>
              <a:sym typeface="Droid Sans"/>
            </a:endParaRPr>
          </a:p>
        </p:txBody>
      </p:sp>
      <p:sp>
        <p:nvSpPr>
          <p:cNvPr id="358" name="Google Shape;358;p28"/>
          <p:cNvSpPr txBox="1"/>
          <p:nvPr/>
        </p:nvSpPr>
        <p:spPr>
          <a:xfrm>
            <a:off x="3352800" y="3657600"/>
            <a:ext cx="1828800" cy="8382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00FF"/>
              </a:solidFill>
              <a:latin typeface="Droid Sans"/>
              <a:ea typeface="Droid Sans"/>
              <a:cs typeface="Droid Sans"/>
              <a:sym typeface="Droid Sans"/>
            </a:endParaRPr>
          </a:p>
        </p:txBody>
      </p:sp>
      <p:sp>
        <p:nvSpPr>
          <p:cNvPr id="359" name="Google Shape;359;p28"/>
          <p:cNvSpPr txBox="1"/>
          <p:nvPr/>
        </p:nvSpPr>
        <p:spPr>
          <a:xfrm>
            <a:off x="3429000" y="3733800"/>
            <a:ext cx="1828800" cy="8382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Droid Sans"/>
                <a:ea typeface="Droid Sans"/>
                <a:cs typeface="Droid Sans"/>
                <a:sym typeface="Droid Sans"/>
              </a:rPr>
              <a:t>CSSPropertyValue</a:t>
            </a:r>
            <a:endParaRPr>
              <a:solidFill>
                <a:srgbClr val="0000FF"/>
              </a:solidFill>
              <a:latin typeface="Droid Sans"/>
              <a:ea typeface="Droid Sans"/>
              <a:cs typeface="Droid Sans"/>
              <a:sym typeface="Droid Sans"/>
            </a:endParaRPr>
          </a:p>
        </p:txBody>
      </p:sp>
      <p:sp>
        <p:nvSpPr>
          <p:cNvPr id="360" name="Google Shape;360;p28"/>
          <p:cNvSpPr txBox="1"/>
          <p:nvPr/>
        </p:nvSpPr>
        <p:spPr>
          <a:xfrm>
            <a:off x="3810000" y="4045200"/>
            <a:ext cx="990600" cy="374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rgbClr val="666666"/>
                </a:solidFill>
                <a:latin typeface="Consolas"/>
                <a:ea typeface="Consolas"/>
                <a:cs typeface="Consolas"/>
                <a:sym typeface="Consolas"/>
              </a:rPr>
              <a:t>Property()</a:t>
            </a:r>
            <a:endParaRPr sz="1000">
              <a:solidFill>
                <a:srgbClr val="666666"/>
              </a:solidFill>
              <a:latin typeface="Consolas"/>
              <a:ea typeface="Consolas"/>
              <a:cs typeface="Consolas"/>
              <a:sym typeface="Consolas"/>
            </a:endParaRPr>
          </a:p>
          <a:p>
            <a:pPr marL="0" lvl="0" indent="0" algn="r" rtl="0">
              <a:spcBef>
                <a:spcPts val="0"/>
              </a:spcBef>
              <a:spcAft>
                <a:spcPts val="0"/>
              </a:spcAft>
              <a:buNone/>
            </a:pPr>
            <a:r>
              <a:rPr lang="en" sz="1000">
                <a:solidFill>
                  <a:srgbClr val="666666"/>
                </a:solidFill>
                <a:latin typeface="Consolas"/>
                <a:ea typeface="Consolas"/>
                <a:cs typeface="Consolas"/>
                <a:sym typeface="Consolas"/>
              </a:rPr>
              <a:t>Value()</a:t>
            </a:r>
            <a:endParaRPr sz="1000">
              <a:solidFill>
                <a:srgbClr val="666666"/>
              </a:solidFill>
              <a:latin typeface="Consolas"/>
              <a:ea typeface="Consolas"/>
              <a:cs typeface="Consolas"/>
              <a:sym typeface="Consolas"/>
            </a:endParaRPr>
          </a:p>
          <a:p>
            <a:pPr marL="0" lvl="0" indent="0" algn="r" rtl="0">
              <a:spcBef>
                <a:spcPts val="0"/>
              </a:spcBef>
              <a:spcAft>
                <a:spcPts val="0"/>
              </a:spcAft>
              <a:buNone/>
            </a:pPr>
            <a:endParaRPr sz="1000">
              <a:solidFill>
                <a:srgbClr val="666666"/>
              </a:solidFill>
              <a:latin typeface="Consolas"/>
              <a:ea typeface="Consolas"/>
              <a:cs typeface="Consolas"/>
              <a:sym typeface="Consolas"/>
            </a:endParaRPr>
          </a:p>
        </p:txBody>
      </p:sp>
      <p:sp>
        <p:nvSpPr>
          <p:cNvPr id="361" name="Google Shape;361;p28"/>
          <p:cNvSpPr txBox="1"/>
          <p:nvPr/>
        </p:nvSpPr>
        <p:spPr>
          <a:xfrm>
            <a:off x="5867400" y="3429000"/>
            <a:ext cx="16002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BorderLeftColor</a:t>
            </a:r>
            <a:endParaRPr>
              <a:solidFill>
                <a:srgbClr val="0000FF"/>
              </a:solidFill>
              <a:latin typeface="Droid Sans"/>
              <a:ea typeface="Droid Sans"/>
              <a:cs typeface="Droid Sans"/>
              <a:sym typeface="Droid Sans"/>
            </a:endParaRPr>
          </a:p>
        </p:txBody>
      </p:sp>
      <p:sp>
        <p:nvSpPr>
          <p:cNvPr id="362" name="Google Shape;362;p28"/>
          <p:cNvSpPr txBox="1"/>
          <p:nvPr/>
        </p:nvSpPr>
        <p:spPr>
          <a:xfrm>
            <a:off x="5867400" y="3810000"/>
            <a:ext cx="1600200" cy="9144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Droid Sans"/>
                <a:ea typeface="Droid Sans"/>
                <a:cs typeface="Droid Sans"/>
                <a:sym typeface="Droid Sans"/>
              </a:rPr>
              <a:t>CSSColorValue</a:t>
            </a:r>
            <a:endParaRPr>
              <a:solidFill>
                <a:srgbClr val="0000FF"/>
              </a:solidFill>
              <a:latin typeface="Droid Sans"/>
              <a:ea typeface="Droid Sans"/>
              <a:cs typeface="Droid Sans"/>
              <a:sym typeface="Droid Sans"/>
            </a:endParaRPr>
          </a:p>
        </p:txBody>
      </p:sp>
      <p:sp>
        <p:nvSpPr>
          <p:cNvPr id="363" name="Google Shape;363;p28"/>
          <p:cNvSpPr txBox="1"/>
          <p:nvPr/>
        </p:nvSpPr>
        <p:spPr>
          <a:xfrm>
            <a:off x="6096000" y="4191000"/>
            <a:ext cx="1219200" cy="381000"/>
          </a:xfrm>
          <a:prstGeom prst="rect">
            <a:avLst/>
          </a:prstGeom>
          <a:solidFill>
            <a:srgbClr val="0000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Consolas"/>
                <a:ea typeface="Consolas"/>
                <a:cs typeface="Consolas"/>
                <a:sym typeface="Consolas"/>
              </a:rPr>
              <a:t>0x0000FFFF</a:t>
            </a:r>
            <a:endParaRPr>
              <a:solidFill>
                <a:srgbClr val="FFFFFF"/>
              </a:solidFill>
              <a:latin typeface="Consolas"/>
              <a:ea typeface="Consolas"/>
              <a:cs typeface="Consolas"/>
              <a:sym typeface="Consolas"/>
            </a:endParaRPr>
          </a:p>
        </p:txBody>
      </p:sp>
      <p:cxnSp>
        <p:nvCxnSpPr>
          <p:cNvPr id="364" name="Google Shape;364;p28"/>
          <p:cNvCxnSpPr/>
          <p:nvPr/>
        </p:nvCxnSpPr>
        <p:spPr>
          <a:xfrm>
            <a:off x="2190750" y="2984500"/>
            <a:ext cx="933300" cy="444600"/>
          </a:xfrm>
          <a:prstGeom prst="curvedConnector3">
            <a:avLst>
              <a:gd name="adj1" fmla="val 50000"/>
            </a:avLst>
          </a:prstGeom>
          <a:noFill/>
          <a:ln w="19050" cap="flat" cmpd="sng">
            <a:solidFill>
              <a:srgbClr val="666666"/>
            </a:solidFill>
            <a:prstDash val="solid"/>
            <a:round/>
            <a:headEnd type="oval" w="med" len="med"/>
            <a:tailEnd type="triangle" w="med" len="med"/>
          </a:ln>
        </p:spPr>
      </p:cxnSp>
      <p:cxnSp>
        <p:nvCxnSpPr>
          <p:cNvPr id="365" name="Google Shape;365;p28"/>
          <p:cNvCxnSpPr>
            <a:endCxn id="361" idx="1"/>
          </p:cNvCxnSpPr>
          <p:nvPr/>
        </p:nvCxnSpPr>
        <p:spPr>
          <a:xfrm rot="10800000" flipH="1">
            <a:off x="4799100" y="3581400"/>
            <a:ext cx="1068300" cy="639900"/>
          </a:xfrm>
          <a:prstGeom prst="curvedConnector3">
            <a:avLst>
              <a:gd name="adj1" fmla="val 50000"/>
            </a:avLst>
          </a:prstGeom>
          <a:noFill/>
          <a:ln w="19050" cap="flat" cmpd="sng">
            <a:solidFill>
              <a:srgbClr val="666666"/>
            </a:solidFill>
            <a:prstDash val="solid"/>
            <a:round/>
            <a:headEnd type="oval" w="med" len="med"/>
            <a:tailEnd type="triangle" w="med" len="med"/>
          </a:ln>
        </p:spPr>
      </p:cxnSp>
      <p:cxnSp>
        <p:nvCxnSpPr>
          <p:cNvPr id="366" name="Google Shape;366;p28"/>
          <p:cNvCxnSpPr>
            <a:endCxn id="351" idx="3"/>
          </p:cNvCxnSpPr>
          <p:nvPr/>
        </p:nvCxnSpPr>
        <p:spPr>
          <a:xfrm rot="10800000">
            <a:off x="2209800" y="1595250"/>
            <a:ext cx="685800" cy="4800"/>
          </a:xfrm>
          <a:prstGeom prst="straightConnector1">
            <a:avLst/>
          </a:prstGeom>
          <a:noFill/>
          <a:ln w="19050" cap="flat" cmpd="sng">
            <a:solidFill>
              <a:schemeClr val="dk2"/>
            </a:solidFill>
            <a:prstDash val="solid"/>
            <a:round/>
            <a:headEnd type="none" w="med" len="med"/>
            <a:tailEnd type="triangle" w="med" len="med"/>
          </a:ln>
        </p:spPr>
      </p:cxnSp>
      <p:cxnSp>
        <p:nvCxnSpPr>
          <p:cNvPr id="367" name="Google Shape;367;p28"/>
          <p:cNvCxnSpPr>
            <a:endCxn id="368" idx="0"/>
          </p:cNvCxnSpPr>
          <p:nvPr/>
        </p:nvCxnSpPr>
        <p:spPr>
          <a:xfrm rot="5400000">
            <a:off x="1612950" y="3138450"/>
            <a:ext cx="620700" cy="265200"/>
          </a:xfrm>
          <a:prstGeom prst="curvedConnector3">
            <a:avLst>
              <a:gd name="adj1" fmla="val 50000"/>
            </a:avLst>
          </a:prstGeom>
          <a:noFill/>
          <a:ln w="19050" cap="flat" cmpd="sng">
            <a:solidFill>
              <a:srgbClr val="666666"/>
            </a:solidFill>
            <a:prstDash val="solid"/>
            <a:round/>
            <a:headEnd type="oval" w="med" len="med"/>
            <a:tailEnd type="triangle" w="med" len="med"/>
          </a:ln>
        </p:spPr>
      </p:cxnSp>
      <p:sp>
        <p:nvSpPr>
          <p:cNvPr id="368" name="Google Shape;368;p28"/>
          <p:cNvSpPr txBox="1"/>
          <p:nvPr/>
        </p:nvSpPr>
        <p:spPr>
          <a:xfrm>
            <a:off x="990600" y="3581400"/>
            <a:ext cx="1600200" cy="914400"/>
          </a:xfrm>
          <a:prstGeom prst="rect">
            <a:avLst/>
          </a:prstGeom>
          <a:solidFill>
            <a:srgbClr val="D9D2E9"/>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Droid Sans"/>
                <a:ea typeface="Droid Sans"/>
                <a:cs typeface="Droid Sans"/>
                <a:sym typeface="Droid Sans"/>
              </a:rPr>
              <a:t>CSSSelectorList</a:t>
            </a:r>
            <a:endParaRPr>
              <a:solidFill>
                <a:srgbClr val="0000FF"/>
              </a:solidFill>
              <a:latin typeface="Droid Sans"/>
              <a:ea typeface="Droid Sans"/>
              <a:cs typeface="Droid Sans"/>
              <a:sym typeface="Droid Sans"/>
            </a:endParaRPr>
          </a:p>
        </p:txBody>
      </p:sp>
      <p:sp>
        <p:nvSpPr>
          <p:cNvPr id="369" name="Google Shape;369;p28"/>
          <p:cNvSpPr txBox="1"/>
          <p:nvPr/>
        </p:nvSpPr>
        <p:spPr>
          <a:xfrm>
            <a:off x="6400800" y="1156200"/>
            <a:ext cx="2362200" cy="374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rgbClr val="666666"/>
                </a:solidFill>
                <a:latin typeface="Consolas"/>
                <a:ea typeface="Consolas"/>
                <a:cs typeface="Consolas"/>
                <a:sym typeface="Consolas"/>
              </a:rPr>
              <a:t>css_properties.json5</a:t>
            </a:r>
            <a:endParaRPr sz="1200">
              <a:solidFill>
                <a:srgbClr val="666666"/>
              </a:solidFill>
              <a:latin typeface="Consolas"/>
              <a:ea typeface="Consolas"/>
              <a:cs typeface="Consolas"/>
              <a:sym typeface="Consolas"/>
            </a:endParaRPr>
          </a:p>
        </p:txBody>
      </p:sp>
      <p:sp>
        <p:nvSpPr>
          <p:cNvPr id="370" name="Google Shape;370;p28"/>
          <p:cNvSpPr txBox="1"/>
          <p:nvPr/>
        </p:nvSpPr>
        <p:spPr>
          <a:xfrm>
            <a:off x="5943600" y="1620000"/>
            <a:ext cx="2819400" cy="298200"/>
          </a:xfrm>
          <a:prstGeom prst="rect">
            <a:avLst/>
          </a:prstGeom>
          <a:solidFill>
            <a:srgbClr val="EAD1D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 sz="1200">
                <a:solidFill>
                  <a:srgbClr val="980000"/>
                </a:solidFill>
                <a:latin typeface="Consolas"/>
                <a:ea typeface="Consolas"/>
                <a:cs typeface="Consolas"/>
                <a:sym typeface="Consolas"/>
              </a:rPr>
              <a:t>make_css_property_subclasses.py</a:t>
            </a:r>
            <a:endParaRPr sz="1200">
              <a:solidFill>
                <a:srgbClr val="980000"/>
              </a:solidFill>
              <a:latin typeface="Consolas"/>
              <a:ea typeface="Consolas"/>
              <a:cs typeface="Consolas"/>
              <a:sym typeface="Consolas"/>
            </a:endParaRPr>
          </a:p>
        </p:txBody>
      </p:sp>
      <p:sp>
        <p:nvSpPr>
          <p:cNvPr id="371" name="Google Shape;371;p28"/>
          <p:cNvSpPr txBox="1"/>
          <p:nvPr/>
        </p:nvSpPr>
        <p:spPr>
          <a:xfrm>
            <a:off x="6705600" y="2064000"/>
            <a:ext cx="2057400" cy="374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rgbClr val="666666"/>
                </a:solidFill>
                <a:latin typeface="Consolas"/>
                <a:ea typeface="Consolas"/>
                <a:cs typeface="Consolas"/>
                <a:sym typeface="Consolas"/>
              </a:rPr>
              <a:t>longhands.h</a:t>
            </a:r>
            <a:endParaRPr sz="1200">
              <a:solidFill>
                <a:srgbClr val="666666"/>
              </a:solidFill>
              <a:latin typeface="Consolas"/>
              <a:ea typeface="Consolas"/>
              <a:cs typeface="Consolas"/>
              <a:sym typeface="Consolas"/>
            </a:endParaRPr>
          </a:p>
        </p:txBody>
      </p:sp>
      <p:cxnSp>
        <p:nvCxnSpPr>
          <p:cNvPr id="372" name="Google Shape;372;p28"/>
          <p:cNvCxnSpPr/>
          <p:nvPr/>
        </p:nvCxnSpPr>
        <p:spPr>
          <a:xfrm rot="10800000" flipH="1">
            <a:off x="7239000" y="2400900"/>
            <a:ext cx="951300" cy="1028100"/>
          </a:xfrm>
          <a:prstGeom prst="straightConnector1">
            <a:avLst/>
          </a:prstGeom>
          <a:noFill/>
          <a:ln w="19050" cap="flat" cmpd="sng">
            <a:solidFill>
              <a:srgbClr val="666666"/>
            </a:solidFill>
            <a:prstDash val="dot"/>
            <a:round/>
            <a:headEnd type="none" w="med" len="med"/>
            <a:tailEnd type="triangle" w="med" len="med"/>
          </a:ln>
        </p:spPr>
      </p:cxnSp>
      <p:sp>
        <p:nvSpPr>
          <p:cNvPr id="373" name="Google Shape;373;p28"/>
          <p:cNvSpPr txBox="1"/>
          <p:nvPr/>
        </p:nvSpPr>
        <p:spPr>
          <a:xfrm>
            <a:off x="1219200" y="3962400"/>
            <a:ext cx="11430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00FF"/>
              </a:solidFill>
              <a:latin typeface="Droid Sans"/>
              <a:ea typeface="Droid Sans"/>
              <a:cs typeface="Droid Sans"/>
              <a:sym typeface="Droid Sans"/>
            </a:endParaRPr>
          </a:p>
        </p:txBody>
      </p:sp>
      <p:sp>
        <p:nvSpPr>
          <p:cNvPr id="374" name="Google Shape;374;p28"/>
          <p:cNvSpPr txBox="1"/>
          <p:nvPr/>
        </p:nvSpPr>
        <p:spPr>
          <a:xfrm>
            <a:off x="1295400" y="4038600"/>
            <a:ext cx="11430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CSSSelector</a:t>
            </a:r>
            <a:endParaRPr>
              <a:solidFill>
                <a:srgbClr val="0000FF"/>
              </a:solidFill>
              <a:latin typeface="Droid Sans"/>
              <a:ea typeface="Droid Sans"/>
              <a:cs typeface="Droid Sans"/>
              <a:sym typeface="Droid Sans"/>
            </a:endParaRPr>
          </a:p>
        </p:txBody>
      </p:sp>
      <p:cxnSp>
        <p:nvCxnSpPr>
          <p:cNvPr id="375" name="Google Shape;375;p28"/>
          <p:cNvCxnSpPr>
            <a:endCxn id="362" idx="1"/>
          </p:cNvCxnSpPr>
          <p:nvPr/>
        </p:nvCxnSpPr>
        <p:spPr>
          <a:xfrm rot="10800000" flipH="1">
            <a:off x="4794300" y="4267200"/>
            <a:ext cx="1073100" cy="98400"/>
          </a:xfrm>
          <a:prstGeom prst="curvedConnector3">
            <a:avLst>
              <a:gd name="adj1" fmla="val 50000"/>
            </a:avLst>
          </a:prstGeom>
          <a:noFill/>
          <a:ln w="19050" cap="flat" cmpd="sng">
            <a:solidFill>
              <a:srgbClr val="666666"/>
            </a:solidFill>
            <a:prstDash val="solid"/>
            <a:round/>
            <a:headEnd type="oval" w="med" len="med"/>
            <a:tailEnd type="triangle" w="med" len="med"/>
          </a:ln>
        </p:spPr>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9"/>
          <p:cNvSpPr/>
          <p:nvPr/>
        </p:nvSpPr>
        <p:spPr>
          <a:xfrm>
            <a:off x="2483050" y="1447800"/>
            <a:ext cx="533400" cy="3581400"/>
          </a:xfrm>
          <a:prstGeom prst="down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9"/>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9"/>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style</a:t>
            </a:r>
            <a:endParaRPr sz="3600" b="1">
              <a:solidFill>
                <a:srgbClr val="434343"/>
              </a:solidFill>
              <a:latin typeface="Droid Sans"/>
              <a:ea typeface="Droid Sans"/>
              <a:cs typeface="Droid Sans"/>
              <a:sym typeface="Droid Sans"/>
            </a:endParaRPr>
          </a:p>
        </p:txBody>
      </p:sp>
      <p:sp>
        <p:nvSpPr>
          <p:cNvPr id="383" name="Google Shape;383;p29"/>
          <p:cNvSpPr txBox="1"/>
          <p:nvPr/>
        </p:nvSpPr>
        <p:spPr>
          <a:xfrm>
            <a:off x="304800" y="1724075"/>
            <a:ext cx="1433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Document</a:t>
            </a:r>
            <a:endParaRPr>
              <a:solidFill>
                <a:srgbClr val="0000FF"/>
              </a:solidFill>
              <a:latin typeface="Droid Sans"/>
              <a:ea typeface="Droid Sans"/>
              <a:cs typeface="Droid Sans"/>
              <a:sym typeface="Droid Sans"/>
            </a:endParaRPr>
          </a:p>
        </p:txBody>
      </p:sp>
      <p:sp>
        <p:nvSpPr>
          <p:cNvPr id="384" name="Google Shape;384;p29"/>
          <p:cNvSpPr txBox="1"/>
          <p:nvPr/>
        </p:nvSpPr>
        <p:spPr>
          <a:xfrm>
            <a:off x="533400" y="2105075"/>
            <a:ext cx="8382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HTML</a:t>
            </a:r>
            <a:endParaRPr>
              <a:solidFill>
                <a:srgbClr val="0000FF"/>
              </a:solidFill>
              <a:latin typeface="Droid Sans"/>
              <a:ea typeface="Droid Sans"/>
              <a:cs typeface="Droid Sans"/>
              <a:sym typeface="Droid Sans"/>
            </a:endParaRPr>
          </a:p>
        </p:txBody>
      </p:sp>
      <p:sp>
        <p:nvSpPr>
          <p:cNvPr id="385" name="Google Shape;385;p29"/>
          <p:cNvSpPr txBox="1"/>
          <p:nvPr/>
        </p:nvSpPr>
        <p:spPr>
          <a:xfrm>
            <a:off x="762000" y="2486075"/>
            <a:ext cx="8382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BODY</a:t>
            </a:r>
            <a:endParaRPr>
              <a:solidFill>
                <a:srgbClr val="0000FF"/>
              </a:solidFill>
              <a:latin typeface="Droid Sans"/>
              <a:ea typeface="Droid Sans"/>
              <a:cs typeface="Droid Sans"/>
              <a:sym typeface="Droid Sans"/>
            </a:endParaRPr>
          </a:p>
        </p:txBody>
      </p:sp>
      <p:sp>
        <p:nvSpPr>
          <p:cNvPr id="386" name="Google Shape;386;p29"/>
          <p:cNvSpPr txBox="1"/>
          <p:nvPr/>
        </p:nvSpPr>
        <p:spPr>
          <a:xfrm>
            <a:off x="990600" y="2867075"/>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DIV</a:t>
            </a:r>
            <a:endParaRPr>
              <a:solidFill>
                <a:srgbClr val="0000FF"/>
              </a:solidFill>
              <a:latin typeface="Droid Sans"/>
              <a:ea typeface="Droid Sans"/>
              <a:cs typeface="Droid Sans"/>
              <a:sym typeface="Droid Sans"/>
            </a:endParaRPr>
          </a:p>
        </p:txBody>
      </p:sp>
      <p:sp>
        <p:nvSpPr>
          <p:cNvPr id="387" name="Google Shape;387;p29"/>
          <p:cNvSpPr txBox="1"/>
          <p:nvPr/>
        </p:nvSpPr>
        <p:spPr>
          <a:xfrm>
            <a:off x="1219200" y="3248075"/>
            <a:ext cx="533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P</a:t>
            </a:r>
            <a:endParaRPr>
              <a:solidFill>
                <a:srgbClr val="0000FF"/>
              </a:solidFill>
              <a:latin typeface="Droid Sans"/>
              <a:ea typeface="Droid Sans"/>
              <a:cs typeface="Droid Sans"/>
              <a:sym typeface="Droid Sans"/>
            </a:endParaRPr>
          </a:p>
        </p:txBody>
      </p:sp>
      <p:sp>
        <p:nvSpPr>
          <p:cNvPr id="388" name="Google Shape;388;p29"/>
          <p:cNvSpPr txBox="1"/>
          <p:nvPr/>
        </p:nvSpPr>
        <p:spPr>
          <a:xfrm>
            <a:off x="1219200" y="4010075"/>
            <a:ext cx="533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P</a:t>
            </a:r>
            <a:endParaRPr>
              <a:solidFill>
                <a:srgbClr val="0000FF"/>
              </a:solidFill>
              <a:latin typeface="Droid Sans"/>
              <a:ea typeface="Droid Sans"/>
              <a:cs typeface="Droid Sans"/>
              <a:sym typeface="Droid Sans"/>
            </a:endParaRPr>
          </a:p>
        </p:txBody>
      </p:sp>
      <p:sp>
        <p:nvSpPr>
          <p:cNvPr id="389" name="Google Shape;389;p29"/>
          <p:cNvSpPr txBox="1"/>
          <p:nvPr/>
        </p:nvSpPr>
        <p:spPr>
          <a:xfrm>
            <a:off x="1447800" y="3629075"/>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Text</a:t>
            </a:r>
            <a:endParaRPr>
              <a:solidFill>
                <a:srgbClr val="0000FF"/>
              </a:solidFill>
              <a:latin typeface="Droid Sans"/>
              <a:ea typeface="Droid Sans"/>
              <a:cs typeface="Droid Sans"/>
              <a:sym typeface="Droid Sans"/>
            </a:endParaRPr>
          </a:p>
        </p:txBody>
      </p:sp>
      <p:sp>
        <p:nvSpPr>
          <p:cNvPr id="390" name="Google Shape;390;p29"/>
          <p:cNvSpPr txBox="1"/>
          <p:nvPr/>
        </p:nvSpPr>
        <p:spPr>
          <a:xfrm>
            <a:off x="1447800" y="4391075"/>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Text</a:t>
            </a:r>
            <a:endParaRPr>
              <a:solidFill>
                <a:srgbClr val="0000FF"/>
              </a:solidFill>
              <a:latin typeface="Droid Sans"/>
              <a:ea typeface="Droid Sans"/>
              <a:cs typeface="Droid Sans"/>
              <a:sym typeface="Droid Sans"/>
            </a:endParaRPr>
          </a:p>
        </p:txBody>
      </p:sp>
      <p:cxnSp>
        <p:nvCxnSpPr>
          <p:cNvPr id="391" name="Google Shape;391;p29"/>
          <p:cNvCxnSpPr>
            <a:endCxn id="384" idx="1"/>
          </p:cNvCxnSpPr>
          <p:nvPr/>
        </p:nvCxnSpPr>
        <p:spPr>
          <a:xfrm rot="-5400000" flipH="1">
            <a:off x="348000" y="2072075"/>
            <a:ext cx="236700" cy="134100"/>
          </a:xfrm>
          <a:prstGeom prst="curvedConnector2">
            <a:avLst/>
          </a:prstGeom>
          <a:noFill/>
          <a:ln w="19050" cap="flat" cmpd="sng">
            <a:solidFill>
              <a:schemeClr val="dk2"/>
            </a:solidFill>
            <a:prstDash val="solid"/>
            <a:round/>
            <a:headEnd type="none" w="med" len="med"/>
            <a:tailEnd type="none" w="med" len="med"/>
          </a:ln>
        </p:spPr>
      </p:cxnSp>
      <p:cxnSp>
        <p:nvCxnSpPr>
          <p:cNvPr id="392" name="Google Shape;392;p29"/>
          <p:cNvCxnSpPr>
            <a:endCxn id="385" idx="1"/>
          </p:cNvCxnSpPr>
          <p:nvPr/>
        </p:nvCxnSpPr>
        <p:spPr>
          <a:xfrm rot="-5400000" flipH="1">
            <a:off x="570150" y="2446625"/>
            <a:ext cx="232800" cy="150900"/>
          </a:xfrm>
          <a:prstGeom prst="curvedConnector2">
            <a:avLst/>
          </a:prstGeom>
          <a:noFill/>
          <a:ln w="19050" cap="flat" cmpd="sng">
            <a:solidFill>
              <a:schemeClr val="dk2"/>
            </a:solidFill>
            <a:prstDash val="solid"/>
            <a:round/>
            <a:headEnd type="none" w="med" len="med"/>
            <a:tailEnd type="none" w="med" len="med"/>
          </a:ln>
        </p:spPr>
      </p:cxnSp>
      <p:cxnSp>
        <p:nvCxnSpPr>
          <p:cNvPr id="393" name="Google Shape;393;p29"/>
          <p:cNvCxnSpPr>
            <a:endCxn id="386" idx="1"/>
          </p:cNvCxnSpPr>
          <p:nvPr/>
        </p:nvCxnSpPr>
        <p:spPr>
          <a:xfrm rot="-5400000" flipH="1">
            <a:off x="801900" y="2830775"/>
            <a:ext cx="238500" cy="138900"/>
          </a:xfrm>
          <a:prstGeom prst="curvedConnector2">
            <a:avLst/>
          </a:prstGeom>
          <a:noFill/>
          <a:ln w="19050" cap="flat" cmpd="sng">
            <a:solidFill>
              <a:schemeClr val="dk2"/>
            </a:solidFill>
            <a:prstDash val="solid"/>
            <a:round/>
            <a:headEnd type="none" w="med" len="med"/>
            <a:tailEnd type="none" w="med" len="med"/>
          </a:ln>
        </p:spPr>
      </p:cxnSp>
      <p:cxnSp>
        <p:nvCxnSpPr>
          <p:cNvPr id="394" name="Google Shape;394;p29"/>
          <p:cNvCxnSpPr>
            <a:endCxn id="387" idx="1"/>
          </p:cNvCxnSpPr>
          <p:nvPr/>
        </p:nvCxnSpPr>
        <p:spPr>
          <a:xfrm rot="-5400000" flipH="1">
            <a:off x="1038600" y="3219875"/>
            <a:ext cx="224700" cy="136500"/>
          </a:xfrm>
          <a:prstGeom prst="curvedConnector2">
            <a:avLst/>
          </a:prstGeom>
          <a:noFill/>
          <a:ln w="19050" cap="flat" cmpd="sng">
            <a:solidFill>
              <a:schemeClr val="dk2"/>
            </a:solidFill>
            <a:prstDash val="solid"/>
            <a:round/>
            <a:headEnd type="none" w="med" len="med"/>
            <a:tailEnd type="none" w="med" len="med"/>
          </a:ln>
        </p:spPr>
      </p:cxnSp>
      <p:cxnSp>
        <p:nvCxnSpPr>
          <p:cNvPr id="395" name="Google Shape;395;p29"/>
          <p:cNvCxnSpPr>
            <a:endCxn id="389" idx="1"/>
          </p:cNvCxnSpPr>
          <p:nvPr/>
        </p:nvCxnSpPr>
        <p:spPr>
          <a:xfrm rot="-5400000" flipH="1">
            <a:off x="1260750" y="3594425"/>
            <a:ext cx="230400" cy="143700"/>
          </a:xfrm>
          <a:prstGeom prst="curvedConnector2">
            <a:avLst/>
          </a:prstGeom>
          <a:noFill/>
          <a:ln w="19050" cap="flat" cmpd="sng">
            <a:solidFill>
              <a:schemeClr val="dk2"/>
            </a:solidFill>
            <a:prstDash val="solid"/>
            <a:round/>
            <a:headEnd type="none" w="med" len="med"/>
            <a:tailEnd type="none" w="med" len="med"/>
          </a:ln>
        </p:spPr>
      </p:cxnSp>
      <p:cxnSp>
        <p:nvCxnSpPr>
          <p:cNvPr id="396" name="Google Shape;396;p29"/>
          <p:cNvCxnSpPr>
            <a:endCxn id="390" idx="1"/>
          </p:cNvCxnSpPr>
          <p:nvPr/>
        </p:nvCxnSpPr>
        <p:spPr>
          <a:xfrm rot="-5400000" flipH="1">
            <a:off x="1260000" y="4355675"/>
            <a:ext cx="222300" cy="153300"/>
          </a:xfrm>
          <a:prstGeom prst="curvedConnector2">
            <a:avLst/>
          </a:prstGeom>
          <a:noFill/>
          <a:ln w="19050" cap="flat" cmpd="sng">
            <a:solidFill>
              <a:schemeClr val="dk2"/>
            </a:solidFill>
            <a:prstDash val="solid"/>
            <a:round/>
            <a:headEnd type="none" w="med" len="med"/>
            <a:tailEnd type="none" w="med" len="med"/>
          </a:ln>
        </p:spPr>
      </p:cxnSp>
      <p:cxnSp>
        <p:nvCxnSpPr>
          <p:cNvPr id="397" name="Google Shape;397;p29"/>
          <p:cNvCxnSpPr>
            <a:endCxn id="388" idx="1"/>
          </p:cNvCxnSpPr>
          <p:nvPr/>
        </p:nvCxnSpPr>
        <p:spPr>
          <a:xfrm rot="-5400000" flipH="1">
            <a:off x="662400" y="3605675"/>
            <a:ext cx="977100" cy="136500"/>
          </a:xfrm>
          <a:prstGeom prst="curvedConnector2">
            <a:avLst/>
          </a:prstGeom>
          <a:noFill/>
          <a:ln w="19050" cap="flat" cmpd="sng">
            <a:solidFill>
              <a:schemeClr val="dk2"/>
            </a:solidFill>
            <a:prstDash val="solid"/>
            <a:round/>
            <a:headEnd type="none" w="med" len="med"/>
            <a:tailEnd type="none" w="med" len="med"/>
          </a:ln>
        </p:spPr>
      </p:cxnSp>
      <p:sp>
        <p:nvSpPr>
          <p:cNvPr id="398" name="Google Shape;398;p29"/>
          <p:cNvSpPr txBox="1"/>
          <p:nvPr/>
        </p:nvSpPr>
        <p:spPr>
          <a:xfrm>
            <a:off x="845950" y="1133100"/>
            <a:ext cx="2932500" cy="4671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Consolas"/>
                <a:ea typeface="Consolas"/>
                <a:cs typeface="Consolas"/>
                <a:sym typeface="Consolas"/>
              </a:rPr>
              <a:t>Document::</a:t>
            </a:r>
            <a:r>
              <a:rPr lang="en" sz="1800" b="1" dirty="0">
                <a:latin typeface="Consolas"/>
                <a:ea typeface="Consolas"/>
                <a:cs typeface="Consolas"/>
                <a:sym typeface="Consolas"/>
              </a:rPr>
              <a:t>UpdateStyle</a:t>
            </a:r>
            <a:endParaRPr sz="1800" b="1" dirty="0">
              <a:solidFill>
                <a:srgbClr val="0000FF"/>
              </a:solidFill>
              <a:latin typeface="Consolas"/>
              <a:ea typeface="Consolas"/>
              <a:cs typeface="Consolas"/>
              <a:sym typeface="Consolas"/>
            </a:endParaRPr>
          </a:p>
        </p:txBody>
      </p:sp>
      <p:sp>
        <p:nvSpPr>
          <p:cNvPr id="399" name="Google Shape;399;p29"/>
          <p:cNvSpPr txBox="1"/>
          <p:nvPr/>
        </p:nvSpPr>
        <p:spPr>
          <a:xfrm>
            <a:off x="2388850" y="1752600"/>
            <a:ext cx="1313400" cy="222300"/>
          </a:xfrm>
          <a:prstGeom prst="rect">
            <a:avLst/>
          </a:prstGeom>
          <a:solidFill>
            <a:srgbClr val="CFE2F3"/>
          </a:solid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onsolas"/>
                <a:ea typeface="Consolas"/>
                <a:cs typeface="Consolas"/>
                <a:sym typeface="Consolas"/>
              </a:rPr>
              <a:t>ComputedStyle</a:t>
            </a:r>
            <a:endParaRPr sz="1200">
              <a:solidFill>
                <a:srgbClr val="0000FF"/>
              </a:solidFill>
              <a:latin typeface="Consolas"/>
              <a:ea typeface="Consolas"/>
              <a:cs typeface="Consolas"/>
              <a:sym typeface="Consolas"/>
            </a:endParaRPr>
          </a:p>
        </p:txBody>
      </p:sp>
      <p:sp>
        <p:nvSpPr>
          <p:cNvPr id="400" name="Google Shape;400;p29"/>
          <p:cNvSpPr txBox="1"/>
          <p:nvPr/>
        </p:nvSpPr>
        <p:spPr>
          <a:xfrm>
            <a:off x="2388850" y="2139900"/>
            <a:ext cx="1313400" cy="222300"/>
          </a:xfrm>
          <a:prstGeom prst="rect">
            <a:avLst/>
          </a:prstGeom>
          <a:solidFill>
            <a:srgbClr val="CFE2F3"/>
          </a:solid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onsolas"/>
                <a:ea typeface="Consolas"/>
                <a:cs typeface="Consolas"/>
                <a:sym typeface="Consolas"/>
              </a:rPr>
              <a:t>ComputedStyle</a:t>
            </a:r>
            <a:endParaRPr sz="1200">
              <a:solidFill>
                <a:srgbClr val="0000FF"/>
              </a:solidFill>
              <a:latin typeface="Consolas"/>
              <a:ea typeface="Consolas"/>
              <a:cs typeface="Consolas"/>
              <a:sym typeface="Consolas"/>
            </a:endParaRPr>
          </a:p>
        </p:txBody>
      </p:sp>
      <p:sp>
        <p:nvSpPr>
          <p:cNvPr id="401" name="Google Shape;401;p29"/>
          <p:cNvSpPr txBox="1"/>
          <p:nvPr/>
        </p:nvSpPr>
        <p:spPr>
          <a:xfrm>
            <a:off x="2388850" y="2520900"/>
            <a:ext cx="1313400" cy="222300"/>
          </a:xfrm>
          <a:prstGeom prst="rect">
            <a:avLst/>
          </a:prstGeom>
          <a:solidFill>
            <a:srgbClr val="CFE2F3"/>
          </a:solid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onsolas"/>
                <a:ea typeface="Consolas"/>
                <a:cs typeface="Consolas"/>
                <a:sym typeface="Consolas"/>
              </a:rPr>
              <a:t>ComputedStyle</a:t>
            </a:r>
            <a:endParaRPr sz="1200">
              <a:solidFill>
                <a:srgbClr val="0000FF"/>
              </a:solidFill>
              <a:latin typeface="Consolas"/>
              <a:ea typeface="Consolas"/>
              <a:cs typeface="Consolas"/>
              <a:sym typeface="Consolas"/>
            </a:endParaRPr>
          </a:p>
        </p:txBody>
      </p:sp>
      <p:sp>
        <p:nvSpPr>
          <p:cNvPr id="402" name="Google Shape;402;p29"/>
          <p:cNvSpPr txBox="1"/>
          <p:nvPr/>
        </p:nvSpPr>
        <p:spPr>
          <a:xfrm>
            <a:off x="2388850" y="2901900"/>
            <a:ext cx="1313400" cy="222300"/>
          </a:xfrm>
          <a:prstGeom prst="rect">
            <a:avLst/>
          </a:prstGeom>
          <a:solidFill>
            <a:srgbClr val="CFE2F3"/>
          </a:solid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onsolas"/>
                <a:ea typeface="Consolas"/>
                <a:cs typeface="Consolas"/>
                <a:sym typeface="Consolas"/>
              </a:rPr>
              <a:t>ComputedStyle</a:t>
            </a:r>
            <a:endParaRPr sz="1200">
              <a:solidFill>
                <a:srgbClr val="0000FF"/>
              </a:solidFill>
              <a:latin typeface="Consolas"/>
              <a:ea typeface="Consolas"/>
              <a:cs typeface="Consolas"/>
              <a:sym typeface="Consolas"/>
            </a:endParaRPr>
          </a:p>
        </p:txBody>
      </p:sp>
      <p:sp>
        <p:nvSpPr>
          <p:cNvPr id="403" name="Google Shape;403;p29"/>
          <p:cNvSpPr txBox="1"/>
          <p:nvPr/>
        </p:nvSpPr>
        <p:spPr>
          <a:xfrm>
            <a:off x="2388850" y="3282900"/>
            <a:ext cx="1313400" cy="222300"/>
          </a:xfrm>
          <a:prstGeom prst="rect">
            <a:avLst/>
          </a:prstGeom>
          <a:solidFill>
            <a:srgbClr val="CFE2F3"/>
          </a:solid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onsolas"/>
                <a:ea typeface="Consolas"/>
                <a:cs typeface="Consolas"/>
                <a:sym typeface="Consolas"/>
              </a:rPr>
              <a:t>ComputedStyle</a:t>
            </a:r>
            <a:endParaRPr sz="1200">
              <a:solidFill>
                <a:srgbClr val="0000FF"/>
              </a:solidFill>
              <a:latin typeface="Consolas"/>
              <a:ea typeface="Consolas"/>
              <a:cs typeface="Consolas"/>
              <a:sym typeface="Consolas"/>
            </a:endParaRPr>
          </a:p>
        </p:txBody>
      </p:sp>
      <p:sp>
        <p:nvSpPr>
          <p:cNvPr id="404" name="Google Shape;404;p29"/>
          <p:cNvSpPr txBox="1"/>
          <p:nvPr/>
        </p:nvSpPr>
        <p:spPr>
          <a:xfrm>
            <a:off x="2388850" y="3657600"/>
            <a:ext cx="1313400" cy="222300"/>
          </a:xfrm>
          <a:prstGeom prst="rect">
            <a:avLst/>
          </a:prstGeom>
          <a:solidFill>
            <a:srgbClr val="CFE2F3"/>
          </a:solid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onsolas"/>
                <a:ea typeface="Consolas"/>
                <a:cs typeface="Consolas"/>
                <a:sym typeface="Consolas"/>
              </a:rPr>
              <a:t>ComputedStyle</a:t>
            </a:r>
            <a:endParaRPr sz="1200">
              <a:solidFill>
                <a:srgbClr val="0000FF"/>
              </a:solidFill>
              <a:latin typeface="Consolas"/>
              <a:ea typeface="Consolas"/>
              <a:cs typeface="Consolas"/>
              <a:sym typeface="Consolas"/>
            </a:endParaRPr>
          </a:p>
        </p:txBody>
      </p:sp>
      <p:sp>
        <p:nvSpPr>
          <p:cNvPr id="405" name="Google Shape;405;p29"/>
          <p:cNvSpPr txBox="1"/>
          <p:nvPr/>
        </p:nvSpPr>
        <p:spPr>
          <a:xfrm>
            <a:off x="2388850" y="4044900"/>
            <a:ext cx="1313400" cy="222300"/>
          </a:xfrm>
          <a:prstGeom prst="rect">
            <a:avLst/>
          </a:prstGeom>
          <a:solidFill>
            <a:srgbClr val="CFE2F3"/>
          </a:solid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onsolas"/>
                <a:ea typeface="Consolas"/>
                <a:cs typeface="Consolas"/>
                <a:sym typeface="Consolas"/>
              </a:rPr>
              <a:t>ComputedStyle</a:t>
            </a:r>
            <a:endParaRPr sz="1200">
              <a:solidFill>
                <a:srgbClr val="0000FF"/>
              </a:solidFill>
              <a:latin typeface="Consolas"/>
              <a:ea typeface="Consolas"/>
              <a:cs typeface="Consolas"/>
              <a:sym typeface="Consolas"/>
            </a:endParaRPr>
          </a:p>
        </p:txBody>
      </p:sp>
      <p:sp>
        <p:nvSpPr>
          <p:cNvPr id="406" name="Google Shape;406;p29"/>
          <p:cNvSpPr txBox="1"/>
          <p:nvPr/>
        </p:nvSpPr>
        <p:spPr>
          <a:xfrm>
            <a:off x="2388850" y="4425900"/>
            <a:ext cx="1313400" cy="222300"/>
          </a:xfrm>
          <a:prstGeom prst="rect">
            <a:avLst/>
          </a:prstGeom>
          <a:solidFill>
            <a:srgbClr val="CFE2F3"/>
          </a:solid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onsolas"/>
                <a:ea typeface="Consolas"/>
                <a:cs typeface="Consolas"/>
                <a:sym typeface="Consolas"/>
              </a:rPr>
              <a:t>ComputedStyle</a:t>
            </a:r>
            <a:endParaRPr sz="1200">
              <a:solidFill>
                <a:srgbClr val="0000FF"/>
              </a:solidFill>
              <a:latin typeface="Consolas"/>
              <a:ea typeface="Consolas"/>
              <a:cs typeface="Consolas"/>
              <a:sym typeface="Consolas"/>
            </a:endParaRPr>
          </a:p>
        </p:txBody>
      </p:sp>
      <p:cxnSp>
        <p:nvCxnSpPr>
          <p:cNvPr id="407" name="Google Shape;407;p29"/>
          <p:cNvCxnSpPr>
            <a:stCxn id="383" idx="3"/>
            <a:endCxn id="399" idx="1"/>
          </p:cNvCxnSpPr>
          <p:nvPr/>
        </p:nvCxnSpPr>
        <p:spPr>
          <a:xfrm rot="10800000" flipH="1">
            <a:off x="1738200" y="1863875"/>
            <a:ext cx="650700" cy="12600"/>
          </a:xfrm>
          <a:prstGeom prst="straightConnector1">
            <a:avLst/>
          </a:prstGeom>
          <a:noFill/>
          <a:ln w="9525" cap="flat" cmpd="sng">
            <a:solidFill>
              <a:schemeClr val="dk2"/>
            </a:solidFill>
            <a:prstDash val="solid"/>
            <a:round/>
            <a:headEnd type="none" w="med" len="med"/>
            <a:tailEnd type="triangle" w="med" len="med"/>
          </a:ln>
        </p:spPr>
      </p:cxnSp>
      <p:cxnSp>
        <p:nvCxnSpPr>
          <p:cNvPr id="408" name="Google Shape;408;p29"/>
          <p:cNvCxnSpPr>
            <a:stCxn id="384" idx="3"/>
            <a:endCxn id="400" idx="1"/>
          </p:cNvCxnSpPr>
          <p:nvPr/>
        </p:nvCxnSpPr>
        <p:spPr>
          <a:xfrm rot="10800000" flipH="1">
            <a:off x="1371600" y="2251175"/>
            <a:ext cx="1017300" cy="6300"/>
          </a:xfrm>
          <a:prstGeom prst="straightConnector1">
            <a:avLst/>
          </a:prstGeom>
          <a:noFill/>
          <a:ln w="9525" cap="flat" cmpd="sng">
            <a:solidFill>
              <a:schemeClr val="dk2"/>
            </a:solidFill>
            <a:prstDash val="solid"/>
            <a:round/>
            <a:headEnd type="none" w="med" len="med"/>
            <a:tailEnd type="triangle" w="med" len="med"/>
          </a:ln>
        </p:spPr>
      </p:cxnSp>
      <p:cxnSp>
        <p:nvCxnSpPr>
          <p:cNvPr id="409" name="Google Shape;409;p29"/>
          <p:cNvCxnSpPr>
            <a:stCxn id="385" idx="3"/>
            <a:endCxn id="401" idx="1"/>
          </p:cNvCxnSpPr>
          <p:nvPr/>
        </p:nvCxnSpPr>
        <p:spPr>
          <a:xfrm rot="10800000" flipH="1">
            <a:off x="1600200" y="2632175"/>
            <a:ext cx="788700" cy="6300"/>
          </a:xfrm>
          <a:prstGeom prst="straightConnector1">
            <a:avLst/>
          </a:prstGeom>
          <a:noFill/>
          <a:ln w="9525" cap="flat" cmpd="sng">
            <a:solidFill>
              <a:schemeClr val="dk2"/>
            </a:solidFill>
            <a:prstDash val="solid"/>
            <a:round/>
            <a:headEnd type="none" w="med" len="med"/>
            <a:tailEnd type="triangle" w="med" len="med"/>
          </a:ln>
        </p:spPr>
      </p:cxnSp>
      <p:cxnSp>
        <p:nvCxnSpPr>
          <p:cNvPr id="410" name="Google Shape;410;p29"/>
          <p:cNvCxnSpPr>
            <a:endCxn id="402" idx="1"/>
          </p:cNvCxnSpPr>
          <p:nvPr/>
        </p:nvCxnSpPr>
        <p:spPr>
          <a:xfrm rot="10800000" flipH="1">
            <a:off x="1676350" y="3013050"/>
            <a:ext cx="712500" cy="6300"/>
          </a:xfrm>
          <a:prstGeom prst="straightConnector1">
            <a:avLst/>
          </a:prstGeom>
          <a:noFill/>
          <a:ln w="9525" cap="flat" cmpd="sng">
            <a:solidFill>
              <a:schemeClr val="dk2"/>
            </a:solidFill>
            <a:prstDash val="solid"/>
            <a:round/>
            <a:headEnd type="none" w="med" len="med"/>
            <a:tailEnd type="triangle" w="med" len="med"/>
          </a:ln>
        </p:spPr>
      </p:cxnSp>
      <p:cxnSp>
        <p:nvCxnSpPr>
          <p:cNvPr id="411" name="Google Shape;411;p29"/>
          <p:cNvCxnSpPr>
            <a:stCxn id="387" idx="3"/>
            <a:endCxn id="403" idx="1"/>
          </p:cNvCxnSpPr>
          <p:nvPr/>
        </p:nvCxnSpPr>
        <p:spPr>
          <a:xfrm rot="10800000" flipH="1">
            <a:off x="1752600" y="3394175"/>
            <a:ext cx="636300" cy="6300"/>
          </a:xfrm>
          <a:prstGeom prst="straightConnector1">
            <a:avLst/>
          </a:prstGeom>
          <a:noFill/>
          <a:ln w="9525" cap="flat" cmpd="sng">
            <a:solidFill>
              <a:schemeClr val="dk2"/>
            </a:solidFill>
            <a:prstDash val="solid"/>
            <a:round/>
            <a:headEnd type="none" w="med" len="med"/>
            <a:tailEnd type="triangle" w="med" len="med"/>
          </a:ln>
        </p:spPr>
      </p:cxnSp>
      <p:cxnSp>
        <p:nvCxnSpPr>
          <p:cNvPr id="412" name="Google Shape;412;p29"/>
          <p:cNvCxnSpPr>
            <a:stCxn id="389" idx="3"/>
            <a:endCxn id="404" idx="1"/>
          </p:cNvCxnSpPr>
          <p:nvPr/>
        </p:nvCxnSpPr>
        <p:spPr>
          <a:xfrm rot="10800000" flipH="1">
            <a:off x="2133600" y="3768875"/>
            <a:ext cx="255300" cy="12600"/>
          </a:xfrm>
          <a:prstGeom prst="straightConnector1">
            <a:avLst/>
          </a:prstGeom>
          <a:noFill/>
          <a:ln w="9525" cap="flat" cmpd="sng">
            <a:solidFill>
              <a:schemeClr val="dk2"/>
            </a:solidFill>
            <a:prstDash val="solid"/>
            <a:round/>
            <a:headEnd type="none" w="med" len="med"/>
            <a:tailEnd type="triangle" w="med" len="med"/>
          </a:ln>
        </p:spPr>
      </p:cxnSp>
      <p:cxnSp>
        <p:nvCxnSpPr>
          <p:cNvPr id="413" name="Google Shape;413;p29"/>
          <p:cNvCxnSpPr>
            <a:stCxn id="388" idx="3"/>
            <a:endCxn id="405" idx="1"/>
          </p:cNvCxnSpPr>
          <p:nvPr/>
        </p:nvCxnSpPr>
        <p:spPr>
          <a:xfrm rot="10800000" flipH="1">
            <a:off x="1752600" y="4156175"/>
            <a:ext cx="636300" cy="6300"/>
          </a:xfrm>
          <a:prstGeom prst="straightConnector1">
            <a:avLst/>
          </a:prstGeom>
          <a:noFill/>
          <a:ln w="9525" cap="flat" cmpd="sng">
            <a:solidFill>
              <a:schemeClr val="dk2"/>
            </a:solidFill>
            <a:prstDash val="solid"/>
            <a:round/>
            <a:headEnd type="none" w="med" len="med"/>
            <a:tailEnd type="triangle" w="med" len="med"/>
          </a:ln>
        </p:spPr>
      </p:cxnSp>
      <p:cxnSp>
        <p:nvCxnSpPr>
          <p:cNvPr id="414" name="Google Shape;414;p29"/>
          <p:cNvCxnSpPr>
            <a:stCxn id="390" idx="3"/>
            <a:endCxn id="406" idx="1"/>
          </p:cNvCxnSpPr>
          <p:nvPr/>
        </p:nvCxnSpPr>
        <p:spPr>
          <a:xfrm rot="10800000" flipH="1">
            <a:off x="2133600" y="4537175"/>
            <a:ext cx="255300" cy="6300"/>
          </a:xfrm>
          <a:prstGeom prst="straightConnector1">
            <a:avLst/>
          </a:prstGeom>
          <a:noFill/>
          <a:ln w="9525" cap="flat" cmpd="sng">
            <a:solidFill>
              <a:schemeClr val="dk2"/>
            </a:solidFill>
            <a:prstDash val="solid"/>
            <a:round/>
            <a:headEnd type="none" w="med" len="med"/>
            <a:tailEnd type="triangle" w="med" len="med"/>
          </a:ln>
        </p:spPr>
      </p:cxnSp>
      <p:sp>
        <p:nvSpPr>
          <p:cNvPr id="415" name="Google Shape;415;p29"/>
          <p:cNvSpPr txBox="1"/>
          <p:nvPr/>
        </p:nvSpPr>
        <p:spPr>
          <a:xfrm>
            <a:off x="5370575" y="2286000"/>
            <a:ext cx="2209800" cy="1905000"/>
          </a:xfrm>
          <a:prstGeom prst="rect">
            <a:avLst/>
          </a:prstGeom>
          <a:solidFill>
            <a:srgbClr val="CFE2F3"/>
          </a:solidFill>
          <a:ln w="952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latin typeface="Consolas"/>
                <a:ea typeface="Consolas"/>
                <a:cs typeface="Consolas"/>
                <a:sym typeface="Consolas"/>
              </a:rPr>
              <a:t>ComputedStyle</a:t>
            </a:r>
            <a:r>
              <a:rPr lang="en" sz="1800" dirty="0">
                <a:latin typeface="Consolas"/>
                <a:ea typeface="Consolas"/>
                <a:cs typeface="Consolas"/>
                <a:sym typeface="Consolas"/>
              </a:rPr>
              <a:t> {</a:t>
            </a:r>
            <a:endParaRPr sz="1800" dirty="0">
              <a:latin typeface="Consolas"/>
              <a:ea typeface="Consolas"/>
              <a:cs typeface="Consolas"/>
              <a:sym typeface="Consolas"/>
            </a:endParaRPr>
          </a:p>
          <a:p>
            <a:pPr marL="0" lvl="0" indent="0" algn="l" rtl="0">
              <a:spcBef>
                <a:spcPts val="0"/>
              </a:spcBef>
              <a:spcAft>
                <a:spcPts val="0"/>
              </a:spcAft>
              <a:buNone/>
            </a:pPr>
            <a:r>
              <a:rPr lang="en" sz="1200" dirty="0">
                <a:latin typeface="Consolas"/>
                <a:ea typeface="Consolas"/>
                <a:cs typeface="Consolas"/>
                <a:sym typeface="Consolas"/>
              </a:rPr>
              <a:t>  fontWeight = ...</a:t>
            </a:r>
            <a:endParaRPr sz="1200" dirty="0">
              <a:latin typeface="Consolas"/>
              <a:ea typeface="Consolas"/>
              <a:cs typeface="Consolas"/>
              <a:sym typeface="Consolas"/>
            </a:endParaRPr>
          </a:p>
          <a:p>
            <a:pPr marL="0" lvl="0" indent="0" algn="l" rtl="0">
              <a:spcBef>
                <a:spcPts val="0"/>
              </a:spcBef>
              <a:spcAft>
                <a:spcPts val="0"/>
              </a:spcAft>
              <a:buNone/>
            </a:pPr>
            <a:r>
              <a:rPr lang="en" sz="1200" dirty="0">
                <a:latin typeface="Consolas"/>
                <a:ea typeface="Consolas"/>
                <a:cs typeface="Consolas"/>
                <a:sym typeface="Consolas"/>
              </a:rPr>
              <a:t>  marginLeft = ...</a:t>
            </a:r>
            <a:endParaRPr sz="1200" dirty="0">
              <a:latin typeface="Consolas"/>
              <a:ea typeface="Consolas"/>
              <a:cs typeface="Consolas"/>
              <a:sym typeface="Consolas"/>
            </a:endParaRPr>
          </a:p>
          <a:p>
            <a:pPr marL="0" lvl="0" indent="0" algn="l" rtl="0">
              <a:spcBef>
                <a:spcPts val="0"/>
              </a:spcBef>
              <a:spcAft>
                <a:spcPts val="0"/>
              </a:spcAft>
              <a:buNone/>
            </a:pPr>
            <a:r>
              <a:rPr lang="en" sz="1200" dirty="0">
                <a:latin typeface="Consolas"/>
                <a:ea typeface="Consolas"/>
                <a:cs typeface="Consolas"/>
                <a:sym typeface="Consolas"/>
              </a:rPr>
              <a:t>  outline = ...</a:t>
            </a:r>
            <a:endParaRPr sz="1200" dirty="0">
              <a:latin typeface="Consolas"/>
              <a:ea typeface="Consolas"/>
              <a:cs typeface="Consolas"/>
              <a:sym typeface="Consolas"/>
            </a:endParaRPr>
          </a:p>
          <a:p>
            <a:pPr marL="0" lvl="0" indent="0" algn="l" rtl="0">
              <a:spcBef>
                <a:spcPts val="0"/>
              </a:spcBef>
              <a:spcAft>
                <a:spcPts val="0"/>
              </a:spcAft>
              <a:buNone/>
            </a:pPr>
            <a:r>
              <a:rPr lang="en" sz="1200" dirty="0">
                <a:latin typeface="Consolas"/>
                <a:ea typeface="Consolas"/>
                <a:cs typeface="Consolas"/>
                <a:sym typeface="Consolas"/>
              </a:rPr>
              <a:t>  transform = ...</a:t>
            </a:r>
            <a:endParaRPr sz="1200" dirty="0">
              <a:latin typeface="Consolas"/>
              <a:ea typeface="Consolas"/>
              <a:cs typeface="Consolas"/>
              <a:sym typeface="Consolas"/>
            </a:endParaRPr>
          </a:p>
          <a:p>
            <a:pPr marL="0" lvl="0" indent="0" algn="l" rtl="0">
              <a:spcBef>
                <a:spcPts val="0"/>
              </a:spcBef>
              <a:spcAft>
                <a:spcPts val="0"/>
              </a:spcAft>
              <a:buNone/>
            </a:pPr>
            <a:r>
              <a:rPr lang="en" sz="1200" dirty="0">
                <a:latin typeface="Consolas"/>
                <a:ea typeface="Consolas"/>
                <a:cs typeface="Consolas"/>
                <a:sym typeface="Consolas"/>
              </a:rPr>
              <a:t>  background = ...</a:t>
            </a:r>
            <a:endParaRPr sz="1200" dirty="0">
              <a:latin typeface="Consolas"/>
              <a:ea typeface="Consolas"/>
              <a:cs typeface="Consolas"/>
              <a:sym typeface="Consolas"/>
            </a:endParaRPr>
          </a:p>
          <a:p>
            <a:pPr marL="0" lvl="0" indent="0" algn="l" rtl="0">
              <a:spcBef>
                <a:spcPts val="0"/>
              </a:spcBef>
              <a:spcAft>
                <a:spcPts val="0"/>
              </a:spcAft>
              <a:buNone/>
            </a:pPr>
            <a:r>
              <a:rPr lang="en" sz="1200" dirty="0">
                <a:latin typeface="Consolas"/>
                <a:ea typeface="Consolas"/>
                <a:cs typeface="Consolas"/>
                <a:sym typeface="Consolas"/>
              </a:rPr>
              <a:t>  ...</a:t>
            </a:r>
            <a:r>
              <a:rPr lang="en" sz="1800" dirty="0">
                <a:latin typeface="Consolas"/>
                <a:ea typeface="Consolas"/>
                <a:cs typeface="Consolas"/>
                <a:sym typeface="Consolas"/>
              </a:rPr>
              <a:t/>
            </a:r>
            <a:br>
              <a:rPr lang="en" sz="1800" dirty="0">
                <a:latin typeface="Consolas"/>
                <a:ea typeface="Consolas"/>
                <a:cs typeface="Consolas"/>
                <a:sym typeface="Consolas"/>
              </a:rPr>
            </a:br>
            <a:r>
              <a:rPr lang="en" sz="1800" dirty="0">
                <a:latin typeface="Consolas"/>
                <a:ea typeface="Consolas"/>
                <a:cs typeface="Consolas"/>
                <a:sym typeface="Consolas"/>
              </a:rPr>
              <a:t>}</a:t>
            </a:r>
            <a:endParaRPr sz="1800" dirty="0">
              <a:latin typeface="Consolas"/>
              <a:ea typeface="Consolas"/>
              <a:cs typeface="Consolas"/>
              <a:sym typeface="Consolas"/>
            </a:endParaRPr>
          </a:p>
        </p:txBody>
      </p:sp>
      <p:sp>
        <p:nvSpPr>
          <p:cNvPr id="416" name="Google Shape;416;p29"/>
          <p:cNvSpPr txBox="1"/>
          <p:nvPr/>
        </p:nvSpPr>
        <p:spPr>
          <a:xfrm>
            <a:off x="4465050" y="4227750"/>
            <a:ext cx="4153500" cy="7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latin typeface="Droid Serif"/>
                <a:ea typeface="Droid Serif"/>
                <a:cs typeface="Droid Serif"/>
                <a:sym typeface="Droid Serif"/>
              </a:rPr>
              <a:t>Style recalc</a:t>
            </a:r>
            <a:r>
              <a:rPr lang="en" i="1">
                <a:latin typeface="Droid Serif"/>
                <a:ea typeface="Droid Serif"/>
                <a:cs typeface="Droid Serif"/>
                <a:sym typeface="Droid Serif"/>
              </a:rPr>
              <a:t>: for every node in the DOM tree, compute the value of every style property.</a:t>
            </a:r>
            <a:endParaRPr i="1">
              <a:latin typeface="Droid Serif"/>
              <a:ea typeface="Droid Serif"/>
              <a:cs typeface="Droid Serif"/>
              <a:sym typeface="Droid Serif"/>
            </a:endParaRPr>
          </a:p>
        </p:txBody>
      </p:sp>
      <p:sp>
        <p:nvSpPr>
          <p:cNvPr id="417" name="Google Shape;417;p29"/>
          <p:cNvSpPr txBox="1"/>
          <p:nvPr/>
        </p:nvSpPr>
        <p:spPr>
          <a:xfrm>
            <a:off x="4193350" y="1553675"/>
            <a:ext cx="4063200" cy="4671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Consolas"/>
                <a:ea typeface="Consolas"/>
                <a:cs typeface="Consolas"/>
                <a:sym typeface="Consolas"/>
              </a:rPr>
              <a:t>StyleResolver::</a:t>
            </a:r>
            <a:r>
              <a:rPr lang="en" sz="1800" b="1" dirty="0">
                <a:latin typeface="Consolas"/>
                <a:ea typeface="Consolas"/>
                <a:cs typeface="Consolas"/>
                <a:sym typeface="Consolas"/>
              </a:rPr>
              <a:t>StyleForElement</a:t>
            </a:r>
            <a:endParaRPr sz="1800" b="1" dirty="0">
              <a:solidFill>
                <a:srgbClr val="0000FF"/>
              </a:solidFill>
              <a:latin typeface="Consolas"/>
              <a:ea typeface="Consolas"/>
              <a:cs typeface="Consolas"/>
              <a:sym typeface="Consolas"/>
            </a:endParaRPr>
          </a:p>
        </p:txBody>
      </p:sp>
      <p:cxnSp>
        <p:nvCxnSpPr>
          <p:cNvPr id="418" name="Google Shape;418;p29"/>
          <p:cNvCxnSpPr>
            <a:stCxn id="398" idx="3"/>
            <a:endCxn id="417" idx="1"/>
          </p:cNvCxnSpPr>
          <p:nvPr/>
        </p:nvCxnSpPr>
        <p:spPr>
          <a:xfrm>
            <a:off x="3778450" y="1366650"/>
            <a:ext cx="414900" cy="420600"/>
          </a:xfrm>
          <a:prstGeom prst="straightConnector1">
            <a:avLst/>
          </a:prstGeom>
          <a:noFill/>
          <a:ln w="19050" cap="flat" cmpd="sng">
            <a:solidFill>
              <a:schemeClr val="dk2"/>
            </a:solidFill>
            <a:prstDash val="solid"/>
            <a:round/>
            <a:headEnd type="none" w="med" len="med"/>
            <a:tailEnd type="triangle" w="med" len="med"/>
          </a:ln>
        </p:spPr>
      </p:cxnSp>
      <p:cxnSp>
        <p:nvCxnSpPr>
          <p:cNvPr id="419" name="Google Shape;419;p29"/>
          <p:cNvCxnSpPr>
            <a:endCxn id="415" idx="1"/>
          </p:cNvCxnSpPr>
          <p:nvPr/>
        </p:nvCxnSpPr>
        <p:spPr>
          <a:xfrm>
            <a:off x="4496675" y="2027400"/>
            <a:ext cx="873900" cy="1211100"/>
          </a:xfrm>
          <a:prstGeom prst="straightConnector1">
            <a:avLst/>
          </a:prstGeom>
          <a:noFill/>
          <a:ln w="19050" cap="flat" cmpd="sng">
            <a:solidFill>
              <a:schemeClr val="dk2"/>
            </a:solidFill>
            <a:prstDash val="solid"/>
            <a:round/>
            <a:headEnd type="none" w="med" len="med"/>
            <a:tailEnd type="triangle" w="med" len="med"/>
          </a:ln>
        </p:spPr>
      </p:cxnSp>
      <p:cxnSp>
        <p:nvCxnSpPr>
          <p:cNvPr id="420" name="Google Shape;420;p29"/>
          <p:cNvCxnSpPr>
            <a:stCxn id="421" idx="2"/>
            <a:endCxn id="417" idx="0"/>
          </p:cNvCxnSpPr>
          <p:nvPr/>
        </p:nvCxnSpPr>
        <p:spPr>
          <a:xfrm flipH="1">
            <a:off x="6224950" y="1231475"/>
            <a:ext cx="42000" cy="322200"/>
          </a:xfrm>
          <a:prstGeom prst="straightConnector1">
            <a:avLst/>
          </a:prstGeom>
          <a:noFill/>
          <a:ln w="19050" cap="flat" cmpd="sng">
            <a:solidFill>
              <a:schemeClr val="dk2"/>
            </a:solidFill>
            <a:prstDash val="solid"/>
            <a:round/>
            <a:headEnd type="none" w="med" len="med"/>
            <a:tailEnd type="triangle" w="med" len="med"/>
          </a:ln>
        </p:spPr>
      </p:cxnSp>
      <p:sp>
        <p:nvSpPr>
          <p:cNvPr id="422" name="Google Shape;422;p29"/>
          <p:cNvSpPr txBox="1"/>
          <p:nvPr/>
        </p:nvSpPr>
        <p:spPr>
          <a:xfrm>
            <a:off x="5486400" y="685800"/>
            <a:ext cx="1828800" cy="3810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Droid Sans"/>
                <a:ea typeface="Droid Sans"/>
                <a:cs typeface="Droid Sans"/>
                <a:sym typeface="Droid Sans"/>
              </a:rPr>
              <a:t>StyleSheetContents</a:t>
            </a:r>
            <a:endParaRPr>
              <a:solidFill>
                <a:srgbClr val="0000FF"/>
              </a:solidFill>
              <a:latin typeface="Droid Sans"/>
              <a:ea typeface="Droid Sans"/>
              <a:cs typeface="Droid Sans"/>
              <a:sym typeface="Droid Sans"/>
            </a:endParaRPr>
          </a:p>
        </p:txBody>
      </p:sp>
      <p:sp>
        <p:nvSpPr>
          <p:cNvPr id="423" name="Google Shape;423;p29"/>
          <p:cNvSpPr txBox="1"/>
          <p:nvPr/>
        </p:nvSpPr>
        <p:spPr>
          <a:xfrm>
            <a:off x="5410200" y="762000"/>
            <a:ext cx="1828800" cy="3810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Droid Sans"/>
                <a:ea typeface="Droid Sans"/>
                <a:cs typeface="Droid Sans"/>
                <a:sym typeface="Droid Sans"/>
              </a:rPr>
              <a:t>StyleSheetContents</a:t>
            </a:r>
            <a:endParaRPr>
              <a:solidFill>
                <a:srgbClr val="0000FF"/>
              </a:solidFill>
              <a:latin typeface="Droid Sans"/>
              <a:ea typeface="Droid Sans"/>
              <a:cs typeface="Droid Sans"/>
              <a:sym typeface="Droid Sans"/>
            </a:endParaRPr>
          </a:p>
        </p:txBody>
      </p:sp>
      <p:sp>
        <p:nvSpPr>
          <p:cNvPr id="424" name="Google Shape;424;p29"/>
          <p:cNvSpPr txBox="1"/>
          <p:nvPr/>
        </p:nvSpPr>
        <p:spPr>
          <a:xfrm>
            <a:off x="5334000" y="838200"/>
            <a:ext cx="1828800" cy="3810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Droid Sans"/>
                <a:ea typeface="Droid Sans"/>
                <a:cs typeface="Droid Sans"/>
                <a:sym typeface="Droid Sans"/>
              </a:rPr>
              <a:t>StyleSheetContents</a:t>
            </a:r>
            <a:endParaRPr>
              <a:solidFill>
                <a:srgbClr val="0000FF"/>
              </a:solidFill>
              <a:latin typeface="Droid Sans"/>
              <a:ea typeface="Droid Sans"/>
              <a:cs typeface="Droid Sans"/>
              <a:sym typeface="Droid San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30"/>
          <p:cNvPicPr preferRelativeResize="0"/>
          <p:nvPr/>
        </p:nvPicPr>
        <p:blipFill>
          <a:blip r:embed="rId3">
            <a:alphaModFix/>
          </a:blip>
          <a:stretch>
            <a:fillRect/>
          </a:stretch>
        </p:blipFill>
        <p:spPr>
          <a:xfrm>
            <a:off x="0" y="923015"/>
            <a:ext cx="9144003" cy="3659084"/>
          </a:xfrm>
          <a:prstGeom prst="rect">
            <a:avLst/>
          </a:prstGeom>
          <a:noFill/>
          <a:ln>
            <a:noFill/>
          </a:ln>
        </p:spPr>
      </p:pic>
      <p:sp>
        <p:nvSpPr>
          <p:cNvPr id="430" name="Google Shape;430;p30"/>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style</a:t>
            </a:r>
            <a:endParaRPr sz="3600" b="1">
              <a:solidFill>
                <a:srgbClr val="434343"/>
              </a:solidFill>
              <a:latin typeface="Droid Sans"/>
              <a:ea typeface="Droid Sans"/>
              <a:cs typeface="Droid Sans"/>
              <a:sym typeface="Droid Sans"/>
            </a:endParaRPr>
          </a:p>
        </p:txBody>
      </p:sp>
      <p:sp>
        <p:nvSpPr>
          <p:cNvPr id="432" name="Google Shape;432;p30"/>
          <p:cNvSpPr/>
          <p:nvPr/>
        </p:nvSpPr>
        <p:spPr>
          <a:xfrm>
            <a:off x="6318613" y="3251350"/>
            <a:ext cx="2540100" cy="370800"/>
          </a:xfrm>
          <a:prstGeom prst="frame">
            <a:avLst>
              <a:gd name="adj1" fmla="val 12500"/>
            </a:avLst>
          </a:prstGeom>
          <a:solidFill>
            <a:srgbClr val="FF000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0"/>
          <p:cNvSpPr txBox="1"/>
          <p:nvPr/>
        </p:nvSpPr>
        <p:spPr>
          <a:xfrm>
            <a:off x="1549763" y="4202100"/>
            <a:ext cx="4283700" cy="468600"/>
          </a:xfrm>
          <a:prstGeom prst="rect">
            <a:avLst/>
          </a:prstGeom>
          <a:solidFill>
            <a:srgbClr val="FCE5C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FF"/>
                </a:solidFill>
                <a:latin typeface="Consolas"/>
                <a:ea typeface="Consolas"/>
                <a:cs typeface="Consolas"/>
                <a:sym typeface="Consolas"/>
              </a:rPr>
              <a:t>getComputedStyle</a:t>
            </a:r>
            <a:r>
              <a:rPr lang="en">
                <a:latin typeface="Consolas"/>
                <a:ea typeface="Consolas"/>
                <a:cs typeface="Consolas"/>
                <a:sym typeface="Consolas"/>
              </a:rPr>
              <a:t>(element)[</a:t>
            </a:r>
            <a:r>
              <a:rPr lang="en">
                <a:solidFill>
                  <a:srgbClr val="45818E"/>
                </a:solidFill>
                <a:latin typeface="Consolas"/>
                <a:ea typeface="Consolas"/>
                <a:cs typeface="Consolas"/>
                <a:sym typeface="Consolas"/>
              </a:rPr>
              <a:t>"color"</a:t>
            </a:r>
            <a:r>
              <a:rPr lang="en">
                <a:latin typeface="Consolas"/>
                <a:ea typeface="Consolas"/>
                <a:cs typeface="Consolas"/>
                <a:sym typeface="Consolas"/>
              </a:rPr>
              <a:t>]</a:t>
            </a:r>
            <a:endParaRPr>
              <a:latin typeface="Consolas"/>
              <a:ea typeface="Consolas"/>
              <a:cs typeface="Consolas"/>
              <a:sym typeface="Consolas"/>
            </a:endParaRPr>
          </a:p>
        </p:txBody>
      </p:sp>
      <p:sp>
        <p:nvSpPr>
          <p:cNvPr id="434" name="Google Shape;434;p30"/>
          <p:cNvSpPr txBox="1"/>
          <p:nvPr/>
        </p:nvSpPr>
        <p:spPr>
          <a:xfrm>
            <a:off x="5882963" y="4278300"/>
            <a:ext cx="6363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Droid Serif"/>
                <a:ea typeface="Droid Serif"/>
                <a:cs typeface="Droid Serif"/>
                <a:sym typeface="Droid Serif"/>
              </a:rPr>
              <a:t>[ JS ]</a:t>
            </a:r>
            <a:endParaRPr b="1">
              <a:latin typeface="Droid Serif"/>
              <a:ea typeface="Droid Serif"/>
              <a:cs typeface="Droid Serif"/>
              <a:sym typeface="Droid Serif"/>
            </a:endParaRPr>
          </a:p>
        </p:txBody>
      </p:sp>
      <p:sp>
        <p:nvSpPr>
          <p:cNvPr id="435" name="Google Shape;435;p30"/>
          <p:cNvSpPr txBox="1"/>
          <p:nvPr/>
        </p:nvSpPr>
        <p:spPr>
          <a:xfrm>
            <a:off x="3505200" y="4735500"/>
            <a:ext cx="5308200" cy="446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latin typeface="Droid Serif"/>
                <a:ea typeface="Droid Serif"/>
                <a:cs typeface="Droid Serif"/>
                <a:sym typeface="Droid Serif"/>
              </a:rPr>
              <a:t>(But:  </a:t>
            </a:r>
            <a:r>
              <a:rPr lang="en">
                <a:latin typeface="Consolas"/>
                <a:ea typeface="Consolas"/>
                <a:cs typeface="Consolas"/>
                <a:sym typeface="Consolas"/>
              </a:rPr>
              <a:t>getComputedStyle</a:t>
            </a:r>
            <a:r>
              <a:rPr lang="en" i="1">
                <a:latin typeface="Droid Serif"/>
                <a:ea typeface="Droid Serif"/>
                <a:cs typeface="Droid Serif"/>
                <a:sym typeface="Droid Serif"/>
              </a:rPr>
              <a:t>  returns some layout data also.)</a:t>
            </a:r>
            <a:endParaRPr i="1">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31"/>
          <p:cNvPicPr preferRelativeResize="0"/>
          <p:nvPr/>
        </p:nvPicPr>
        <p:blipFill>
          <a:blip r:embed="rId3">
            <a:alphaModFix amt="44000"/>
          </a:blip>
          <a:stretch>
            <a:fillRect/>
          </a:stretch>
        </p:blipFill>
        <p:spPr>
          <a:xfrm>
            <a:off x="31375" y="907800"/>
            <a:ext cx="6964000" cy="4247441"/>
          </a:xfrm>
          <a:prstGeom prst="rect">
            <a:avLst/>
          </a:prstGeom>
          <a:noFill/>
          <a:ln>
            <a:noFill/>
          </a:ln>
        </p:spPr>
      </p:pic>
      <p:sp>
        <p:nvSpPr>
          <p:cNvPr id="441" name="Google Shape;441;p31"/>
          <p:cNvSpPr/>
          <p:nvPr/>
        </p:nvSpPr>
        <p:spPr>
          <a:xfrm>
            <a:off x="408350" y="1668150"/>
            <a:ext cx="6212100" cy="3006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1"/>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1"/>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layout</a:t>
            </a:r>
            <a:endParaRPr sz="3600" b="1">
              <a:solidFill>
                <a:srgbClr val="434343"/>
              </a:solidFill>
              <a:latin typeface="Droid Sans"/>
              <a:ea typeface="Droid Sans"/>
              <a:cs typeface="Droid Sans"/>
              <a:sym typeface="Droid Sans"/>
            </a:endParaRPr>
          </a:p>
        </p:txBody>
      </p:sp>
      <p:cxnSp>
        <p:nvCxnSpPr>
          <p:cNvPr id="444" name="Google Shape;444;p31"/>
          <p:cNvCxnSpPr/>
          <p:nvPr/>
        </p:nvCxnSpPr>
        <p:spPr>
          <a:xfrm>
            <a:off x="408350" y="2621300"/>
            <a:ext cx="1329300" cy="0"/>
          </a:xfrm>
          <a:prstGeom prst="straightConnector1">
            <a:avLst/>
          </a:prstGeom>
          <a:noFill/>
          <a:ln w="28575" cap="flat" cmpd="sng">
            <a:solidFill>
              <a:srgbClr val="FF0000"/>
            </a:solidFill>
            <a:prstDash val="solid"/>
            <a:round/>
            <a:headEnd type="none" w="med" len="med"/>
            <a:tailEnd type="triangle" w="med" len="med"/>
          </a:ln>
        </p:spPr>
      </p:cxnSp>
      <p:sp>
        <p:nvSpPr>
          <p:cNvPr id="445" name="Google Shape;445;p31"/>
          <p:cNvSpPr/>
          <p:nvPr/>
        </p:nvSpPr>
        <p:spPr>
          <a:xfrm>
            <a:off x="1764475" y="2621325"/>
            <a:ext cx="3092400" cy="437100"/>
          </a:xfrm>
          <a:prstGeom prst="rect">
            <a:avLst/>
          </a:prstGeom>
          <a:noFill/>
          <a:ln w="2857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6" name="Google Shape;446;p31"/>
          <p:cNvCxnSpPr/>
          <p:nvPr/>
        </p:nvCxnSpPr>
        <p:spPr>
          <a:xfrm>
            <a:off x="1764475" y="1668150"/>
            <a:ext cx="0" cy="928200"/>
          </a:xfrm>
          <a:prstGeom prst="straightConnector1">
            <a:avLst/>
          </a:prstGeom>
          <a:noFill/>
          <a:ln w="28575" cap="flat" cmpd="sng">
            <a:solidFill>
              <a:srgbClr val="FF0000"/>
            </a:solidFill>
            <a:prstDash val="solid"/>
            <a:round/>
            <a:headEnd type="none" w="med" len="med"/>
            <a:tailEnd type="triangle" w="med" len="med"/>
          </a:ln>
        </p:spPr>
      </p:cxnSp>
      <p:cxnSp>
        <p:nvCxnSpPr>
          <p:cNvPr id="447" name="Google Shape;447;p31"/>
          <p:cNvCxnSpPr>
            <a:stCxn id="445" idx="1"/>
            <a:endCxn id="445" idx="3"/>
          </p:cNvCxnSpPr>
          <p:nvPr/>
        </p:nvCxnSpPr>
        <p:spPr>
          <a:xfrm>
            <a:off x="1764475" y="2839875"/>
            <a:ext cx="3092400" cy="0"/>
          </a:xfrm>
          <a:prstGeom prst="straightConnector1">
            <a:avLst/>
          </a:prstGeom>
          <a:noFill/>
          <a:ln w="19050" cap="flat" cmpd="sng">
            <a:solidFill>
              <a:srgbClr val="FF0000"/>
            </a:solidFill>
            <a:prstDash val="solid"/>
            <a:round/>
            <a:headEnd type="triangle" w="med" len="med"/>
            <a:tailEnd type="triangle" w="med" len="med"/>
          </a:ln>
        </p:spPr>
      </p:cxnSp>
      <p:cxnSp>
        <p:nvCxnSpPr>
          <p:cNvPr id="448" name="Google Shape;448;p31"/>
          <p:cNvCxnSpPr>
            <a:stCxn id="445" idx="0"/>
            <a:endCxn id="445" idx="2"/>
          </p:cNvCxnSpPr>
          <p:nvPr/>
        </p:nvCxnSpPr>
        <p:spPr>
          <a:xfrm>
            <a:off x="3310675" y="2621325"/>
            <a:ext cx="0" cy="437100"/>
          </a:xfrm>
          <a:prstGeom prst="straightConnector1">
            <a:avLst/>
          </a:prstGeom>
          <a:noFill/>
          <a:ln w="19050" cap="flat" cmpd="sng">
            <a:solidFill>
              <a:srgbClr val="FF0000"/>
            </a:solidFill>
            <a:prstDash val="solid"/>
            <a:round/>
            <a:headEnd type="triangle" w="med" len="med"/>
            <a:tailEnd type="triangle" w="med" len="med"/>
          </a:ln>
        </p:spPr>
      </p:cxnSp>
      <p:sp>
        <p:nvSpPr>
          <p:cNvPr id="449" name="Google Shape;449;p31"/>
          <p:cNvSpPr txBox="1"/>
          <p:nvPr/>
        </p:nvSpPr>
        <p:spPr>
          <a:xfrm>
            <a:off x="7162800" y="1600200"/>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DIV</a:t>
            </a:r>
            <a:endParaRPr>
              <a:solidFill>
                <a:srgbClr val="0000FF"/>
              </a:solidFill>
              <a:latin typeface="Droid Sans"/>
              <a:ea typeface="Droid Sans"/>
              <a:cs typeface="Droid Sans"/>
              <a:sym typeface="Droid Sans"/>
            </a:endParaRPr>
          </a:p>
        </p:txBody>
      </p:sp>
      <p:sp>
        <p:nvSpPr>
          <p:cNvPr id="450" name="Google Shape;450;p31"/>
          <p:cNvSpPr txBox="1"/>
          <p:nvPr/>
        </p:nvSpPr>
        <p:spPr>
          <a:xfrm>
            <a:off x="7111200" y="3048000"/>
            <a:ext cx="1728000" cy="12453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Consolas"/>
                <a:ea typeface="Consolas"/>
                <a:cs typeface="Consolas"/>
                <a:sym typeface="Consolas"/>
              </a:rPr>
              <a:t>LayoutRect</a:t>
            </a:r>
            <a:endParaRPr b="1">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  x = 212</a:t>
            </a:r>
            <a:endParaRPr>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  y = 148</a:t>
            </a:r>
            <a:endParaRPr>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  width = 474</a:t>
            </a:r>
            <a:endParaRPr>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  height = 66</a:t>
            </a:r>
            <a:endParaRPr>
              <a:latin typeface="Consolas"/>
              <a:ea typeface="Consolas"/>
              <a:cs typeface="Consolas"/>
              <a:sym typeface="Consolas"/>
            </a:endParaRPr>
          </a:p>
        </p:txBody>
      </p:sp>
      <p:cxnSp>
        <p:nvCxnSpPr>
          <p:cNvPr id="451" name="Google Shape;451;p31"/>
          <p:cNvCxnSpPr>
            <a:endCxn id="450" idx="0"/>
          </p:cNvCxnSpPr>
          <p:nvPr/>
        </p:nvCxnSpPr>
        <p:spPr>
          <a:xfrm>
            <a:off x="7524300" y="1905000"/>
            <a:ext cx="450900" cy="1143000"/>
          </a:xfrm>
          <a:prstGeom prst="straightConnector1">
            <a:avLst/>
          </a:prstGeom>
          <a:noFill/>
          <a:ln w="19050" cap="flat" cmpd="sng">
            <a:solidFill>
              <a:schemeClr val="dk2"/>
            </a:solidFill>
            <a:prstDash val="dash"/>
            <a:round/>
            <a:headEnd type="none" w="med" len="med"/>
            <a:tailEnd type="triangle" w="med" len="med"/>
          </a:ln>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p:nvPr/>
        </p:nvSpPr>
        <p:spPr>
          <a:xfrm>
            <a:off x="-6725" y="0"/>
            <a:ext cx="9144000" cy="12087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txBox="1"/>
          <p:nvPr/>
        </p:nvSpPr>
        <p:spPr>
          <a:xfrm>
            <a:off x="5785300" y="271100"/>
            <a:ext cx="3452700" cy="11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rgbClr val="434343"/>
                </a:solidFill>
                <a:latin typeface="Syncopate"/>
                <a:ea typeface="Syncopate"/>
                <a:cs typeface="Syncopate"/>
                <a:sym typeface="Syncopate"/>
              </a:rPr>
              <a:t>LIFE OF A</a:t>
            </a:r>
            <a:endParaRPr sz="3600" b="1">
              <a:solidFill>
                <a:srgbClr val="434343"/>
              </a:solidFill>
              <a:latin typeface="Syncopate"/>
              <a:ea typeface="Syncopate"/>
              <a:cs typeface="Syncopate"/>
              <a:sym typeface="Syncopate"/>
            </a:endParaRPr>
          </a:p>
        </p:txBody>
      </p:sp>
      <p:pic>
        <p:nvPicPr>
          <p:cNvPr id="66" name="Google Shape;66;p14" descr="pixel.png"/>
          <p:cNvPicPr preferRelativeResize="0"/>
          <p:nvPr/>
        </p:nvPicPr>
        <p:blipFill>
          <a:blip r:embed="rId3">
            <a:alphaModFix/>
          </a:blip>
          <a:stretch>
            <a:fillRect/>
          </a:stretch>
        </p:blipFill>
        <p:spPr>
          <a:xfrm>
            <a:off x="6569350" y="909813"/>
            <a:ext cx="2230625" cy="866275"/>
          </a:xfrm>
          <a:prstGeom prst="rect">
            <a:avLst/>
          </a:prstGeom>
          <a:noFill/>
          <a:ln w="9525" cap="flat" cmpd="sng">
            <a:solidFill>
              <a:srgbClr val="000000"/>
            </a:solidFill>
            <a:prstDash val="solid"/>
            <a:round/>
            <a:headEnd type="none" w="sm" len="sm"/>
            <a:tailEnd type="none" w="sm" len="sm"/>
          </a:ln>
        </p:spPr>
      </p:pic>
      <p:pic>
        <p:nvPicPr>
          <p:cNvPr id="67" name="Google Shape;67;p14"/>
          <p:cNvPicPr preferRelativeResize="0"/>
          <p:nvPr/>
        </p:nvPicPr>
        <p:blipFill>
          <a:blip r:embed="rId4">
            <a:alphaModFix/>
          </a:blip>
          <a:stretch>
            <a:fillRect/>
          </a:stretch>
        </p:blipFill>
        <p:spPr>
          <a:xfrm>
            <a:off x="3286000" y="1574863"/>
            <a:ext cx="1388725" cy="931275"/>
          </a:xfrm>
          <a:prstGeom prst="rect">
            <a:avLst/>
          </a:prstGeom>
          <a:noFill/>
          <a:ln>
            <a:noFill/>
          </a:ln>
        </p:spPr>
      </p:pic>
      <p:cxnSp>
        <p:nvCxnSpPr>
          <p:cNvPr id="68" name="Google Shape;68;p14"/>
          <p:cNvCxnSpPr>
            <a:endCxn id="67" idx="0"/>
          </p:cNvCxnSpPr>
          <p:nvPr/>
        </p:nvCxnSpPr>
        <p:spPr>
          <a:xfrm flipH="1">
            <a:off x="3980362" y="865963"/>
            <a:ext cx="1803900" cy="708900"/>
          </a:xfrm>
          <a:prstGeom prst="bentConnector2">
            <a:avLst/>
          </a:prstGeom>
          <a:noFill/>
          <a:ln w="28575" cap="flat" cmpd="sng">
            <a:solidFill>
              <a:schemeClr val="dk2"/>
            </a:solidFill>
            <a:prstDash val="solid"/>
            <a:round/>
            <a:headEnd type="none" w="med" len="med"/>
            <a:tailEnd type="triangle" w="med" len="med"/>
          </a:ln>
        </p:spPr>
      </p:cxnSp>
      <p:sp>
        <p:nvSpPr>
          <p:cNvPr id="69" name="Google Shape;69;p14"/>
          <p:cNvSpPr txBox="1"/>
          <p:nvPr/>
        </p:nvSpPr>
        <p:spPr>
          <a:xfrm>
            <a:off x="4447300" y="1845350"/>
            <a:ext cx="1505400" cy="390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latin typeface="Consolas"/>
                <a:ea typeface="Consolas"/>
                <a:cs typeface="Consolas"/>
                <a:sym typeface="Consolas"/>
              </a:rPr>
              <a:t>85.0.4161.0</a:t>
            </a:r>
            <a:endParaRPr b="1">
              <a:latin typeface="Consolas"/>
              <a:ea typeface="Consolas"/>
              <a:cs typeface="Consolas"/>
              <a:sym typeface="Consolas"/>
            </a:endParaRPr>
          </a:p>
          <a:p>
            <a:pPr marL="0" lvl="0" indent="0" algn="r" rtl="0">
              <a:spcBef>
                <a:spcPts val="0"/>
              </a:spcBef>
              <a:spcAft>
                <a:spcPts val="0"/>
              </a:spcAft>
              <a:buNone/>
            </a:pPr>
            <a:r>
              <a:rPr lang="en" i="1">
                <a:latin typeface="Droid Serif"/>
                <a:ea typeface="Droid Serif"/>
                <a:cs typeface="Droid Serif"/>
                <a:sym typeface="Droid Serif"/>
              </a:rPr>
              <a:t>(June 2020)</a:t>
            </a:r>
            <a:endParaRPr i="1">
              <a:latin typeface="Droid Serif"/>
              <a:ea typeface="Droid Serif"/>
              <a:cs typeface="Droid Serif"/>
              <a:sym typeface="Droid Serif"/>
            </a:endParaRPr>
          </a:p>
        </p:txBody>
      </p:sp>
      <p:pic>
        <p:nvPicPr>
          <p:cNvPr id="70" name="Google Shape;70;p14"/>
          <p:cNvPicPr preferRelativeResize="0"/>
          <p:nvPr/>
        </p:nvPicPr>
        <p:blipFill>
          <a:blip r:embed="rId5">
            <a:alphaModFix/>
          </a:blip>
          <a:stretch>
            <a:fillRect/>
          </a:stretch>
        </p:blipFill>
        <p:spPr>
          <a:xfrm>
            <a:off x="5952700" y="2813275"/>
            <a:ext cx="2636674" cy="1692050"/>
          </a:xfrm>
          <a:prstGeom prst="rect">
            <a:avLst/>
          </a:prstGeom>
          <a:noFill/>
          <a:ln>
            <a:noFill/>
          </a:ln>
        </p:spPr>
      </p:pic>
      <p:pic>
        <p:nvPicPr>
          <p:cNvPr id="71" name="Google Shape;71;p14"/>
          <p:cNvPicPr preferRelativeResize="0"/>
          <p:nvPr/>
        </p:nvPicPr>
        <p:blipFill>
          <a:blip r:embed="rId6">
            <a:alphaModFix/>
          </a:blip>
          <a:stretch>
            <a:fillRect/>
          </a:stretch>
        </p:blipFill>
        <p:spPr>
          <a:xfrm>
            <a:off x="3118038" y="2813275"/>
            <a:ext cx="2538099" cy="1692050"/>
          </a:xfrm>
          <a:prstGeom prst="rect">
            <a:avLst/>
          </a:prstGeom>
          <a:noFill/>
          <a:ln>
            <a:noFill/>
          </a:ln>
        </p:spPr>
      </p:pic>
      <p:pic>
        <p:nvPicPr>
          <p:cNvPr id="72" name="Google Shape;72;p14"/>
          <p:cNvPicPr preferRelativeResize="0"/>
          <p:nvPr/>
        </p:nvPicPr>
        <p:blipFill>
          <a:blip r:embed="rId7">
            <a:alphaModFix/>
          </a:blip>
          <a:stretch>
            <a:fillRect/>
          </a:stretch>
        </p:blipFill>
        <p:spPr>
          <a:xfrm>
            <a:off x="514317" y="2813275"/>
            <a:ext cx="2307159" cy="1692052"/>
          </a:xfrm>
          <a:prstGeom prst="rect">
            <a:avLst/>
          </a:prstGeom>
          <a:noFill/>
          <a:ln>
            <a:noFill/>
          </a:ln>
        </p:spPr>
      </p:pic>
      <p:pic>
        <p:nvPicPr>
          <p:cNvPr id="73" name="Google Shape;73;p14"/>
          <p:cNvPicPr preferRelativeResize="0"/>
          <p:nvPr/>
        </p:nvPicPr>
        <p:blipFill>
          <a:blip r:embed="rId8">
            <a:alphaModFix/>
          </a:blip>
          <a:stretch>
            <a:fillRect/>
          </a:stretch>
        </p:blipFill>
        <p:spPr>
          <a:xfrm>
            <a:off x="3692713" y="2095700"/>
            <a:ext cx="1388725" cy="13887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2"/>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2"/>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layout</a:t>
            </a:r>
            <a:endParaRPr sz="3600" b="1">
              <a:solidFill>
                <a:srgbClr val="434343"/>
              </a:solidFill>
              <a:latin typeface="Droid Sans"/>
              <a:ea typeface="Droid Sans"/>
              <a:cs typeface="Droid Sans"/>
              <a:sym typeface="Droid Sans"/>
            </a:endParaRPr>
          </a:p>
        </p:txBody>
      </p:sp>
      <p:pic>
        <p:nvPicPr>
          <p:cNvPr id="458" name="Google Shape;458;p32" descr="Screen Shot 2017-10-11 at 2.09.13 PM.png"/>
          <p:cNvPicPr preferRelativeResize="0"/>
          <p:nvPr/>
        </p:nvPicPr>
        <p:blipFill>
          <a:blip r:embed="rId3">
            <a:alphaModFix/>
          </a:blip>
          <a:stretch>
            <a:fillRect/>
          </a:stretch>
        </p:blipFill>
        <p:spPr>
          <a:xfrm>
            <a:off x="76200" y="914400"/>
            <a:ext cx="4114800" cy="4273798"/>
          </a:xfrm>
          <a:prstGeom prst="rect">
            <a:avLst/>
          </a:prstGeom>
          <a:noFill/>
          <a:ln>
            <a:noFill/>
          </a:ln>
        </p:spPr>
      </p:pic>
      <p:sp>
        <p:nvSpPr>
          <p:cNvPr id="459" name="Google Shape;459;p32"/>
          <p:cNvSpPr/>
          <p:nvPr/>
        </p:nvSpPr>
        <p:spPr>
          <a:xfrm>
            <a:off x="4038600" y="1600200"/>
            <a:ext cx="1066800" cy="3048000"/>
          </a:xfrm>
          <a:prstGeom prst="downArrow">
            <a:avLst>
              <a:gd name="adj1" fmla="val 50000"/>
              <a:gd name="adj2" fmla="val 50000"/>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2"/>
          <p:cNvSpPr txBox="1"/>
          <p:nvPr/>
        </p:nvSpPr>
        <p:spPr>
          <a:xfrm rot="5400000">
            <a:off x="3758850" y="2210550"/>
            <a:ext cx="1575900" cy="5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block  flow</a:t>
            </a:r>
            <a:endParaRPr sz="1800" i="1">
              <a:latin typeface="Droid Serif"/>
              <a:ea typeface="Droid Serif"/>
              <a:cs typeface="Droid Serif"/>
              <a:sym typeface="Droid Serif"/>
            </a:endParaRPr>
          </a:p>
        </p:txBody>
      </p:sp>
      <p:sp>
        <p:nvSpPr>
          <p:cNvPr id="461" name="Google Shape;461;p32"/>
          <p:cNvSpPr txBox="1"/>
          <p:nvPr/>
        </p:nvSpPr>
        <p:spPr>
          <a:xfrm>
            <a:off x="5205900" y="2133600"/>
            <a:ext cx="3404700" cy="111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Simple "block" layout objects are placed one after another, </a:t>
            </a:r>
            <a:r>
              <a:rPr lang="en" sz="1800" b="1" i="1">
                <a:latin typeface="Droid Serif"/>
                <a:ea typeface="Droid Serif"/>
                <a:cs typeface="Droid Serif"/>
                <a:sym typeface="Droid Serif"/>
              </a:rPr>
              <a:t>flowing</a:t>
            </a:r>
            <a:r>
              <a:rPr lang="en" sz="1800" i="1">
                <a:latin typeface="Droid Serif"/>
                <a:ea typeface="Droid Serif"/>
                <a:cs typeface="Droid Serif"/>
                <a:sym typeface="Droid Serif"/>
              </a:rPr>
              <a:t> down the page.</a:t>
            </a:r>
            <a:endParaRPr sz="1800" i="1">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33"/>
          <p:cNvSpPr txBox="1"/>
          <p:nvPr/>
        </p:nvSpPr>
        <p:spPr>
          <a:xfrm>
            <a:off x="2590800" y="2514600"/>
            <a:ext cx="2438400" cy="338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9900FF"/>
                </a:solidFill>
                <a:latin typeface="Consolas"/>
                <a:ea typeface="Consolas"/>
                <a:cs typeface="Consolas"/>
                <a:sym typeface="Consolas"/>
              </a:rPr>
              <a:t>&lt;span class="bigger"&gt;</a:t>
            </a:r>
            <a:endParaRPr>
              <a:solidFill>
                <a:srgbClr val="9900FF"/>
              </a:solidFill>
              <a:latin typeface="Consolas"/>
              <a:ea typeface="Consolas"/>
              <a:cs typeface="Consolas"/>
              <a:sym typeface="Consolas"/>
            </a:endParaRPr>
          </a:p>
        </p:txBody>
      </p:sp>
      <p:sp>
        <p:nvSpPr>
          <p:cNvPr id="467" name="Google Shape;467;p33"/>
          <p:cNvSpPr/>
          <p:nvPr/>
        </p:nvSpPr>
        <p:spPr>
          <a:xfrm>
            <a:off x="914400" y="2819400"/>
            <a:ext cx="3048000" cy="1066800"/>
          </a:xfrm>
          <a:custGeom>
            <a:avLst/>
            <a:gdLst/>
            <a:ahLst/>
            <a:cxnLst/>
            <a:rect l="l" t="t" r="r" b="b"/>
            <a:pathLst>
              <a:path w="121920" h="42672" extrusionOk="0">
                <a:moveTo>
                  <a:pt x="67056" y="0"/>
                </a:moveTo>
                <a:lnTo>
                  <a:pt x="67056" y="21336"/>
                </a:lnTo>
                <a:lnTo>
                  <a:pt x="0" y="21336"/>
                </a:lnTo>
                <a:lnTo>
                  <a:pt x="0" y="42672"/>
                </a:lnTo>
                <a:lnTo>
                  <a:pt x="76200" y="42672"/>
                </a:lnTo>
                <a:lnTo>
                  <a:pt x="76200" y="21336"/>
                </a:lnTo>
                <a:lnTo>
                  <a:pt x="121920" y="21336"/>
                </a:lnTo>
                <a:lnTo>
                  <a:pt x="121920" y="0"/>
                </a:lnTo>
                <a:close/>
              </a:path>
            </a:pathLst>
          </a:custGeom>
          <a:solidFill>
            <a:srgbClr val="D9D2E9"/>
          </a:solidFill>
          <a:ln w="28575" cap="flat" cmpd="sng">
            <a:solidFill>
              <a:srgbClr val="9900FF"/>
            </a:solidFill>
            <a:prstDash val="solid"/>
            <a:round/>
            <a:headEnd type="none" w="med" len="med"/>
            <a:tailEnd type="none" w="med" len="med"/>
          </a:ln>
        </p:spPr>
      </p:sp>
      <p:sp>
        <p:nvSpPr>
          <p:cNvPr id="468" name="Google Shape;468;p33"/>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3"/>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layout</a:t>
            </a:r>
            <a:endParaRPr sz="3600" b="1">
              <a:solidFill>
                <a:srgbClr val="434343"/>
              </a:solidFill>
              <a:latin typeface="Droid Sans"/>
              <a:ea typeface="Droid Sans"/>
              <a:cs typeface="Droid Sans"/>
              <a:sym typeface="Droid Sans"/>
            </a:endParaRPr>
          </a:p>
        </p:txBody>
      </p:sp>
      <p:sp>
        <p:nvSpPr>
          <p:cNvPr id="470" name="Google Shape;470;p33"/>
          <p:cNvSpPr/>
          <p:nvPr/>
        </p:nvSpPr>
        <p:spPr>
          <a:xfrm rot="-5400000">
            <a:off x="2171700" y="342900"/>
            <a:ext cx="1066800" cy="2971800"/>
          </a:xfrm>
          <a:prstGeom prst="downArrow">
            <a:avLst>
              <a:gd name="adj1" fmla="val 50000"/>
              <a:gd name="adj2" fmla="val 50000"/>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3"/>
          <p:cNvSpPr txBox="1"/>
          <p:nvPr/>
        </p:nvSpPr>
        <p:spPr>
          <a:xfrm>
            <a:off x="1295400" y="1600200"/>
            <a:ext cx="1575900" cy="5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inline flow</a:t>
            </a:r>
            <a:endParaRPr sz="1800" i="1">
              <a:latin typeface="Droid Serif"/>
              <a:ea typeface="Droid Serif"/>
              <a:cs typeface="Droid Serif"/>
              <a:sym typeface="Droid Serif"/>
            </a:endParaRPr>
          </a:p>
        </p:txBody>
      </p:sp>
      <p:sp>
        <p:nvSpPr>
          <p:cNvPr id="472" name="Google Shape;472;p33"/>
          <p:cNvSpPr txBox="1"/>
          <p:nvPr/>
        </p:nvSpPr>
        <p:spPr>
          <a:xfrm>
            <a:off x="4901100" y="1295400"/>
            <a:ext cx="3099900" cy="111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Text and "inline" elements flow left-to-right, and are broken into lines.</a:t>
            </a:r>
            <a:endParaRPr sz="1800" i="1">
              <a:latin typeface="Droid Serif"/>
              <a:ea typeface="Droid Serif"/>
              <a:cs typeface="Droid Serif"/>
              <a:sym typeface="Droid Serif"/>
            </a:endParaRPr>
          </a:p>
        </p:txBody>
      </p:sp>
      <p:sp>
        <p:nvSpPr>
          <p:cNvPr id="473" name="Google Shape;473;p33"/>
          <p:cNvSpPr txBox="1"/>
          <p:nvPr/>
        </p:nvSpPr>
        <p:spPr>
          <a:xfrm>
            <a:off x="5181600" y="3984000"/>
            <a:ext cx="3213900" cy="435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latin typeface="Droid Serif"/>
                <a:ea typeface="Droid Serif"/>
                <a:cs typeface="Droid Serif"/>
                <a:sym typeface="Droid Serif"/>
              </a:rPr>
              <a:t>(Some languages flow right-to-left.)</a:t>
            </a:r>
            <a:endParaRPr i="1">
              <a:latin typeface="Droid Serif"/>
              <a:ea typeface="Droid Serif"/>
              <a:cs typeface="Droid Serif"/>
              <a:sym typeface="Droid Serif"/>
            </a:endParaRPr>
          </a:p>
        </p:txBody>
      </p:sp>
      <p:sp>
        <p:nvSpPr>
          <p:cNvPr id="474" name="Google Shape;474;p33"/>
          <p:cNvSpPr txBox="1"/>
          <p:nvPr/>
        </p:nvSpPr>
        <p:spPr>
          <a:xfrm>
            <a:off x="914400" y="2819400"/>
            <a:ext cx="3657600" cy="1219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solidFill>
                  <a:srgbClr val="999999"/>
                </a:solidFill>
              </a:rPr>
              <a:t>Lorem ipsum dolor     </a:t>
            </a:r>
            <a:r>
              <a:rPr lang="en" sz="2400">
                <a:solidFill>
                  <a:srgbClr val="999999"/>
                </a:solidFill>
              </a:rPr>
              <a:t>sit amet,</a:t>
            </a:r>
            <a:endParaRPr sz="2400">
              <a:solidFill>
                <a:srgbClr val="999999"/>
              </a:solidFill>
            </a:endParaRPr>
          </a:p>
          <a:p>
            <a:pPr marL="0" lvl="0" indent="0" algn="l" rtl="0">
              <a:lnSpc>
                <a:spcPct val="150000"/>
              </a:lnSpc>
              <a:spcBef>
                <a:spcPts val="0"/>
              </a:spcBef>
              <a:spcAft>
                <a:spcPts val="0"/>
              </a:spcAft>
              <a:buNone/>
            </a:pPr>
            <a:r>
              <a:rPr lang="en" sz="2400">
                <a:solidFill>
                  <a:srgbClr val="999999"/>
                </a:solidFill>
              </a:rPr>
              <a:t>consectetur</a:t>
            </a:r>
            <a:r>
              <a:rPr lang="en">
                <a:solidFill>
                  <a:srgbClr val="999999"/>
                </a:solidFill>
              </a:rPr>
              <a:t>       adipiscing elit.</a:t>
            </a:r>
            <a:endParaRPr>
              <a:solidFill>
                <a:srgbClr val="999999"/>
              </a:solidFill>
            </a:endParaRPr>
          </a:p>
        </p:txBody>
      </p:sp>
      <p:sp>
        <p:nvSpPr>
          <p:cNvPr id="475" name="Google Shape;475;p33"/>
          <p:cNvSpPr/>
          <p:nvPr/>
        </p:nvSpPr>
        <p:spPr>
          <a:xfrm>
            <a:off x="914400" y="2971800"/>
            <a:ext cx="1600200" cy="304800"/>
          </a:xfrm>
          <a:prstGeom prst="rect">
            <a:avLst/>
          </a:prstGeom>
          <a:noFill/>
          <a:ln w="28575"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3"/>
          <p:cNvSpPr/>
          <p:nvPr/>
        </p:nvSpPr>
        <p:spPr>
          <a:xfrm>
            <a:off x="2667000" y="2895600"/>
            <a:ext cx="1219200" cy="381000"/>
          </a:xfrm>
          <a:prstGeom prst="rect">
            <a:avLst/>
          </a:prstGeom>
          <a:noFill/>
          <a:ln w="28575"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3"/>
          <p:cNvSpPr/>
          <p:nvPr/>
        </p:nvSpPr>
        <p:spPr>
          <a:xfrm>
            <a:off x="990600" y="3429000"/>
            <a:ext cx="1752600" cy="381000"/>
          </a:xfrm>
          <a:prstGeom prst="rect">
            <a:avLst/>
          </a:prstGeom>
          <a:noFill/>
          <a:ln w="28575"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3"/>
          <p:cNvSpPr/>
          <p:nvPr/>
        </p:nvSpPr>
        <p:spPr>
          <a:xfrm>
            <a:off x="2895600" y="3505200"/>
            <a:ext cx="1219200" cy="304800"/>
          </a:xfrm>
          <a:prstGeom prst="rect">
            <a:avLst/>
          </a:prstGeom>
          <a:noFill/>
          <a:ln w="28575"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3"/>
          <p:cNvSpPr txBox="1"/>
          <p:nvPr/>
        </p:nvSpPr>
        <p:spPr>
          <a:xfrm>
            <a:off x="990600" y="2667000"/>
            <a:ext cx="762000" cy="33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B45F06"/>
                </a:solidFill>
                <a:latin typeface="Consolas"/>
                <a:ea typeface="Consolas"/>
                <a:cs typeface="Consolas"/>
                <a:sym typeface="Consolas"/>
              </a:rPr>
              <a:t>#text</a:t>
            </a:r>
            <a:endParaRPr>
              <a:solidFill>
                <a:srgbClr val="B45F06"/>
              </a:solidFill>
              <a:latin typeface="Consolas"/>
              <a:ea typeface="Consolas"/>
              <a:cs typeface="Consolas"/>
              <a:sym typeface="Consolas"/>
            </a:endParaRPr>
          </a:p>
        </p:txBody>
      </p:sp>
      <p:sp>
        <p:nvSpPr>
          <p:cNvPr id="480" name="Google Shape;480;p33"/>
          <p:cNvSpPr/>
          <p:nvPr/>
        </p:nvSpPr>
        <p:spPr>
          <a:xfrm rot="5400000">
            <a:off x="4114800" y="2971800"/>
            <a:ext cx="304800" cy="457200"/>
          </a:xfrm>
          <a:prstGeom prst="uturnArrow">
            <a:avLst>
              <a:gd name="adj1" fmla="val 25000"/>
              <a:gd name="adj2" fmla="val 25000"/>
              <a:gd name="adj3" fmla="val 25000"/>
              <a:gd name="adj4" fmla="val 43750"/>
              <a:gd name="adj5" fmla="val 75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3"/>
          <p:cNvSpPr txBox="1"/>
          <p:nvPr/>
        </p:nvSpPr>
        <p:spPr>
          <a:xfrm>
            <a:off x="4482300" y="2971800"/>
            <a:ext cx="1461300" cy="43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line break</a:t>
            </a:r>
            <a:endParaRPr i="1">
              <a:latin typeface="Droid Serif"/>
              <a:ea typeface="Droid Serif"/>
              <a:cs typeface="Droid Serif"/>
              <a:sym typeface="Droid Serif"/>
            </a:endParaRPr>
          </a:p>
        </p:txBody>
      </p:sp>
      <p:sp>
        <p:nvSpPr>
          <p:cNvPr id="482" name="Google Shape;482;p33"/>
          <p:cNvSpPr txBox="1"/>
          <p:nvPr/>
        </p:nvSpPr>
        <p:spPr>
          <a:xfrm>
            <a:off x="7239000" y="3048000"/>
            <a:ext cx="1143000" cy="68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400">
                <a:solidFill>
                  <a:srgbClr val="666666"/>
                </a:solidFill>
                <a:latin typeface="Times New Roman"/>
                <a:ea typeface="Times New Roman"/>
                <a:cs typeface="Times New Roman"/>
                <a:sym typeface="Times New Roman"/>
              </a:rPr>
              <a:t>العربية</a:t>
            </a:r>
            <a:endParaRPr sz="2400">
              <a:solidFill>
                <a:srgbClr val="666666"/>
              </a:solidFill>
              <a:latin typeface="Times New Roman"/>
              <a:ea typeface="Times New Roman"/>
              <a:cs typeface="Times New Roman"/>
              <a:sym typeface="Times New Roman"/>
            </a:endParaRPr>
          </a:p>
          <a:p>
            <a:pPr marL="0" lvl="0" indent="0" algn="r" rtl="0">
              <a:spcBef>
                <a:spcPts val="0"/>
              </a:spcBef>
              <a:spcAft>
                <a:spcPts val="0"/>
              </a:spcAft>
              <a:buNone/>
            </a:pPr>
            <a:r>
              <a:rPr lang="en" sz="2400">
                <a:solidFill>
                  <a:srgbClr val="666666"/>
                </a:solidFill>
                <a:latin typeface="Times New Roman"/>
                <a:ea typeface="Times New Roman"/>
                <a:cs typeface="Times New Roman"/>
                <a:sym typeface="Times New Roman"/>
              </a:rPr>
              <a:t>עִבְרִית</a:t>
            </a:r>
            <a:endParaRPr sz="2400">
              <a:solidFill>
                <a:srgbClr val="666666"/>
              </a:solidFill>
              <a:latin typeface="Times New Roman"/>
              <a:ea typeface="Times New Roman"/>
              <a:cs typeface="Times New Roman"/>
              <a:sym typeface="Times New Roman"/>
            </a:endParaRPr>
          </a:p>
        </p:txBody>
      </p:sp>
      <p:sp>
        <p:nvSpPr>
          <p:cNvPr id="483" name="Google Shape;483;p33"/>
          <p:cNvSpPr/>
          <p:nvPr/>
        </p:nvSpPr>
        <p:spPr>
          <a:xfrm>
            <a:off x="7162800" y="3200400"/>
            <a:ext cx="381000" cy="228600"/>
          </a:xfrm>
          <a:prstGeom prst="leftArrow">
            <a:avLst>
              <a:gd name="adj1" fmla="val 50000"/>
              <a:gd name="adj2" fmla="val 50000"/>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3"/>
          <p:cNvSpPr/>
          <p:nvPr/>
        </p:nvSpPr>
        <p:spPr>
          <a:xfrm>
            <a:off x="7162800" y="3581400"/>
            <a:ext cx="381000" cy="228600"/>
          </a:xfrm>
          <a:prstGeom prst="leftArrow">
            <a:avLst>
              <a:gd name="adj1" fmla="val 50000"/>
              <a:gd name="adj2" fmla="val 50000"/>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34"/>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4"/>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layout</a:t>
            </a:r>
            <a:endParaRPr sz="3600" b="1">
              <a:solidFill>
                <a:srgbClr val="434343"/>
              </a:solidFill>
              <a:latin typeface="Droid Sans"/>
              <a:ea typeface="Droid Sans"/>
              <a:cs typeface="Droid Sans"/>
              <a:sym typeface="Droid Sans"/>
            </a:endParaRPr>
          </a:p>
        </p:txBody>
      </p:sp>
      <p:sp>
        <p:nvSpPr>
          <p:cNvPr id="491" name="Google Shape;491;p34"/>
          <p:cNvSpPr txBox="1"/>
          <p:nvPr/>
        </p:nvSpPr>
        <p:spPr>
          <a:xfrm>
            <a:off x="4114800" y="1149300"/>
            <a:ext cx="4419600" cy="52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Layout measures runs of text in </a:t>
            </a:r>
            <a:r>
              <a:rPr lang="en" sz="1800" b="1" i="1">
                <a:latin typeface="Droid Serif"/>
                <a:ea typeface="Droid Serif"/>
                <a:cs typeface="Droid Serif"/>
                <a:sym typeface="Droid Serif"/>
              </a:rPr>
              <a:t>fonts</a:t>
            </a:r>
            <a:r>
              <a:rPr lang="en" sz="1800" i="1">
                <a:latin typeface="Droid Serif"/>
                <a:ea typeface="Droid Serif"/>
                <a:cs typeface="Droid Serif"/>
                <a:sym typeface="Droid Serif"/>
              </a:rPr>
              <a:t>.</a:t>
            </a:r>
            <a:endParaRPr sz="1800" i="1">
              <a:latin typeface="Droid Serif"/>
              <a:ea typeface="Droid Serif"/>
              <a:cs typeface="Droid Serif"/>
              <a:sym typeface="Droid Serif"/>
            </a:endParaRPr>
          </a:p>
        </p:txBody>
      </p:sp>
      <p:pic>
        <p:nvPicPr>
          <p:cNvPr id="492" name="Google Shape;492;p34" descr="IC520421.png"/>
          <p:cNvPicPr preferRelativeResize="0"/>
          <p:nvPr/>
        </p:nvPicPr>
        <p:blipFill>
          <a:blip r:embed="rId3">
            <a:alphaModFix/>
          </a:blip>
          <a:stretch>
            <a:fillRect/>
          </a:stretch>
        </p:blipFill>
        <p:spPr>
          <a:xfrm>
            <a:off x="502500" y="1400125"/>
            <a:ext cx="3002700" cy="2638475"/>
          </a:xfrm>
          <a:prstGeom prst="rect">
            <a:avLst/>
          </a:prstGeom>
          <a:noFill/>
          <a:ln>
            <a:noFill/>
          </a:ln>
        </p:spPr>
      </p:pic>
      <p:sp>
        <p:nvSpPr>
          <p:cNvPr id="493" name="Google Shape;493;p34"/>
          <p:cNvSpPr txBox="1"/>
          <p:nvPr/>
        </p:nvSpPr>
        <p:spPr>
          <a:xfrm>
            <a:off x="4343400" y="1752600"/>
            <a:ext cx="914400" cy="457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45818E"/>
                </a:solidFill>
                <a:latin typeface="Consolas"/>
                <a:ea typeface="Consolas"/>
                <a:cs typeface="Consolas"/>
                <a:sym typeface="Consolas"/>
              </a:rPr>
              <a:t>"fire"</a:t>
            </a:r>
            <a:endParaRPr>
              <a:solidFill>
                <a:srgbClr val="45818E"/>
              </a:solidFill>
              <a:latin typeface="Consolas"/>
              <a:ea typeface="Consolas"/>
              <a:cs typeface="Consolas"/>
              <a:sym typeface="Consolas"/>
            </a:endParaRPr>
          </a:p>
        </p:txBody>
      </p:sp>
      <p:sp>
        <p:nvSpPr>
          <p:cNvPr id="494" name="Google Shape;494;p34"/>
          <p:cNvSpPr txBox="1"/>
          <p:nvPr/>
        </p:nvSpPr>
        <p:spPr>
          <a:xfrm>
            <a:off x="4343400" y="2657100"/>
            <a:ext cx="1981200" cy="11529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nsolas"/>
                <a:ea typeface="Consolas"/>
                <a:cs typeface="Consolas"/>
                <a:sym typeface="Consolas"/>
              </a:rPr>
              <a:t>HarfBuzzShaper</a:t>
            </a:r>
            <a:endParaRPr sz="1800">
              <a:solidFill>
                <a:srgbClr val="0000FF"/>
              </a:solidFill>
              <a:latin typeface="Consolas"/>
              <a:ea typeface="Consolas"/>
              <a:cs typeface="Consolas"/>
              <a:sym typeface="Consolas"/>
            </a:endParaRPr>
          </a:p>
        </p:txBody>
      </p:sp>
      <p:sp>
        <p:nvSpPr>
          <p:cNvPr id="495" name="Google Shape;495;p34"/>
          <p:cNvSpPr txBox="1"/>
          <p:nvPr/>
        </p:nvSpPr>
        <p:spPr>
          <a:xfrm>
            <a:off x="5562600" y="1885200"/>
            <a:ext cx="762000" cy="4671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nsolas"/>
                <a:ea typeface="Consolas"/>
                <a:cs typeface="Consolas"/>
                <a:sym typeface="Consolas"/>
              </a:rPr>
              <a:t>Font</a:t>
            </a:r>
            <a:endParaRPr sz="1800">
              <a:solidFill>
                <a:srgbClr val="0000FF"/>
              </a:solidFill>
              <a:latin typeface="Consolas"/>
              <a:ea typeface="Consolas"/>
              <a:cs typeface="Consolas"/>
              <a:sym typeface="Consolas"/>
            </a:endParaRPr>
          </a:p>
        </p:txBody>
      </p:sp>
      <p:sp>
        <p:nvSpPr>
          <p:cNvPr id="496" name="Google Shape;496;p34"/>
          <p:cNvSpPr txBox="1"/>
          <p:nvPr/>
        </p:nvSpPr>
        <p:spPr>
          <a:xfrm>
            <a:off x="6705600" y="2667000"/>
            <a:ext cx="1676400" cy="11430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nsolas"/>
                <a:ea typeface="Consolas"/>
                <a:cs typeface="Consolas"/>
                <a:sym typeface="Consolas"/>
              </a:rPr>
              <a:t>ShapeResult</a:t>
            </a:r>
            <a:endParaRPr sz="1800">
              <a:solidFill>
                <a:srgbClr val="0000FF"/>
              </a:solidFill>
              <a:latin typeface="Consolas"/>
              <a:ea typeface="Consolas"/>
              <a:cs typeface="Consolas"/>
              <a:sym typeface="Consolas"/>
            </a:endParaRPr>
          </a:p>
        </p:txBody>
      </p:sp>
      <p:sp>
        <p:nvSpPr>
          <p:cNvPr id="497" name="Google Shape;497;p34"/>
          <p:cNvSpPr/>
          <p:nvPr/>
        </p:nvSpPr>
        <p:spPr>
          <a:xfrm>
            <a:off x="4572000" y="3124200"/>
            <a:ext cx="1219200" cy="533400"/>
          </a:xfrm>
          <a:prstGeom prst="bevel">
            <a:avLst>
              <a:gd name="adj" fmla="val 12500"/>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i="1">
                <a:latin typeface="Droid Serif"/>
                <a:ea typeface="Droid Serif"/>
                <a:cs typeface="Droid Serif"/>
                <a:sym typeface="Droid Serif"/>
              </a:rPr>
              <a:t>HarfBuzz</a:t>
            </a:r>
            <a:endParaRPr b="1" i="1">
              <a:latin typeface="Droid Serif"/>
              <a:ea typeface="Droid Serif"/>
              <a:cs typeface="Droid Serif"/>
              <a:sym typeface="Droid Serif"/>
            </a:endParaRPr>
          </a:p>
        </p:txBody>
      </p:sp>
      <p:cxnSp>
        <p:nvCxnSpPr>
          <p:cNvPr id="498" name="Google Shape;498;p34"/>
          <p:cNvCxnSpPr>
            <a:stCxn id="493" idx="2"/>
          </p:cNvCxnSpPr>
          <p:nvPr/>
        </p:nvCxnSpPr>
        <p:spPr>
          <a:xfrm>
            <a:off x="4800600" y="2209800"/>
            <a:ext cx="0" cy="457200"/>
          </a:xfrm>
          <a:prstGeom prst="straightConnector1">
            <a:avLst/>
          </a:prstGeom>
          <a:noFill/>
          <a:ln w="19050" cap="flat" cmpd="sng">
            <a:solidFill>
              <a:schemeClr val="dk2"/>
            </a:solidFill>
            <a:prstDash val="solid"/>
            <a:round/>
            <a:headEnd type="none" w="med" len="med"/>
            <a:tailEnd type="triangle" w="med" len="med"/>
          </a:ln>
        </p:spPr>
      </p:cxnSp>
      <p:cxnSp>
        <p:nvCxnSpPr>
          <p:cNvPr id="499" name="Google Shape;499;p34"/>
          <p:cNvCxnSpPr/>
          <p:nvPr/>
        </p:nvCxnSpPr>
        <p:spPr>
          <a:xfrm>
            <a:off x="5867400" y="2361825"/>
            <a:ext cx="0" cy="305100"/>
          </a:xfrm>
          <a:prstGeom prst="straightConnector1">
            <a:avLst/>
          </a:prstGeom>
          <a:noFill/>
          <a:ln w="19050" cap="flat" cmpd="sng">
            <a:solidFill>
              <a:schemeClr val="dk2"/>
            </a:solidFill>
            <a:prstDash val="solid"/>
            <a:round/>
            <a:headEnd type="none" w="med" len="med"/>
            <a:tailEnd type="triangle" w="med" len="med"/>
          </a:ln>
        </p:spPr>
      </p:cxnSp>
      <p:cxnSp>
        <p:nvCxnSpPr>
          <p:cNvPr id="500" name="Google Shape;500;p34"/>
          <p:cNvCxnSpPr>
            <a:stCxn id="494" idx="3"/>
            <a:endCxn id="496" idx="1"/>
          </p:cNvCxnSpPr>
          <p:nvPr/>
        </p:nvCxnSpPr>
        <p:spPr>
          <a:xfrm>
            <a:off x="6324600" y="3233550"/>
            <a:ext cx="381000" cy="5100"/>
          </a:xfrm>
          <a:prstGeom prst="straightConnector1">
            <a:avLst/>
          </a:prstGeom>
          <a:noFill/>
          <a:ln w="19050" cap="flat" cmpd="sng">
            <a:solidFill>
              <a:schemeClr val="dk2"/>
            </a:solidFill>
            <a:prstDash val="solid"/>
            <a:round/>
            <a:headEnd type="none" w="med" len="med"/>
            <a:tailEnd type="triangle" w="med" len="med"/>
          </a:ln>
        </p:spPr>
      </p:cxnSp>
      <p:sp>
        <p:nvSpPr>
          <p:cNvPr id="501" name="Google Shape;501;p34"/>
          <p:cNvSpPr txBox="1"/>
          <p:nvPr/>
        </p:nvSpPr>
        <p:spPr>
          <a:xfrm>
            <a:off x="6934200" y="3048000"/>
            <a:ext cx="1143000" cy="68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i="1">
                <a:latin typeface="Playfair Display"/>
                <a:ea typeface="Playfair Display"/>
                <a:cs typeface="Playfair Display"/>
                <a:sym typeface="Playfair Display"/>
              </a:rPr>
              <a:t>fire</a:t>
            </a:r>
            <a:endParaRPr sz="3600" b="1" i="1">
              <a:latin typeface="Playfair Display"/>
              <a:ea typeface="Playfair Display"/>
              <a:cs typeface="Playfair Display"/>
              <a:sym typeface="Playfair Display"/>
            </a:endParaRPr>
          </a:p>
        </p:txBody>
      </p:sp>
      <p:sp>
        <p:nvSpPr>
          <p:cNvPr id="502" name="Google Shape;502;p34"/>
          <p:cNvSpPr/>
          <p:nvPr/>
        </p:nvSpPr>
        <p:spPr>
          <a:xfrm>
            <a:off x="7129475" y="3167050"/>
            <a:ext cx="323700" cy="476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4"/>
          <p:cNvSpPr/>
          <p:nvPr/>
        </p:nvSpPr>
        <p:spPr>
          <a:xfrm>
            <a:off x="7424750" y="3276600"/>
            <a:ext cx="247500" cy="3048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4"/>
          <p:cNvSpPr/>
          <p:nvPr/>
        </p:nvSpPr>
        <p:spPr>
          <a:xfrm>
            <a:off x="7643825" y="3271850"/>
            <a:ext cx="214200" cy="3048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5" name="Google Shape;505;p34"/>
          <p:cNvCxnSpPr/>
          <p:nvPr/>
        </p:nvCxnSpPr>
        <p:spPr>
          <a:xfrm>
            <a:off x="6967525" y="3005150"/>
            <a:ext cx="152400" cy="152400"/>
          </a:xfrm>
          <a:prstGeom prst="straightConnector1">
            <a:avLst/>
          </a:prstGeom>
          <a:noFill/>
          <a:ln w="9525" cap="flat" cmpd="sng">
            <a:solidFill>
              <a:srgbClr val="FF0000"/>
            </a:solidFill>
            <a:prstDash val="solid"/>
            <a:round/>
            <a:headEnd type="none" w="med" len="med"/>
            <a:tailEnd type="triangle" w="med" len="med"/>
          </a:ln>
        </p:spPr>
      </p:cxnSp>
      <p:cxnSp>
        <p:nvCxnSpPr>
          <p:cNvPr id="506" name="Google Shape;506;p34"/>
          <p:cNvCxnSpPr/>
          <p:nvPr/>
        </p:nvCxnSpPr>
        <p:spPr>
          <a:xfrm>
            <a:off x="7258025" y="3109925"/>
            <a:ext cx="152400" cy="152400"/>
          </a:xfrm>
          <a:prstGeom prst="straightConnector1">
            <a:avLst/>
          </a:prstGeom>
          <a:noFill/>
          <a:ln w="9525" cap="flat" cmpd="sng">
            <a:solidFill>
              <a:srgbClr val="FF0000"/>
            </a:solidFill>
            <a:prstDash val="solid"/>
            <a:round/>
            <a:headEnd type="none" w="med" len="med"/>
            <a:tailEnd type="triangle" w="med" len="med"/>
          </a:ln>
        </p:spPr>
      </p:cxnSp>
      <p:cxnSp>
        <p:nvCxnSpPr>
          <p:cNvPr id="507" name="Google Shape;507;p34"/>
          <p:cNvCxnSpPr/>
          <p:nvPr/>
        </p:nvCxnSpPr>
        <p:spPr>
          <a:xfrm>
            <a:off x="7486625" y="3114675"/>
            <a:ext cx="152400" cy="152400"/>
          </a:xfrm>
          <a:prstGeom prst="straightConnector1">
            <a:avLst/>
          </a:prstGeom>
          <a:noFill/>
          <a:ln w="9525" cap="flat" cmpd="sng">
            <a:solidFill>
              <a:srgbClr val="FF0000"/>
            </a:solidFill>
            <a:prstDash val="solid"/>
            <a:round/>
            <a:headEnd type="none" w="med" len="med"/>
            <a:tailEnd type="triangle" w="med" len="med"/>
          </a:ln>
        </p:spPr>
      </p:cxnSp>
      <p:cxnSp>
        <p:nvCxnSpPr>
          <p:cNvPr id="508" name="Google Shape;508;p34"/>
          <p:cNvCxnSpPr/>
          <p:nvPr/>
        </p:nvCxnSpPr>
        <p:spPr>
          <a:xfrm>
            <a:off x="7129475" y="3686175"/>
            <a:ext cx="304800" cy="0"/>
          </a:xfrm>
          <a:prstGeom prst="straightConnector1">
            <a:avLst/>
          </a:prstGeom>
          <a:noFill/>
          <a:ln w="9525" cap="flat" cmpd="sng">
            <a:solidFill>
              <a:srgbClr val="FF0000"/>
            </a:solidFill>
            <a:prstDash val="solid"/>
            <a:round/>
            <a:headEnd type="triangle" w="med" len="med"/>
            <a:tailEnd type="triangle" w="med" len="med"/>
          </a:ln>
        </p:spPr>
      </p:cxnSp>
      <p:cxnSp>
        <p:nvCxnSpPr>
          <p:cNvPr id="509" name="Google Shape;509;p34"/>
          <p:cNvCxnSpPr/>
          <p:nvPr/>
        </p:nvCxnSpPr>
        <p:spPr>
          <a:xfrm>
            <a:off x="7415225" y="3614750"/>
            <a:ext cx="243000" cy="0"/>
          </a:xfrm>
          <a:prstGeom prst="straightConnector1">
            <a:avLst/>
          </a:prstGeom>
          <a:noFill/>
          <a:ln w="9525" cap="flat" cmpd="sng">
            <a:solidFill>
              <a:srgbClr val="FF0000"/>
            </a:solidFill>
            <a:prstDash val="solid"/>
            <a:round/>
            <a:headEnd type="triangle" w="med" len="med"/>
            <a:tailEnd type="triangle" w="med" len="med"/>
          </a:ln>
        </p:spPr>
      </p:cxnSp>
      <p:cxnSp>
        <p:nvCxnSpPr>
          <p:cNvPr id="510" name="Google Shape;510;p34"/>
          <p:cNvCxnSpPr/>
          <p:nvPr/>
        </p:nvCxnSpPr>
        <p:spPr>
          <a:xfrm>
            <a:off x="7648575" y="3638550"/>
            <a:ext cx="214200" cy="0"/>
          </a:xfrm>
          <a:prstGeom prst="straightConnector1">
            <a:avLst/>
          </a:prstGeom>
          <a:noFill/>
          <a:ln w="9525" cap="flat" cmpd="sng">
            <a:solidFill>
              <a:srgbClr val="FF0000"/>
            </a:solidFill>
            <a:prstDash val="solid"/>
            <a:round/>
            <a:headEnd type="triangle" w="med" len="med"/>
            <a:tailEnd type="triangle" w="med" len="med"/>
          </a:ln>
        </p:spPr>
      </p:cxnSp>
      <p:cxnSp>
        <p:nvCxnSpPr>
          <p:cNvPr id="511" name="Google Shape;511;p34"/>
          <p:cNvCxnSpPr/>
          <p:nvPr/>
        </p:nvCxnSpPr>
        <p:spPr>
          <a:xfrm rot="10800000">
            <a:off x="7072325" y="3176575"/>
            <a:ext cx="0" cy="457200"/>
          </a:xfrm>
          <a:prstGeom prst="straightConnector1">
            <a:avLst/>
          </a:prstGeom>
          <a:noFill/>
          <a:ln w="9525" cap="flat" cmpd="sng">
            <a:solidFill>
              <a:srgbClr val="FF0000"/>
            </a:solidFill>
            <a:prstDash val="solid"/>
            <a:round/>
            <a:headEnd type="triangle" w="med" len="med"/>
            <a:tailEnd type="triangle" w="med" len="med"/>
          </a:ln>
        </p:spPr>
      </p:cxnSp>
      <p:cxnSp>
        <p:nvCxnSpPr>
          <p:cNvPr id="512" name="Google Shape;512;p34"/>
          <p:cNvCxnSpPr/>
          <p:nvPr/>
        </p:nvCxnSpPr>
        <p:spPr>
          <a:xfrm rot="10800000">
            <a:off x="7910525" y="3281425"/>
            <a:ext cx="0" cy="295200"/>
          </a:xfrm>
          <a:prstGeom prst="straightConnector1">
            <a:avLst/>
          </a:prstGeom>
          <a:noFill/>
          <a:ln w="9525" cap="flat" cmpd="sng">
            <a:solidFill>
              <a:srgbClr val="FF0000"/>
            </a:solidFill>
            <a:prstDash val="solid"/>
            <a:round/>
            <a:headEnd type="triangle" w="med" len="med"/>
            <a:tailEnd type="triangle" w="med" len="med"/>
          </a:ln>
        </p:spPr>
      </p:cxnSp>
      <p:sp>
        <p:nvSpPr>
          <p:cNvPr id="513" name="Google Shape;513;p34"/>
          <p:cNvSpPr txBox="1"/>
          <p:nvPr/>
        </p:nvSpPr>
        <p:spPr>
          <a:xfrm>
            <a:off x="5486400" y="3962400"/>
            <a:ext cx="2819400" cy="679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i="1">
                <a:latin typeface="Droid Serif"/>
                <a:ea typeface="Droid Serif"/>
                <a:cs typeface="Droid Serif"/>
                <a:sym typeface="Droid Serif"/>
              </a:rPr>
              <a:t>Shaping</a:t>
            </a:r>
            <a:r>
              <a:rPr lang="en" i="1">
                <a:latin typeface="Droid Serif"/>
                <a:ea typeface="Droid Serif"/>
                <a:cs typeface="Droid Serif"/>
                <a:sym typeface="Droid Serif"/>
              </a:rPr>
              <a:t> selects the glyphs and</a:t>
            </a:r>
            <a:endParaRPr i="1">
              <a:latin typeface="Droid Serif"/>
              <a:ea typeface="Droid Serif"/>
              <a:cs typeface="Droid Serif"/>
              <a:sym typeface="Droid Serif"/>
            </a:endParaRPr>
          </a:p>
          <a:p>
            <a:pPr marL="0" lvl="0" indent="0" algn="r" rtl="0">
              <a:spcBef>
                <a:spcPts val="0"/>
              </a:spcBef>
              <a:spcAft>
                <a:spcPts val="0"/>
              </a:spcAft>
              <a:buNone/>
            </a:pPr>
            <a:r>
              <a:rPr lang="en" i="1">
                <a:latin typeface="Droid Serif"/>
                <a:ea typeface="Droid Serif"/>
                <a:cs typeface="Droid Serif"/>
                <a:sym typeface="Droid Serif"/>
              </a:rPr>
              <a:t>computes their placement.</a:t>
            </a:r>
            <a:endParaRPr i="1">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5"/>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5"/>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layout</a:t>
            </a:r>
            <a:endParaRPr sz="3600" b="1">
              <a:solidFill>
                <a:srgbClr val="434343"/>
              </a:solidFill>
              <a:latin typeface="Droid Sans"/>
              <a:ea typeface="Droid Sans"/>
              <a:cs typeface="Droid Sans"/>
              <a:sym typeface="Droid Sans"/>
            </a:endParaRPr>
          </a:p>
        </p:txBody>
      </p:sp>
      <p:sp>
        <p:nvSpPr>
          <p:cNvPr id="520" name="Google Shape;520;p35"/>
          <p:cNvSpPr/>
          <p:nvPr/>
        </p:nvSpPr>
        <p:spPr>
          <a:xfrm>
            <a:off x="518575" y="1307628"/>
            <a:ext cx="1834200" cy="1720200"/>
          </a:xfrm>
          <a:prstGeom prst="frame">
            <a:avLst>
              <a:gd name="adj1" fmla="val 7295"/>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latin typeface="Times New Roman"/>
              <a:ea typeface="Times New Roman"/>
              <a:cs typeface="Times New Roman"/>
              <a:sym typeface="Times New Roman"/>
            </a:endParaRPr>
          </a:p>
        </p:txBody>
      </p:sp>
      <p:sp>
        <p:nvSpPr>
          <p:cNvPr id="521" name="Google Shape;521;p35"/>
          <p:cNvSpPr txBox="1"/>
          <p:nvPr/>
        </p:nvSpPr>
        <p:spPr>
          <a:xfrm>
            <a:off x="664179" y="1438298"/>
            <a:ext cx="2467800" cy="195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666666"/>
                </a:solidFill>
              </a:rPr>
              <a:t>CSS</a:t>
            </a:r>
            <a:endParaRPr sz="3000" b="1">
              <a:solidFill>
                <a:srgbClr val="666666"/>
              </a:solidFill>
            </a:endParaRPr>
          </a:p>
          <a:p>
            <a:pPr marL="0" lvl="0" indent="0" algn="l" rtl="0">
              <a:spcBef>
                <a:spcPts val="0"/>
              </a:spcBef>
              <a:spcAft>
                <a:spcPts val="0"/>
              </a:spcAft>
              <a:buNone/>
            </a:pPr>
            <a:r>
              <a:rPr lang="en" sz="3000" b="1">
                <a:solidFill>
                  <a:srgbClr val="666666"/>
                </a:solidFill>
              </a:rPr>
              <a:t>IS</a:t>
            </a:r>
            <a:endParaRPr sz="3000" b="1">
              <a:solidFill>
                <a:srgbClr val="666666"/>
              </a:solidFill>
            </a:endParaRPr>
          </a:p>
          <a:p>
            <a:pPr marL="0" lvl="0" indent="0" algn="l" rtl="0">
              <a:spcBef>
                <a:spcPts val="0"/>
              </a:spcBef>
              <a:spcAft>
                <a:spcPts val="0"/>
              </a:spcAft>
              <a:buNone/>
            </a:pPr>
            <a:r>
              <a:rPr lang="en" sz="3000" b="1">
                <a:solidFill>
                  <a:srgbClr val="666666"/>
                </a:solidFill>
              </a:rPr>
              <a:t>AWESOME</a:t>
            </a:r>
            <a:endParaRPr sz="3000" b="1">
              <a:solidFill>
                <a:srgbClr val="666666"/>
              </a:solidFill>
            </a:endParaRPr>
          </a:p>
        </p:txBody>
      </p:sp>
      <p:sp>
        <p:nvSpPr>
          <p:cNvPr id="522" name="Google Shape;522;p35"/>
          <p:cNvSpPr/>
          <p:nvPr/>
        </p:nvSpPr>
        <p:spPr>
          <a:xfrm>
            <a:off x="518575" y="1300750"/>
            <a:ext cx="1834200" cy="1720200"/>
          </a:xfrm>
          <a:prstGeom prst="rect">
            <a:avLst/>
          </a:prstGeom>
          <a:noFill/>
          <a:ln w="28575" cap="flat" cmpd="sng">
            <a:solidFill>
              <a:srgbClr val="FF000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5"/>
          <p:cNvSpPr txBox="1"/>
          <p:nvPr/>
        </p:nvSpPr>
        <p:spPr>
          <a:xfrm>
            <a:off x="3366500" y="1735450"/>
            <a:ext cx="1555800" cy="43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FF0000"/>
                </a:solidFill>
                <a:latin typeface="Droid Serif"/>
                <a:ea typeface="Droid Serif"/>
                <a:cs typeface="Droid Serif"/>
                <a:sym typeface="Droid Serif"/>
              </a:rPr>
              <a:t>border box rect</a:t>
            </a:r>
            <a:endParaRPr i="1">
              <a:solidFill>
                <a:srgbClr val="FF0000"/>
              </a:solidFill>
              <a:latin typeface="Droid Serif"/>
              <a:ea typeface="Droid Serif"/>
              <a:cs typeface="Droid Serif"/>
              <a:sym typeface="Droid Serif"/>
            </a:endParaRPr>
          </a:p>
        </p:txBody>
      </p:sp>
      <p:cxnSp>
        <p:nvCxnSpPr>
          <p:cNvPr id="524" name="Google Shape;524;p35"/>
          <p:cNvCxnSpPr>
            <a:stCxn id="523" idx="1"/>
          </p:cNvCxnSpPr>
          <p:nvPr/>
        </p:nvCxnSpPr>
        <p:spPr>
          <a:xfrm flipH="1">
            <a:off x="2405900" y="1953250"/>
            <a:ext cx="960600" cy="2100"/>
          </a:xfrm>
          <a:prstGeom prst="straightConnector1">
            <a:avLst/>
          </a:prstGeom>
          <a:noFill/>
          <a:ln w="19050" cap="flat" cmpd="sng">
            <a:solidFill>
              <a:srgbClr val="FF0000"/>
            </a:solidFill>
            <a:prstDash val="solid"/>
            <a:round/>
            <a:headEnd type="none" w="med" len="med"/>
            <a:tailEnd type="triangle" w="med" len="med"/>
          </a:ln>
        </p:spPr>
      </p:cxnSp>
      <p:sp>
        <p:nvSpPr>
          <p:cNvPr id="525" name="Google Shape;525;p35"/>
          <p:cNvSpPr/>
          <p:nvPr/>
        </p:nvSpPr>
        <p:spPr>
          <a:xfrm>
            <a:off x="664179" y="1438298"/>
            <a:ext cx="2198400" cy="1465500"/>
          </a:xfrm>
          <a:prstGeom prst="rect">
            <a:avLst/>
          </a:prstGeom>
          <a:noFill/>
          <a:ln w="28575" cap="flat" cmpd="sng">
            <a:solidFill>
              <a:srgbClr val="0000FF"/>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26" name="Google Shape;526;p35"/>
          <p:cNvSpPr txBox="1"/>
          <p:nvPr/>
        </p:nvSpPr>
        <p:spPr>
          <a:xfrm>
            <a:off x="3366500" y="2171050"/>
            <a:ext cx="1956300" cy="43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0000FF"/>
                </a:solidFill>
                <a:latin typeface="Droid Serif"/>
                <a:ea typeface="Droid Serif"/>
                <a:cs typeface="Droid Serif"/>
                <a:sym typeface="Droid Serif"/>
              </a:rPr>
              <a:t>layout overflow rect</a:t>
            </a:r>
            <a:endParaRPr i="1">
              <a:solidFill>
                <a:srgbClr val="0000FF"/>
              </a:solidFill>
              <a:latin typeface="Droid Serif"/>
              <a:ea typeface="Droid Serif"/>
              <a:cs typeface="Droid Serif"/>
              <a:sym typeface="Droid Serif"/>
            </a:endParaRPr>
          </a:p>
        </p:txBody>
      </p:sp>
      <p:cxnSp>
        <p:nvCxnSpPr>
          <p:cNvPr id="527" name="Google Shape;527;p35"/>
          <p:cNvCxnSpPr>
            <a:stCxn id="526" idx="1"/>
          </p:cNvCxnSpPr>
          <p:nvPr/>
        </p:nvCxnSpPr>
        <p:spPr>
          <a:xfrm rot="10800000">
            <a:off x="2890400" y="2388850"/>
            <a:ext cx="476100" cy="0"/>
          </a:xfrm>
          <a:prstGeom prst="straightConnector1">
            <a:avLst/>
          </a:prstGeom>
          <a:noFill/>
          <a:ln w="19050" cap="flat" cmpd="sng">
            <a:solidFill>
              <a:srgbClr val="0000FF"/>
            </a:solidFill>
            <a:prstDash val="solid"/>
            <a:round/>
            <a:headEnd type="none" w="med" len="med"/>
            <a:tailEnd type="triangle" w="med" len="med"/>
          </a:ln>
        </p:spPr>
      </p:cxnSp>
      <p:pic>
        <p:nvPicPr>
          <p:cNvPr id="528" name="Google Shape;528;p35" descr="scrolling.gif"/>
          <p:cNvPicPr preferRelativeResize="0"/>
          <p:nvPr/>
        </p:nvPicPr>
        <p:blipFill>
          <a:blip r:embed="rId3">
            <a:alphaModFix/>
          </a:blip>
          <a:stretch>
            <a:fillRect/>
          </a:stretch>
        </p:blipFill>
        <p:spPr>
          <a:xfrm>
            <a:off x="5484325" y="2247575"/>
            <a:ext cx="3404700" cy="2723760"/>
          </a:xfrm>
          <a:prstGeom prst="rect">
            <a:avLst/>
          </a:prstGeom>
          <a:noFill/>
          <a:ln>
            <a:noFill/>
          </a:ln>
        </p:spPr>
      </p:pic>
      <p:sp>
        <p:nvSpPr>
          <p:cNvPr id="529" name="Google Shape;529;p35"/>
          <p:cNvSpPr txBox="1"/>
          <p:nvPr/>
        </p:nvSpPr>
        <p:spPr>
          <a:xfrm>
            <a:off x="5557325" y="1300750"/>
            <a:ext cx="3404700" cy="111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The contents of a layout object can </a:t>
            </a:r>
            <a:r>
              <a:rPr lang="en" sz="1800" b="1" i="1">
                <a:latin typeface="Droid Serif"/>
                <a:ea typeface="Droid Serif"/>
                <a:cs typeface="Droid Serif"/>
                <a:sym typeface="Droid Serif"/>
              </a:rPr>
              <a:t>overflow</a:t>
            </a:r>
            <a:r>
              <a:rPr lang="en" sz="1800" i="1">
                <a:latin typeface="Droid Serif"/>
                <a:ea typeface="Droid Serif"/>
                <a:cs typeface="Droid Serif"/>
                <a:sym typeface="Droid Serif"/>
              </a:rPr>
              <a:t> its border box.</a:t>
            </a:r>
            <a:endParaRPr sz="1800" i="1">
              <a:latin typeface="Droid Serif"/>
              <a:ea typeface="Droid Serif"/>
              <a:cs typeface="Droid Serif"/>
              <a:sym typeface="Droid Serif"/>
            </a:endParaRPr>
          </a:p>
        </p:txBody>
      </p:sp>
      <p:sp>
        <p:nvSpPr>
          <p:cNvPr id="530" name="Google Shape;530;p35"/>
          <p:cNvSpPr txBox="1"/>
          <p:nvPr/>
        </p:nvSpPr>
        <p:spPr>
          <a:xfrm>
            <a:off x="1918100" y="3660850"/>
            <a:ext cx="3404700" cy="111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Overflow can be visible, hidden, or </a:t>
            </a:r>
            <a:r>
              <a:rPr lang="en" sz="1800" b="1" i="1">
                <a:latin typeface="Droid Serif"/>
                <a:ea typeface="Droid Serif"/>
                <a:cs typeface="Droid Serif"/>
                <a:sym typeface="Droid Serif"/>
              </a:rPr>
              <a:t>scrollable</a:t>
            </a:r>
            <a:r>
              <a:rPr lang="en" sz="1800" i="1">
                <a:latin typeface="Droid Serif"/>
                <a:ea typeface="Droid Serif"/>
                <a:cs typeface="Droid Serif"/>
                <a:sym typeface="Droid Serif"/>
              </a:rPr>
              <a:t>.</a:t>
            </a:r>
            <a:endParaRPr sz="1800" i="1">
              <a:latin typeface="Droid Serif"/>
              <a:ea typeface="Droid Serif"/>
              <a:cs typeface="Droid Serif"/>
              <a:sym typeface="Droid Serif"/>
            </a:endParaRPr>
          </a:p>
        </p:txBody>
      </p:sp>
      <p:cxnSp>
        <p:nvCxnSpPr>
          <p:cNvPr id="531" name="Google Shape;531;p35"/>
          <p:cNvCxnSpPr/>
          <p:nvPr/>
        </p:nvCxnSpPr>
        <p:spPr>
          <a:xfrm>
            <a:off x="4386850" y="4148800"/>
            <a:ext cx="1683300" cy="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36"/>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layout</a:t>
            </a:r>
            <a:endParaRPr sz="3600" b="1">
              <a:solidFill>
                <a:srgbClr val="434343"/>
              </a:solidFill>
              <a:latin typeface="Droid Sans"/>
              <a:ea typeface="Droid Sans"/>
              <a:cs typeface="Droid Sans"/>
              <a:sym typeface="Droid Sans"/>
            </a:endParaRPr>
          </a:p>
        </p:txBody>
      </p:sp>
      <p:sp>
        <p:nvSpPr>
          <p:cNvPr id="538" name="Google Shape;538;p36"/>
          <p:cNvSpPr txBox="1"/>
          <p:nvPr/>
        </p:nvSpPr>
        <p:spPr>
          <a:xfrm>
            <a:off x="407775" y="1241925"/>
            <a:ext cx="5403000" cy="59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Other kinds of layout are even more complex.</a:t>
            </a:r>
            <a:endParaRPr sz="1800" i="1">
              <a:latin typeface="Droid Serif"/>
              <a:ea typeface="Droid Serif"/>
              <a:cs typeface="Droid Serif"/>
              <a:sym typeface="Droid Serif"/>
            </a:endParaRPr>
          </a:p>
        </p:txBody>
      </p:sp>
      <p:sp>
        <p:nvSpPr>
          <p:cNvPr id="539" name="Google Shape;539;p36"/>
          <p:cNvSpPr txBox="1"/>
          <p:nvPr/>
        </p:nvSpPr>
        <p:spPr>
          <a:xfrm>
            <a:off x="3999950" y="2266975"/>
            <a:ext cx="4146300" cy="19155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onsolas"/>
              <a:buChar char="●"/>
            </a:pPr>
            <a:r>
              <a:rPr lang="en" sz="1800">
                <a:solidFill>
                  <a:srgbClr val="0000FF"/>
                </a:solidFill>
                <a:latin typeface="Consolas"/>
                <a:ea typeface="Consolas"/>
                <a:cs typeface="Consolas"/>
                <a:sym typeface="Consolas"/>
              </a:rPr>
              <a:t>&lt;table&gt;</a:t>
            </a:r>
            <a:endParaRPr sz="1800">
              <a:solidFill>
                <a:srgbClr val="0000FF"/>
              </a:solidFill>
              <a:latin typeface="Consolas"/>
              <a:ea typeface="Consolas"/>
              <a:cs typeface="Consolas"/>
              <a:sym typeface="Consolas"/>
            </a:endParaRPr>
          </a:p>
          <a:p>
            <a:pPr marL="457200" lvl="0" indent="-342900" algn="l" rtl="0">
              <a:spcBef>
                <a:spcPts val="0"/>
              </a:spcBef>
              <a:spcAft>
                <a:spcPts val="0"/>
              </a:spcAft>
              <a:buSzPts val="1800"/>
              <a:buFont typeface="Consolas"/>
              <a:buChar char="●"/>
            </a:pPr>
            <a:r>
              <a:rPr lang="en" sz="1800">
                <a:solidFill>
                  <a:srgbClr val="0000FF"/>
                </a:solidFill>
                <a:latin typeface="Consolas"/>
                <a:ea typeface="Consolas"/>
                <a:cs typeface="Consolas"/>
                <a:sym typeface="Consolas"/>
              </a:rPr>
              <a:t>float</a:t>
            </a:r>
            <a:r>
              <a:rPr lang="en" sz="1800">
                <a:latin typeface="Consolas"/>
                <a:ea typeface="Consolas"/>
                <a:cs typeface="Consolas"/>
                <a:sym typeface="Consolas"/>
              </a:rPr>
              <a:t>: left</a:t>
            </a:r>
            <a:endParaRPr sz="1800">
              <a:latin typeface="Consolas"/>
              <a:ea typeface="Consolas"/>
              <a:cs typeface="Consolas"/>
              <a:sym typeface="Consolas"/>
            </a:endParaRPr>
          </a:p>
          <a:p>
            <a:pPr marL="457200" lvl="0" indent="-342900" algn="l" rtl="0">
              <a:spcBef>
                <a:spcPts val="0"/>
              </a:spcBef>
              <a:spcAft>
                <a:spcPts val="0"/>
              </a:spcAft>
              <a:buSzPts val="1800"/>
              <a:buFont typeface="Consolas"/>
              <a:buChar char="●"/>
            </a:pPr>
            <a:r>
              <a:rPr lang="en" sz="1800">
                <a:solidFill>
                  <a:srgbClr val="0000FF"/>
                </a:solidFill>
                <a:latin typeface="Consolas"/>
                <a:ea typeface="Consolas"/>
                <a:cs typeface="Consolas"/>
                <a:sym typeface="Consolas"/>
              </a:rPr>
              <a:t>column-count</a:t>
            </a:r>
            <a:r>
              <a:rPr lang="en" sz="1800">
                <a:latin typeface="Consolas"/>
                <a:ea typeface="Consolas"/>
                <a:cs typeface="Consolas"/>
                <a:sym typeface="Consolas"/>
              </a:rPr>
              <a:t>: 3</a:t>
            </a:r>
            <a:endParaRPr sz="1800">
              <a:latin typeface="Consolas"/>
              <a:ea typeface="Consolas"/>
              <a:cs typeface="Consolas"/>
              <a:sym typeface="Consolas"/>
            </a:endParaRPr>
          </a:p>
          <a:p>
            <a:pPr marL="457200" lvl="0" indent="-342900" algn="l" rtl="0">
              <a:spcBef>
                <a:spcPts val="0"/>
              </a:spcBef>
              <a:spcAft>
                <a:spcPts val="0"/>
              </a:spcAft>
              <a:buSzPts val="1800"/>
              <a:buFont typeface="Consolas"/>
              <a:buChar char="●"/>
            </a:pPr>
            <a:r>
              <a:rPr lang="en" sz="1800">
                <a:solidFill>
                  <a:srgbClr val="0000FF"/>
                </a:solidFill>
                <a:latin typeface="Consolas"/>
                <a:ea typeface="Consolas"/>
                <a:cs typeface="Consolas"/>
                <a:sym typeface="Consolas"/>
              </a:rPr>
              <a:t>display</a:t>
            </a:r>
            <a:r>
              <a:rPr lang="en" sz="1800">
                <a:latin typeface="Consolas"/>
                <a:ea typeface="Consolas"/>
                <a:cs typeface="Consolas"/>
                <a:sym typeface="Consolas"/>
              </a:rPr>
              <a:t>: flex</a:t>
            </a:r>
            <a:endParaRPr sz="1800">
              <a:latin typeface="Consolas"/>
              <a:ea typeface="Consolas"/>
              <a:cs typeface="Consolas"/>
              <a:sym typeface="Consolas"/>
            </a:endParaRPr>
          </a:p>
          <a:p>
            <a:pPr marL="457200" lvl="0" indent="-342900" algn="l" rtl="0">
              <a:spcBef>
                <a:spcPts val="0"/>
              </a:spcBef>
              <a:spcAft>
                <a:spcPts val="0"/>
              </a:spcAft>
              <a:buSzPts val="1800"/>
              <a:buFont typeface="Consolas"/>
              <a:buChar char="●"/>
            </a:pPr>
            <a:r>
              <a:rPr lang="en" sz="1800">
                <a:solidFill>
                  <a:srgbClr val="0000FF"/>
                </a:solidFill>
                <a:latin typeface="Consolas"/>
                <a:ea typeface="Consolas"/>
                <a:cs typeface="Consolas"/>
                <a:sym typeface="Consolas"/>
              </a:rPr>
              <a:t>writing-mode</a:t>
            </a:r>
            <a:r>
              <a:rPr lang="en" sz="1800">
                <a:latin typeface="Consolas"/>
                <a:ea typeface="Consolas"/>
                <a:cs typeface="Consolas"/>
                <a:sym typeface="Consolas"/>
              </a:rPr>
              <a:t>: vertical-lr</a:t>
            </a:r>
            <a:endParaRPr sz="1800">
              <a:latin typeface="Consolas"/>
              <a:ea typeface="Consolas"/>
              <a:cs typeface="Consolas"/>
              <a:sym typeface="Consolas"/>
            </a:endParaRPr>
          </a:p>
          <a:p>
            <a:pPr marL="457200" lvl="0" indent="-342900" algn="l" rtl="0">
              <a:spcBef>
                <a:spcPts val="0"/>
              </a:spcBef>
              <a:spcAft>
                <a:spcPts val="0"/>
              </a:spcAft>
              <a:buSzPts val="1800"/>
              <a:buFont typeface="Consolas"/>
              <a:buChar char="●"/>
            </a:pPr>
            <a:r>
              <a:rPr lang="en" sz="1800">
                <a:latin typeface="Consolas"/>
                <a:ea typeface="Consolas"/>
                <a:cs typeface="Consolas"/>
                <a:sym typeface="Consolas"/>
              </a:rPr>
              <a:t>...</a:t>
            </a:r>
            <a:endParaRPr sz="1800">
              <a:latin typeface="Consolas"/>
              <a:ea typeface="Consolas"/>
              <a:cs typeface="Consolas"/>
              <a:sym typeface="Consolas"/>
            </a:endParaRPr>
          </a:p>
        </p:txBody>
      </p:sp>
      <p:pic>
        <p:nvPicPr>
          <p:cNvPr id="540" name="Google Shape;540;p36" descr="example-float-right-float-left.jpg"/>
          <p:cNvPicPr preferRelativeResize="0"/>
          <p:nvPr/>
        </p:nvPicPr>
        <p:blipFill>
          <a:blip r:embed="rId3">
            <a:alphaModFix/>
          </a:blip>
          <a:stretch>
            <a:fillRect/>
          </a:stretch>
        </p:blipFill>
        <p:spPr>
          <a:xfrm>
            <a:off x="819650" y="1835025"/>
            <a:ext cx="2402940" cy="3003675"/>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7"/>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7"/>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layout</a:t>
            </a:r>
            <a:endParaRPr sz="3600" b="1">
              <a:solidFill>
                <a:srgbClr val="434343"/>
              </a:solidFill>
              <a:latin typeface="Droid Sans"/>
              <a:ea typeface="Droid Sans"/>
              <a:cs typeface="Droid Sans"/>
              <a:sym typeface="Droid Sans"/>
            </a:endParaRPr>
          </a:p>
        </p:txBody>
      </p:sp>
      <p:sp>
        <p:nvSpPr>
          <p:cNvPr id="547" name="Google Shape;547;p37"/>
          <p:cNvSpPr txBox="1"/>
          <p:nvPr/>
        </p:nvSpPr>
        <p:spPr>
          <a:xfrm>
            <a:off x="2566500" y="1752600"/>
            <a:ext cx="1433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Document</a:t>
            </a:r>
            <a:endParaRPr>
              <a:solidFill>
                <a:srgbClr val="0000FF"/>
              </a:solidFill>
              <a:latin typeface="Droid Sans"/>
              <a:ea typeface="Droid Sans"/>
              <a:cs typeface="Droid Sans"/>
              <a:sym typeface="Droid Sans"/>
            </a:endParaRPr>
          </a:p>
        </p:txBody>
      </p:sp>
      <p:sp>
        <p:nvSpPr>
          <p:cNvPr id="548" name="Google Shape;548;p37"/>
          <p:cNvSpPr txBox="1"/>
          <p:nvPr/>
        </p:nvSpPr>
        <p:spPr>
          <a:xfrm>
            <a:off x="2795100" y="2133600"/>
            <a:ext cx="8382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HTML</a:t>
            </a:r>
            <a:endParaRPr>
              <a:solidFill>
                <a:srgbClr val="0000FF"/>
              </a:solidFill>
              <a:latin typeface="Droid Sans"/>
              <a:ea typeface="Droid Sans"/>
              <a:cs typeface="Droid Sans"/>
              <a:sym typeface="Droid Sans"/>
            </a:endParaRPr>
          </a:p>
        </p:txBody>
      </p:sp>
      <p:sp>
        <p:nvSpPr>
          <p:cNvPr id="549" name="Google Shape;549;p37"/>
          <p:cNvSpPr txBox="1"/>
          <p:nvPr/>
        </p:nvSpPr>
        <p:spPr>
          <a:xfrm>
            <a:off x="3023700" y="2514600"/>
            <a:ext cx="8382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BODY</a:t>
            </a:r>
            <a:endParaRPr>
              <a:solidFill>
                <a:srgbClr val="0000FF"/>
              </a:solidFill>
              <a:latin typeface="Droid Sans"/>
              <a:ea typeface="Droid Sans"/>
              <a:cs typeface="Droid Sans"/>
              <a:sym typeface="Droid Sans"/>
            </a:endParaRPr>
          </a:p>
        </p:txBody>
      </p:sp>
      <p:sp>
        <p:nvSpPr>
          <p:cNvPr id="550" name="Google Shape;550;p37"/>
          <p:cNvSpPr txBox="1"/>
          <p:nvPr/>
        </p:nvSpPr>
        <p:spPr>
          <a:xfrm>
            <a:off x="3252300" y="2895600"/>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DIV</a:t>
            </a:r>
            <a:endParaRPr>
              <a:solidFill>
                <a:srgbClr val="0000FF"/>
              </a:solidFill>
              <a:latin typeface="Droid Sans"/>
              <a:ea typeface="Droid Sans"/>
              <a:cs typeface="Droid Sans"/>
              <a:sym typeface="Droid Sans"/>
            </a:endParaRPr>
          </a:p>
        </p:txBody>
      </p:sp>
      <p:sp>
        <p:nvSpPr>
          <p:cNvPr id="551" name="Google Shape;551;p37"/>
          <p:cNvSpPr txBox="1"/>
          <p:nvPr/>
        </p:nvSpPr>
        <p:spPr>
          <a:xfrm>
            <a:off x="3480900" y="3276600"/>
            <a:ext cx="533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P</a:t>
            </a:r>
            <a:endParaRPr>
              <a:solidFill>
                <a:srgbClr val="0000FF"/>
              </a:solidFill>
              <a:latin typeface="Droid Sans"/>
              <a:ea typeface="Droid Sans"/>
              <a:cs typeface="Droid Sans"/>
              <a:sym typeface="Droid Sans"/>
            </a:endParaRPr>
          </a:p>
        </p:txBody>
      </p:sp>
      <p:sp>
        <p:nvSpPr>
          <p:cNvPr id="552" name="Google Shape;552;p37"/>
          <p:cNvSpPr txBox="1"/>
          <p:nvPr/>
        </p:nvSpPr>
        <p:spPr>
          <a:xfrm>
            <a:off x="3480900" y="4038600"/>
            <a:ext cx="533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P</a:t>
            </a:r>
            <a:endParaRPr>
              <a:solidFill>
                <a:srgbClr val="0000FF"/>
              </a:solidFill>
              <a:latin typeface="Droid Sans"/>
              <a:ea typeface="Droid Sans"/>
              <a:cs typeface="Droid Sans"/>
              <a:sym typeface="Droid Sans"/>
            </a:endParaRPr>
          </a:p>
        </p:txBody>
      </p:sp>
      <p:sp>
        <p:nvSpPr>
          <p:cNvPr id="553" name="Google Shape;553;p37"/>
          <p:cNvSpPr txBox="1"/>
          <p:nvPr/>
        </p:nvSpPr>
        <p:spPr>
          <a:xfrm>
            <a:off x="3709500" y="3657600"/>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Text</a:t>
            </a:r>
            <a:endParaRPr>
              <a:solidFill>
                <a:srgbClr val="0000FF"/>
              </a:solidFill>
              <a:latin typeface="Droid Sans"/>
              <a:ea typeface="Droid Sans"/>
              <a:cs typeface="Droid Sans"/>
              <a:sym typeface="Droid Sans"/>
            </a:endParaRPr>
          </a:p>
        </p:txBody>
      </p:sp>
      <p:cxnSp>
        <p:nvCxnSpPr>
          <p:cNvPr id="554" name="Google Shape;554;p37"/>
          <p:cNvCxnSpPr>
            <a:endCxn id="548" idx="1"/>
          </p:cNvCxnSpPr>
          <p:nvPr/>
        </p:nvCxnSpPr>
        <p:spPr>
          <a:xfrm rot="-5400000" flipH="1">
            <a:off x="2609700" y="2100600"/>
            <a:ext cx="236700" cy="134100"/>
          </a:xfrm>
          <a:prstGeom prst="curvedConnector2">
            <a:avLst/>
          </a:prstGeom>
          <a:noFill/>
          <a:ln w="19050" cap="flat" cmpd="sng">
            <a:solidFill>
              <a:schemeClr val="dk2"/>
            </a:solidFill>
            <a:prstDash val="solid"/>
            <a:round/>
            <a:headEnd type="none" w="med" len="med"/>
            <a:tailEnd type="none" w="med" len="med"/>
          </a:ln>
        </p:spPr>
      </p:cxnSp>
      <p:cxnSp>
        <p:nvCxnSpPr>
          <p:cNvPr id="555" name="Google Shape;555;p37"/>
          <p:cNvCxnSpPr>
            <a:endCxn id="549" idx="1"/>
          </p:cNvCxnSpPr>
          <p:nvPr/>
        </p:nvCxnSpPr>
        <p:spPr>
          <a:xfrm rot="-5400000" flipH="1">
            <a:off x="2831850" y="2475150"/>
            <a:ext cx="232800" cy="150900"/>
          </a:xfrm>
          <a:prstGeom prst="curvedConnector2">
            <a:avLst/>
          </a:prstGeom>
          <a:noFill/>
          <a:ln w="19050" cap="flat" cmpd="sng">
            <a:solidFill>
              <a:schemeClr val="dk2"/>
            </a:solidFill>
            <a:prstDash val="solid"/>
            <a:round/>
            <a:headEnd type="none" w="med" len="med"/>
            <a:tailEnd type="none" w="med" len="med"/>
          </a:ln>
        </p:spPr>
      </p:cxnSp>
      <p:cxnSp>
        <p:nvCxnSpPr>
          <p:cNvPr id="556" name="Google Shape;556;p37"/>
          <p:cNvCxnSpPr>
            <a:endCxn id="550" idx="1"/>
          </p:cNvCxnSpPr>
          <p:nvPr/>
        </p:nvCxnSpPr>
        <p:spPr>
          <a:xfrm rot="-5400000" flipH="1">
            <a:off x="3063600" y="2859300"/>
            <a:ext cx="238500" cy="138900"/>
          </a:xfrm>
          <a:prstGeom prst="curvedConnector2">
            <a:avLst/>
          </a:prstGeom>
          <a:noFill/>
          <a:ln w="19050" cap="flat" cmpd="sng">
            <a:solidFill>
              <a:schemeClr val="dk2"/>
            </a:solidFill>
            <a:prstDash val="solid"/>
            <a:round/>
            <a:headEnd type="none" w="med" len="med"/>
            <a:tailEnd type="none" w="med" len="med"/>
          </a:ln>
        </p:spPr>
      </p:cxnSp>
      <p:cxnSp>
        <p:nvCxnSpPr>
          <p:cNvPr id="557" name="Google Shape;557;p37"/>
          <p:cNvCxnSpPr>
            <a:endCxn id="551" idx="1"/>
          </p:cNvCxnSpPr>
          <p:nvPr/>
        </p:nvCxnSpPr>
        <p:spPr>
          <a:xfrm rot="-5400000" flipH="1">
            <a:off x="3300300" y="3248400"/>
            <a:ext cx="224700" cy="136500"/>
          </a:xfrm>
          <a:prstGeom prst="curvedConnector2">
            <a:avLst/>
          </a:prstGeom>
          <a:noFill/>
          <a:ln w="19050" cap="flat" cmpd="sng">
            <a:solidFill>
              <a:schemeClr val="dk2"/>
            </a:solidFill>
            <a:prstDash val="solid"/>
            <a:round/>
            <a:headEnd type="none" w="med" len="med"/>
            <a:tailEnd type="none" w="med" len="med"/>
          </a:ln>
        </p:spPr>
      </p:cxnSp>
      <p:cxnSp>
        <p:nvCxnSpPr>
          <p:cNvPr id="558" name="Google Shape;558;p37"/>
          <p:cNvCxnSpPr>
            <a:endCxn id="553" idx="1"/>
          </p:cNvCxnSpPr>
          <p:nvPr/>
        </p:nvCxnSpPr>
        <p:spPr>
          <a:xfrm rot="-5400000" flipH="1">
            <a:off x="3522450" y="3622950"/>
            <a:ext cx="230400" cy="143700"/>
          </a:xfrm>
          <a:prstGeom prst="curvedConnector2">
            <a:avLst/>
          </a:prstGeom>
          <a:noFill/>
          <a:ln w="19050" cap="flat" cmpd="sng">
            <a:solidFill>
              <a:schemeClr val="dk2"/>
            </a:solidFill>
            <a:prstDash val="solid"/>
            <a:round/>
            <a:headEnd type="none" w="med" len="med"/>
            <a:tailEnd type="none" w="med" len="med"/>
          </a:ln>
        </p:spPr>
      </p:cxnSp>
      <p:cxnSp>
        <p:nvCxnSpPr>
          <p:cNvPr id="559" name="Google Shape;559;p37"/>
          <p:cNvCxnSpPr>
            <a:endCxn id="552" idx="1"/>
          </p:cNvCxnSpPr>
          <p:nvPr/>
        </p:nvCxnSpPr>
        <p:spPr>
          <a:xfrm rot="-5400000" flipH="1">
            <a:off x="2924100" y="3634200"/>
            <a:ext cx="977100" cy="136500"/>
          </a:xfrm>
          <a:prstGeom prst="curvedConnector2">
            <a:avLst/>
          </a:prstGeom>
          <a:noFill/>
          <a:ln w="19050" cap="flat" cmpd="sng">
            <a:solidFill>
              <a:schemeClr val="dk2"/>
            </a:solidFill>
            <a:prstDash val="solid"/>
            <a:round/>
            <a:headEnd type="none" w="med" len="med"/>
            <a:tailEnd type="none" w="med" len="med"/>
          </a:ln>
        </p:spPr>
      </p:cxnSp>
      <p:cxnSp>
        <p:nvCxnSpPr>
          <p:cNvPr id="560" name="Google Shape;560;p37"/>
          <p:cNvCxnSpPr>
            <a:stCxn id="547" idx="3"/>
            <a:endCxn id="561" idx="1"/>
          </p:cNvCxnSpPr>
          <p:nvPr/>
        </p:nvCxnSpPr>
        <p:spPr>
          <a:xfrm>
            <a:off x="3999900" y="1905000"/>
            <a:ext cx="673500" cy="0"/>
          </a:xfrm>
          <a:prstGeom prst="straightConnector1">
            <a:avLst/>
          </a:prstGeom>
          <a:noFill/>
          <a:ln w="9525" cap="flat" cmpd="sng">
            <a:solidFill>
              <a:schemeClr val="dk2"/>
            </a:solidFill>
            <a:prstDash val="solid"/>
            <a:round/>
            <a:headEnd type="none" w="med" len="med"/>
            <a:tailEnd type="triangle" w="med" len="med"/>
          </a:ln>
        </p:spPr>
      </p:cxnSp>
      <p:cxnSp>
        <p:nvCxnSpPr>
          <p:cNvPr id="562" name="Google Shape;562;p37"/>
          <p:cNvCxnSpPr>
            <a:stCxn id="548" idx="3"/>
          </p:cNvCxnSpPr>
          <p:nvPr/>
        </p:nvCxnSpPr>
        <p:spPr>
          <a:xfrm>
            <a:off x="3633300" y="2286000"/>
            <a:ext cx="1143000" cy="0"/>
          </a:xfrm>
          <a:prstGeom prst="straightConnector1">
            <a:avLst/>
          </a:prstGeom>
          <a:noFill/>
          <a:ln w="9525" cap="flat" cmpd="sng">
            <a:solidFill>
              <a:schemeClr val="dk2"/>
            </a:solidFill>
            <a:prstDash val="solid"/>
            <a:round/>
            <a:headEnd type="none" w="med" len="med"/>
            <a:tailEnd type="triangle" w="med" len="med"/>
          </a:ln>
        </p:spPr>
      </p:cxnSp>
      <p:cxnSp>
        <p:nvCxnSpPr>
          <p:cNvPr id="563" name="Google Shape;563;p37"/>
          <p:cNvCxnSpPr>
            <a:stCxn id="549" idx="3"/>
          </p:cNvCxnSpPr>
          <p:nvPr/>
        </p:nvCxnSpPr>
        <p:spPr>
          <a:xfrm>
            <a:off x="3861900" y="2667000"/>
            <a:ext cx="1143000" cy="0"/>
          </a:xfrm>
          <a:prstGeom prst="straightConnector1">
            <a:avLst/>
          </a:prstGeom>
          <a:noFill/>
          <a:ln w="9525" cap="flat" cmpd="sng">
            <a:solidFill>
              <a:schemeClr val="dk2"/>
            </a:solidFill>
            <a:prstDash val="solid"/>
            <a:round/>
            <a:headEnd type="none" w="med" len="med"/>
            <a:tailEnd type="triangle" w="med" len="med"/>
          </a:ln>
        </p:spPr>
      </p:cxnSp>
      <p:cxnSp>
        <p:nvCxnSpPr>
          <p:cNvPr id="564" name="Google Shape;564;p37"/>
          <p:cNvCxnSpPr/>
          <p:nvPr/>
        </p:nvCxnSpPr>
        <p:spPr>
          <a:xfrm>
            <a:off x="3938050" y="3047875"/>
            <a:ext cx="1219200" cy="0"/>
          </a:xfrm>
          <a:prstGeom prst="straightConnector1">
            <a:avLst/>
          </a:prstGeom>
          <a:noFill/>
          <a:ln w="9525" cap="flat" cmpd="sng">
            <a:solidFill>
              <a:schemeClr val="dk2"/>
            </a:solidFill>
            <a:prstDash val="solid"/>
            <a:round/>
            <a:headEnd type="none" w="med" len="med"/>
            <a:tailEnd type="triangle" w="med" len="med"/>
          </a:ln>
        </p:spPr>
      </p:cxnSp>
      <p:cxnSp>
        <p:nvCxnSpPr>
          <p:cNvPr id="565" name="Google Shape;565;p37"/>
          <p:cNvCxnSpPr>
            <a:stCxn id="551" idx="3"/>
          </p:cNvCxnSpPr>
          <p:nvPr/>
        </p:nvCxnSpPr>
        <p:spPr>
          <a:xfrm>
            <a:off x="4014300" y="3429000"/>
            <a:ext cx="1295400" cy="0"/>
          </a:xfrm>
          <a:prstGeom prst="straightConnector1">
            <a:avLst/>
          </a:prstGeom>
          <a:noFill/>
          <a:ln w="9525" cap="flat" cmpd="sng">
            <a:solidFill>
              <a:schemeClr val="dk2"/>
            </a:solidFill>
            <a:prstDash val="solid"/>
            <a:round/>
            <a:headEnd type="none" w="med" len="med"/>
            <a:tailEnd type="triangle" w="med" len="med"/>
          </a:ln>
        </p:spPr>
      </p:cxnSp>
      <p:cxnSp>
        <p:nvCxnSpPr>
          <p:cNvPr id="566" name="Google Shape;566;p37"/>
          <p:cNvCxnSpPr>
            <a:stCxn id="553" idx="3"/>
          </p:cNvCxnSpPr>
          <p:nvPr/>
        </p:nvCxnSpPr>
        <p:spPr>
          <a:xfrm>
            <a:off x="4395300" y="3810000"/>
            <a:ext cx="990600" cy="0"/>
          </a:xfrm>
          <a:prstGeom prst="straightConnector1">
            <a:avLst/>
          </a:prstGeom>
          <a:noFill/>
          <a:ln w="9525" cap="flat" cmpd="sng">
            <a:solidFill>
              <a:schemeClr val="dk2"/>
            </a:solidFill>
            <a:prstDash val="solid"/>
            <a:round/>
            <a:headEnd type="none" w="med" len="med"/>
            <a:tailEnd type="triangle" w="med" len="med"/>
          </a:ln>
        </p:spPr>
      </p:cxnSp>
      <p:cxnSp>
        <p:nvCxnSpPr>
          <p:cNvPr id="567" name="Google Shape;567;p37"/>
          <p:cNvCxnSpPr>
            <a:stCxn id="552" idx="3"/>
          </p:cNvCxnSpPr>
          <p:nvPr/>
        </p:nvCxnSpPr>
        <p:spPr>
          <a:xfrm>
            <a:off x="4014300" y="4191000"/>
            <a:ext cx="1447800" cy="0"/>
          </a:xfrm>
          <a:prstGeom prst="straightConnector1">
            <a:avLst/>
          </a:prstGeom>
          <a:noFill/>
          <a:ln w="9525" cap="flat" cmpd="sng">
            <a:solidFill>
              <a:schemeClr val="dk2"/>
            </a:solidFill>
            <a:prstDash val="solid"/>
            <a:round/>
            <a:headEnd type="none" w="med" len="med"/>
            <a:tailEnd type="triangle" w="med" len="med"/>
          </a:ln>
        </p:spPr>
      </p:cxnSp>
      <p:sp>
        <p:nvSpPr>
          <p:cNvPr id="561" name="Google Shape;561;p37"/>
          <p:cNvSpPr txBox="1"/>
          <p:nvPr/>
        </p:nvSpPr>
        <p:spPr>
          <a:xfrm>
            <a:off x="4673400" y="1752600"/>
            <a:ext cx="12459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LayoutView</a:t>
            </a:r>
            <a:endParaRPr>
              <a:solidFill>
                <a:srgbClr val="0000FF"/>
              </a:solidFill>
              <a:latin typeface="Droid Sans"/>
              <a:ea typeface="Droid Sans"/>
              <a:cs typeface="Droid Sans"/>
              <a:sym typeface="Droid Sans"/>
            </a:endParaRPr>
          </a:p>
        </p:txBody>
      </p:sp>
      <p:sp>
        <p:nvSpPr>
          <p:cNvPr id="568" name="Google Shape;568;p37"/>
          <p:cNvSpPr txBox="1"/>
          <p:nvPr/>
        </p:nvSpPr>
        <p:spPr>
          <a:xfrm>
            <a:off x="4902000" y="2133600"/>
            <a:ext cx="15507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LayoutBlockFlow</a:t>
            </a:r>
            <a:endParaRPr>
              <a:solidFill>
                <a:srgbClr val="0000FF"/>
              </a:solidFill>
              <a:latin typeface="Droid Sans"/>
              <a:ea typeface="Droid Sans"/>
              <a:cs typeface="Droid Sans"/>
              <a:sym typeface="Droid Sans"/>
            </a:endParaRPr>
          </a:p>
        </p:txBody>
      </p:sp>
      <p:sp>
        <p:nvSpPr>
          <p:cNvPr id="569" name="Google Shape;569;p37"/>
          <p:cNvSpPr txBox="1"/>
          <p:nvPr/>
        </p:nvSpPr>
        <p:spPr>
          <a:xfrm>
            <a:off x="5130600" y="2514600"/>
            <a:ext cx="15507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Droid Sans"/>
                <a:ea typeface="Droid Sans"/>
                <a:cs typeface="Droid Sans"/>
                <a:sym typeface="Droid Sans"/>
              </a:rPr>
              <a:t>LayoutBlockFlow</a:t>
            </a:r>
            <a:endParaRPr>
              <a:solidFill>
                <a:srgbClr val="0000FF"/>
              </a:solidFill>
              <a:latin typeface="Droid Sans"/>
              <a:ea typeface="Droid Sans"/>
              <a:cs typeface="Droid Sans"/>
              <a:sym typeface="Droid Sans"/>
            </a:endParaRPr>
          </a:p>
        </p:txBody>
      </p:sp>
      <p:sp>
        <p:nvSpPr>
          <p:cNvPr id="570" name="Google Shape;570;p37"/>
          <p:cNvSpPr txBox="1"/>
          <p:nvPr/>
        </p:nvSpPr>
        <p:spPr>
          <a:xfrm>
            <a:off x="5359200" y="2895600"/>
            <a:ext cx="15507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Droid Sans"/>
                <a:ea typeface="Droid Sans"/>
                <a:cs typeface="Droid Sans"/>
                <a:sym typeface="Droid Sans"/>
              </a:rPr>
              <a:t>LayoutBlockFlow</a:t>
            </a:r>
            <a:endParaRPr>
              <a:solidFill>
                <a:srgbClr val="0000FF"/>
              </a:solidFill>
              <a:latin typeface="Droid Sans"/>
              <a:ea typeface="Droid Sans"/>
              <a:cs typeface="Droid Sans"/>
              <a:sym typeface="Droid Sans"/>
            </a:endParaRPr>
          </a:p>
        </p:txBody>
      </p:sp>
      <p:sp>
        <p:nvSpPr>
          <p:cNvPr id="571" name="Google Shape;571;p37"/>
          <p:cNvSpPr txBox="1"/>
          <p:nvPr/>
        </p:nvSpPr>
        <p:spPr>
          <a:xfrm>
            <a:off x="5587800" y="3276600"/>
            <a:ext cx="15507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Droid Sans"/>
                <a:ea typeface="Droid Sans"/>
                <a:cs typeface="Droid Sans"/>
                <a:sym typeface="Droid Sans"/>
              </a:rPr>
              <a:t>LayoutBlockFlow</a:t>
            </a:r>
            <a:endParaRPr>
              <a:solidFill>
                <a:srgbClr val="0000FF"/>
              </a:solidFill>
              <a:latin typeface="Droid Sans"/>
              <a:ea typeface="Droid Sans"/>
              <a:cs typeface="Droid Sans"/>
              <a:sym typeface="Droid Sans"/>
            </a:endParaRPr>
          </a:p>
        </p:txBody>
      </p:sp>
      <p:sp>
        <p:nvSpPr>
          <p:cNvPr id="572" name="Google Shape;572;p37"/>
          <p:cNvSpPr txBox="1"/>
          <p:nvPr/>
        </p:nvSpPr>
        <p:spPr>
          <a:xfrm>
            <a:off x="5587800" y="4038600"/>
            <a:ext cx="15507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LayoutBlockFlow</a:t>
            </a:r>
            <a:endParaRPr>
              <a:solidFill>
                <a:srgbClr val="0000FF"/>
              </a:solidFill>
              <a:latin typeface="Droid Sans"/>
              <a:ea typeface="Droid Sans"/>
              <a:cs typeface="Droid Sans"/>
              <a:sym typeface="Droid Sans"/>
            </a:endParaRPr>
          </a:p>
        </p:txBody>
      </p:sp>
      <p:sp>
        <p:nvSpPr>
          <p:cNvPr id="573" name="Google Shape;573;p37"/>
          <p:cNvSpPr txBox="1"/>
          <p:nvPr/>
        </p:nvSpPr>
        <p:spPr>
          <a:xfrm>
            <a:off x="5816400" y="3657600"/>
            <a:ext cx="10935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LayoutText</a:t>
            </a:r>
            <a:endParaRPr>
              <a:solidFill>
                <a:srgbClr val="0000FF"/>
              </a:solidFill>
              <a:latin typeface="Droid Sans"/>
              <a:ea typeface="Droid Sans"/>
              <a:cs typeface="Droid Sans"/>
              <a:sym typeface="Droid Sans"/>
            </a:endParaRPr>
          </a:p>
        </p:txBody>
      </p:sp>
      <p:cxnSp>
        <p:nvCxnSpPr>
          <p:cNvPr id="574" name="Google Shape;574;p37"/>
          <p:cNvCxnSpPr>
            <a:endCxn id="568" idx="1"/>
          </p:cNvCxnSpPr>
          <p:nvPr/>
        </p:nvCxnSpPr>
        <p:spPr>
          <a:xfrm rot="-5400000" flipH="1">
            <a:off x="4716600" y="2100600"/>
            <a:ext cx="236700" cy="134100"/>
          </a:xfrm>
          <a:prstGeom prst="curvedConnector2">
            <a:avLst/>
          </a:prstGeom>
          <a:noFill/>
          <a:ln w="19050" cap="flat" cmpd="sng">
            <a:solidFill>
              <a:schemeClr val="dk2"/>
            </a:solidFill>
            <a:prstDash val="solid"/>
            <a:round/>
            <a:headEnd type="none" w="med" len="med"/>
            <a:tailEnd type="none" w="med" len="med"/>
          </a:ln>
        </p:spPr>
      </p:cxnSp>
      <p:cxnSp>
        <p:nvCxnSpPr>
          <p:cNvPr id="575" name="Google Shape;575;p37"/>
          <p:cNvCxnSpPr>
            <a:endCxn id="569" idx="1"/>
          </p:cNvCxnSpPr>
          <p:nvPr/>
        </p:nvCxnSpPr>
        <p:spPr>
          <a:xfrm rot="-5400000" flipH="1">
            <a:off x="4938750" y="2475150"/>
            <a:ext cx="232800" cy="150900"/>
          </a:xfrm>
          <a:prstGeom prst="curvedConnector2">
            <a:avLst/>
          </a:prstGeom>
          <a:noFill/>
          <a:ln w="19050" cap="flat" cmpd="sng">
            <a:solidFill>
              <a:schemeClr val="dk2"/>
            </a:solidFill>
            <a:prstDash val="solid"/>
            <a:round/>
            <a:headEnd type="none" w="med" len="med"/>
            <a:tailEnd type="none" w="med" len="med"/>
          </a:ln>
        </p:spPr>
      </p:cxnSp>
      <p:cxnSp>
        <p:nvCxnSpPr>
          <p:cNvPr id="576" name="Google Shape;576;p37"/>
          <p:cNvCxnSpPr>
            <a:endCxn id="570" idx="1"/>
          </p:cNvCxnSpPr>
          <p:nvPr/>
        </p:nvCxnSpPr>
        <p:spPr>
          <a:xfrm rot="-5400000" flipH="1">
            <a:off x="5170500" y="2859300"/>
            <a:ext cx="238500" cy="138900"/>
          </a:xfrm>
          <a:prstGeom prst="curvedConnector2">
            <a:avLst/>
          </a:prstGeom>
          <a:noFill/>
          <a:ln w="19050" cap="flat" cmpd="sng">
            <a:solidFill>
              <a:schemeClr val="dk2"/>
            </a:solidFill>
            <a:prstDash val="solid"/>
            <a:round/>
            <a:headEnd type="none" w="med" len="med"/>
            <a:tailEnd type="none" w="med" len="med"/>
          </a:ln>
        </p:spPr>
      </p:cxnSp>
      <p:cxnSp>
        <p:nvCxnSpPr>
          <p:cNvPr id="577" name="Google Shape;577;p37"/>
          <p:cNvCxnSpPr>
            <a:endCxn id="571" idx="1"/>
          </p:cNvCxnSpPr>
          <p:nvPr/>
        </p:nvCxnSpPr>
        <p:spPr>
          <a:xfrm rot="-5400000" flipH="1">
            <a:off x="5407200" y="3248400"/>
            <a:ext cx="224700" cy="136500"/>
          </a:xfrm>
          <a:prstGeom prst="curvedConnector2">
            <a:avLst/>
          </a:prstGeom>
          <a:noFill/>
          <a:ln w="19050" cap="flat" cmpd="sng">
            <a:solidFill>
              <a:schemeClr val="dk2"/>
            </a:solidFill>
            <a:prstDash val="solid"/>
            <a:round/>
            <a:headEnd type="none" w="med" len="med"/>
            <a:tailEnd type="none" w="med" len="med"/>
          </a:ln>
        </p:spPr>
      </p:cxnSp>
      <p:cxnSp>
        <p:nvCxnSpPr>
          <p:cNvPr id="578" name="Google Shape;578;p37"/>
          <p:cNvCxnSpPr>
            <a:endCxn id="573" idx="1"/>
          </p:cNvCxnSpPr>
          <p:nvPr/>
        </p:nvCxnSpPr>
        <p:spPr>
          <a:xfrm rot="-5400000" flipH="1">
            <a:off x="5629350" y="3622950"/>
            <a:ext cx="230400" cy="143700"/>
          </a:xfrm>
          <a:prstGeom prst="curvedConnector2">
            <a:avLst/>
          </a:prstGeom>
          <a:noFill/>
          <a:ln w="19050" cap="flat" cmpd="sng">
            <a:solidFill>
              <a:schemeClr val="dk2"/>
            </a:solidFill>
            <a:prstDash val="solid"/>
            <a:round/>
            <a:headEnd type="none" w="med" len="med"/>
            <a:tailEnd type="none" w="med" len="med"/>
          </a:ln>
        </p:spPr>
      </p:cxnSp>
      <p:cxnSp>
        <p:nvCxnSpPr>
          <p:cNvPr id="579" name="Google Shape;579;p37"/>
          <p:cNvCxnSpPr>
            <a:endCxn id="572" idx="1"/>
          </p:cNvCxnSpPr>
          <p:nvPr/>
        </p:nvCxnSpPr>
        <p:spPr>
          <a:xfrm rot="-5400000" flipH="1">
            <a:off x="5031000" y="3634200"/>
            <a:ext cx="977100" cy="136500"/>
          </a:xfrm>
          <a:prstGeom prst="curvedConnector2">
            <a:avLst/>
          </a:prstGeom>
          <a:noFill/>
          <a:ln w="19050" cap="flat" cmpd="sng">
            <a:solidFill>
              <a:schemeClr val="dk2"/>
            </a:solidFill>
            <a:prstDash val="solid"/>
            <a:round/>
            <a:headEnd type="none" w="med" len="med"/>
            <a:tailEnd type="none" w="med" len="med"/>
          </a:ln>
        </p:spPr>
      </p:cxnSp>
      <p:sp>
        <p:nvSpPr>
          <p:cNvPr id="580" name="Google Shape;580;p37"/>
          <p:cNvSpPr txBox="1"/>
          <p:nvPr/>
        </p:nvSpPr>
        <p:spPr>
          <a:xfrm>
            <a:off x="2438400" y="1219200"/>
            <a:ext cx="1347300" cy="5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DOM tree</a:t>
            </a:r>
            <a:endParaRPr sz="1800" i="1">
              <a:latin typeface="Droid Serif"/>
              <a:ea typeface="Droid Serif"/>
              <a:cs typeface="Droid Serif"/>
              <a:sym typeface="Droid Serif"/>
            </a:endParaRPr>
          </a:p>
        </p:txBody>
      </p:sp>
      <p:sp>
        <p:nvSpPr>
          <p:cNvPr id="581" name="Google Shape;581;p37"/>
          <p:cNvSpPr txBox="1"/>
          <p:nvPr/>
        </p:nvSpPr>
        <p:spPr>
          <a:xfrm>
            <a:off x="4267200" y="1219200"/>
            <a:ext cx="1575900" cy="5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layout tree</a:t>
            </a:r>
            <a:endParaRPr sz="1800" i="1">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38"/>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8"/>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layout</a:t>
            </a:r>
            <a:endParaRPr sz="3600" b="1">
              <a:solidFill>
                <a:srgbClr val="434343"/>
              </a:solidFill>
              <a:latin typeface="Droid Sans"/>
              <a:ea typeface="Droid Sans"/>
              <a:cs typeface="Droid Sans"/>
              <a:sym typeface="Droid Sans"/>
            </a:endParaRPr>
          </a:p>
        </p:txBody>
      </p:sp>
      <p:sp>
        <p:nvSpPr>
          <p:cNvPr id="588" name="Google Shape;588;p38"/>
          <p:cNvSpPr txBox="1"/>
          <p:nvPr/>
        </p:nvSpPr>
        <p:spPr>
          <a:xfrm>
            <a:off x="381000" y="1219200"/>
            <a:ext cx="7696200" cy="5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DOM nodes are </a:t>
            </a:r>
            <a:r>
              <a:rPr lang="en" sz="1800" b="1" i="1">
                <a:latin typeface="Droid Serif"/>
                <a:ea typeface="Droid Serif"/>
                <a:cs typeface="Droid Serif"/>
                <a:sym typeface="Droid Serif"/>
              </a:rPr>
              <a:t>mostly </a:t>
            </a:r>
            <a:r>
              <a:rPr lang="en" sz="1800" i="1">
                <a:latin typeface="Droid Serif"/>
                <a:ea typeface="Droid Serif"/>
                <a:cs typeface="Droid Serif"/>
                <a:sym typeface="Droid Serif"/>
              </a:rPr>
              <a:t>1:1 with layout objects, with some exceptions.</a:t>
            </a:r>
            <a:endParaRPr sz="1800" i="1">
              <a:latin typeface="Droid Serif"/>
              <a:ea typeface="Droid Serif"/>
              <a:cs typeface="Droid Serif"/>
              <a:sym typeface="Droid Serif"/>
            </a:endParaRPr>
          </a:p>
        </p:txBody>
      </p:sp>
      <p:sp>
        <p:nvSpPr>
          <p:cNvPr id="589" name="Google Shape;589;p38"/>
          <p:cNvSpPr txBox="1"/>
          <p:nvPr/>
        </p:nvSpPr>
        <p:spPr>
          <a:xfrm>
            <a:off x="6248400" y="1752600"/>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&lt;div&gt;</a:t>
            </a:r>
            <a:endParaRPr>
              <a:solidFill>
                <a:srgbClr val="0000FF"/>
              </a:solidFill>
              <a:latin typeface="Droid Sans"/>
              <a:ea typeface="Droid Sans"/>
              <a:cs typeface="Droid Sans"/>
              <a:sym typeface="Droid Sans"/>
            </a:endParaRPr>
          </a:p>
        </p:txBody>
      </p:sp>
      <p:sp>
        <p:nvSpPr>
          <p:cNvPr id="590" name="Google Shape;590;p38"/>
          <p:cNvSpPr txBox="1"/>
          <p:nvPr/>
        </p:nvSpPr>
        <p:spPr>
          <a:xfrm>
            <a:off x="6858000" y="1905000"/>
            <a:ext cx="1524000" cy="685800"/>
          </a:xfrm>
          <a:prstGeom prst="rect">
            <a:avLst/>
          </a:prstGeom>
          <a:solidFill>
            <a:srgbClr val="FFF2CC"/>
          </a:solid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Consolas"/>
                <a:ea typeface="Consolas"/>
                <a:cs typeface="Consolas"/>
                <a:sym typeface="Consolas"/>
              </a:rPr>
              <a:t>ComputedStyle {</a:t>
            </a:r>
            <a:endParaRPr sz="1200">
              <a:latin typeface="Consolas"/>
              <a:ea typeface="Consolas"/>
              <a:cs typeface="Consolas"/>
              <a:sym typeface="Consolas"/>
            </a:endParaRPr>
          </a:p>
          <a:p>
            <a:pPr marL="0" lvl="0" indent="0" algn="l" rtl="0">
              <a:spcBef>
                <a:spcPts val="0"/>
              </a:spcBef>
              <a:spcAft>
                <a:spcPts val="0"/>
              </a:spcAft>
              <a:buNone/>
            </a:pPr>
            <a:r>
              <a:rPr lang="en" sz="1200">
                <a:latin typeface="Consolas"/>
                <a:ea typeface="Consolas"/>
                <a:cs typeface="Consolas"/>
                <a:sym typeface="Consolas"/>
              </a:rPr>
              <a:t>  </a:t>
            </a:r>
            <a:r>
              <a:rPr lang="en" sz="1200" b="1">
                <a:latin typeface="Consolas"/>
                <a:ea typeface="Consolas"/>
                <a:cs typeface="Consolas"/>
                <a:sym typeface="Consolas"/>
              </a:rPr>
              <a:t>display: none</a:t>
            </a:r>
            <a:endParaRPr sz="1200" b="1">
              <a:latin typeface="Consolas"/>
              <a:ea typeface="Consolas"/>
              <a:cs typeface="Consolas"/>
              <a:sym typeface="Consolas"/>
            </a:endParaRPr>
          </a:p>
          <a:p>
            <a:pPr marL="0" lvl="0" indent="0" algn="l" rtl="0">
              <a:spcBef>
                <a:spcPts val="0"/>
              </a:spcBef>
              <a:spcAft>
                <a:spcPts val="0"/>
              </a:spcAft>
              <a:buNone/>
            </a:pPr>
            <a:r>
              <a:rPr lang="en" sz="1200">
                <a:latin typeface="Consolas"/>
                <a:ea typeface="Consolas"/>
                <a:cs typeface="Consolas"/>
                <a:sym typeface="Consolas"/>
              </a:rPr>
              <a:t>}</a:t>
            </a:r>
            <a:endParaRPr sz="1200">
              <a:latin typeface="Consolas"/>
              <a:ea typeface="Consolas"/>
              <a:cs typeface="Consolas"/>
              <a:sym typeface="Consolas"/>
            </a:endParaRPr>
          </a:p>
        </p:txBody>
      </p:sp>
      <p:cxnSp>
        <p:nvCxnSpPr>
          <p:cNvPr id="591" name="Google Shape;591;p38"/>
          <p:cNvCxnSpPr/>
          <p:nvPr/>
        </p:nvCxnSpPr>
        <p:spPr>
          <a:xfrm rot="5400000">
            <a:off x="7658100" y="2476500"/>
            <a:ext cx="533400" cy="304800"/>
          </a:xfrm>
          <a:prstGeom prst="curvedConnector3">
            <a:avLst>
              <a:gd name="adj1" fmla="val 50000"/>
            </a:avLst>
          </a:prstGeom>
          <a:noFill/>
          <a:ln w="19050" cap="flat" cmpd="sng">
            <a:solidFill>
              <a:schemeClr val="dk2"/>
            </a:solidFill>
            <a:prstDash val="solid"/>
            <a:round/>
            <a:headEnd type="none" w="med" len="med"/>
            <a:tailEnd type="triangle" w="med" len="med"/>
          </a:ln>
        </p:spPr>
      </p:cxnSp>
      <p:sp>
        <p:nvSpPr>
          <p:cNvPr id="592" name="Google Shape;592;p38"/>
          <p:cNvSpPr txBox="1"/>
          <p:nvPr/>
        </p:nvSpPr>
        <p:spPr>
          <a:xfrm>
            <a:off x="7010400" y="2819400"/>
            <a:ext cx="1676400" cy="35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no LayoutObject!</a:t>
            </a:r>
            <a:endParaRPr i="1">
              <a:latin typeface="Droid Serif"/>
              <a:ea typeface="Droid Serif"/>
              <a:cs typeface="Droid Serif"/>
              <a:sym typeface="Droid Serif"/>
            </a:endParaRPr>
          </a:p>
        </p:txBody>
      </p:sp>
      <p:grpSp>
        <p:nvGrpSpPr>
          <p:cNvPr id="593" name="Google Shape;593;p38"/>
          <p:cNvGrpSpPr/>
          <p:nvPr/>
        </p:nvGrpSpPr>
        <p:grpSpPr>
          <a:xfrm>
            <a:off x="761400" y="3630000"/>
            <a:ext cx="7696200" cy="1447800"/>
            <a:chOff x="761400" y="3630000"/>
            <a:chExt cx="7696200" cy="1447800"/>
          </a:xfrm>
        </p:grpSpPr>
        <p:cxnSp>
          <p:nvCxnSpPr>
            <p:cNvPr id="594" name="Google Shape;594;p38"/>
            <p:cNvCxnSpPr/>
            <p:nvPr/>
          </p:nvCxnSpPr>
          <p:spPr>
            <a:xfrm>
              <a:off x="2666400" y="3858600"/>
              <a:ext cx="914400" cy="600"/>
            </a:xfrm>
            <a:prstGeom prst="curvedConnector3">
              <a:avLst>
                <a:gd name="adj1" fmla="val 50000"/>
              </a:avLst>
            </a:prstGeom>
            <a:noFill/>
            <a:ln w="19050" cap="flat" cmpd="sng">
              <a:solidFill>
                <a:schemeClr val="dk2"/>
              </a:solidFill>
              <a:prstDash val="solid"/>
              <a:round/>
              <a:headEnd type="none" w="med" len="med"/>
              <a:tailEnd type="triangle" w="med" len="med"/>
            </a:ln>
          </p:spPr>
        </p:cxnSp>
        <p:cxnSp>
          <p:nvCxnSpPr>
            <p:cNvPr id="595" name="Google Shape;595;p38"/>
            <p:cNvCxnSpPr/>
            <p:nvPr/>
          </p:nvCxnSpPr>
          <p:spPr>
            <a:xfrm>
              <a:off x="2971200" y="4087200"/>
              <a:ext cx="979500" cy="769500"/>
            </a:xfrm>
            <a:prstGeom prst="curvedConnector3">
              <a:avLst>
                <a:gd name="adj1" fmla="val 50000"/>
              </a:avLst>
            </a:prstGeom>
            <a:noFill/>
            <a:ln w="19050" cap="flat" cmpd="sng">
              <a:solidFill>
                <a:schemeClr val="dk2"/>
              </a:solidFill>
              <a:prstDash val="solid"/>
              <a:round/>
              <a:headEnd type="none" w="med" len="med"/>
              <a:tailEnd type="triangle" w="med" len="med"/>
            </a:ln>
          </p:spPr>
        </p:cxnSp>
        <p:sp>
          <p:nvSpPr>
            <p:cNvPr id="596" name="Google Shape;596;p38"/>
            <p:cNvSpPr txBox="1"/>
            <p:nvPr/>
          </p:nvSpPr>
          <p:spPr>
            <a:xfrm>
              <a:off x="3961800" y="4544400"/>
              <a:ext cx="1828800" cy="3810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LayoutInline SPAN</a:t>
              </a:r>
              <a:endParaRPr>
                <a:latin typeface="Droid Sans"/>
                <a:ea typeface="Droid Sans"/>
                <a:cs typeface="Droid Sans"/>
                <a:sym typeface="Droid Sans"/>
              </a:endParaRPr>
            </a:p>
          </p:txBody>
        </p:sp>
        <p:sp>
          <p:nvSpPr>
            <p:cNvPr id="597" name="Google Shape;597;p38"/>
            <p:cNvSpPr txBox="1"/>
            <p:nvPr/>
          </p:nvSpPr>
          <p:spPr>
            <a:xfrm>
              <a:off x="761400" y="3630000"/>
              <a:ext cx="2362200" cy="609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FF"/>
                  </a:solidFill>
                  <a:latin typeface="Consolas"/>
                  <a:ea typeface="Consolas"/>
                  <a:cs typeface="Consolas"/>
                  <a:sym typeface="Consolas"/>
                </a:rPr>
                <a:t>&lt;div&gt; </a:t>
              </a:r>
              <a:r>
                <a:rPr lang="en">
                  <a:solidFill>
                    <a:srgbClr val="999999"/>
                  </a:solidFill>
                  <a:latin typeface="Consolas"/>
                  <a:ea typeface="Consolas"/>
                  <a:cs typeface="Consolas"/>
                  <a:sym typeface="Consolas"/>
                </a:rPr>
                <a:t>block</a:t>
              </a:r>
              <a:r>
                <a:rPr lang="en">
                  <a:solidFill>
                    <a:srgbClr val="0000FF"/>
                  </a:solidFill>
                  <a:latin typeface="Consolas"/>
                  <a:ea typeface="Consolas"/>
                  <a:cs typeface="Consolas"/>
                  <a:sym typeface="Consolas"/>
                </a:rPr>
                <a:t> &lt;/div&gt;</a:t>
              </a:r>
              <a:endParaRPr>
                <a:solidFill>
                  <a:srgbClr val="0000FF"/>
                </a:solidFill>
                <a:latin typeface="Consolas"/>
                <a:ea typeface="Consolas"/>
                <a:cs typeface="Consolas"/>
                <a:sym typeface="Consolas"/>
              </a:endParaRPr>
            </a:p>
            <a:p>
              <a:pPr marL="0" lvl="0" indent="0" algn="l" rtl="0">
                <a:spcBef>
                  <a:spcPts val="0"/>
                </a:spcBef>
                <a:spcAft>
                  <a:spcPts val="0"/>
                </a:spcAft>
                <a:buNone/>
              </a:pPr>
              <a:r>
                <a:rPr lang="en">
                  <a:solidFill>
                    <a:srgbClr val="0000FF"/>
                  </a:solidFill>
                  <a:latin typeface="Consolas"/>
                  <a:ea typeface="Consolas"/>
                  <a:cs typeface="Consolas"/>
                  <a:sym typeface="Consolas"/>
                </a:rPr>
                <a:t>&lt;span&gt; </a:t>
              </a:r>
              <a:r>
                <a:rPr lang="en">
                  <a:solidFill>
                    <a:srgbClr val="999999"/>
                  </a:solidFill>
                  <a:latin typeface="Consolas"/>
                  <a:ea typeface="Consolas"/>
                  <a:cs typeface="Consolas"/>
                  <a:sym typeface="Consolas"/>
                </a:rPr>
                <a:t>inline</a:t>
              </a:r>
              <a:r>
                <a:rPr lang="en">
                  <a:latin typeface="Consolas"/>
                  <a:ea typeface="Consolas"/>
                  <a:cs typeface="Consolas"/>
                  <a:sym typeface="Consolas"/>
                </a:rPr>
                <a:t> </a:t>
              </a:r>
              <a:r>
                <a:rPr lang="en">
                  <a:solidFill>
                    <a:srgbClr val="0000FF"/>
                  </a:solidFill>
                  <a:latin typeface="Consolas"/>
                  <a:ea typeface="Consolas"/>
                  <a:cs typeface="Consolas"/>
                  <a:sym typeface="Consolas"/>
                </a:rPr>
                <a:t>&lt;/span&gt;</a:t>
              </a:r>
              <a:endParaRPr>
                <a:solidFill>
                  <a:srgbClr val="0000FF"/>
                </a:solidFill>
                <a:latin typeface="Consolas"/>
                <a:ea typeface="Consolas"/>
                <a:cs typeface="Consolas"/>
                <a:sym typeface="Consolas"/>
              </a:endParaRPr>
            </a:p>
          </p:txBody>
        </p:sp>
        <p:sp>
          <p:nvSpPr>
            <p:cNvPr id="598" name="Google Shape;598;p38"/>
            <p:cNvSpPr txBox="1"/>
            <p:nvPr/>
          </p:nvSpPr>
          <p:spPr>
            <a:xfrm>
              <a:off x="3580800" y="3630000"/>
              <a:ext cx="2438400" cy="3810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LayoutBlock DIV</a:t>
              </a:r>
              <a:endParaRPr>
                <a:latin typeface="Droid Sans"/>
                <a:ea typeface="Droid Sans"/>
                <a:cs typeface="Droid Sans"/>
                <a:sym typeface="Droid Sans"/>
              </a:endParaRPr>
            </a:p>
          </p:txBody>
        </p:sp>
        <p:sp>
          <p:nvSpPr>
            <p:cNvPr id="599" name="Google Shape;599;p38"/>
            <p:cNvSpPr txBox="1"/>
            <p:nvPr/>
          </p:nvSpPr>
          <p:spPr>
            <a:xfrm>
              <a:off x="3580800" y="4087200"/>
              <a:ext cx="2438400" cy="3810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LayoutBlock (</a:t>
              </a:r>
              <a:r>
                <a:rPr lang="en" b="1">
                  <a:latin typeface="Droid Sans"/>
                  <a:ea typeface="Droid Sans"/>
                  <a:cs typeface="Droid Sans"/>
                  <a:sym typeface="Droid Sans"/>
                </a:rPr>
                <a:t>anonymous</a:t>
              </a:r>
              <a:r>
                <a:rPr lang="en">
                  <a:latin typeface="Droid Sans"/>
                  <a:ea typeface="Droid Sans"/>
                  <a:cs typeface="Droid Sans"/>
                  <a:sym typeface="Droid Sans"/>
                </a:rPr>
                <a:t>)</a:t>
              </a:r>
              <a:endParaRPr>
                <a:latin typeface="Droid Sans"/>
                <a:ea typeface="Droid Sans"/>
                <a:cs typeface="Droid Sans"/>
                <a:sym typeface="Droid Sans"/>
              </a:endParaRPr>
            </a:p>
          </p:txBody>
        </p:sp>
        <p:cxnSp>
          <p:nvCxnSpPr>
            <p:cNvPr id="600" name="Google Shape;600;p38"/>
            <p:cNvCxnSpPr/>
            <p:nvPr/>
          </p:nvCxnSpPr>
          <p:spPr>
            <a:xfrm rot="-5400000" flipH="1">
              <a:off x="3769950" y="4509150"/>
              <a:ext cx="232800" cy="150900"/>
            </a:xfrm>
            <a:prstGeom prst="curvedConnector2">
              <a:avLst/>
            </a:prstGeom>
            <a:noFill/>
            <a:ln w="19050" cap="flat" cmpd="sng">
              <a:solidFill>
                <a:schemeClr val="dk2"/>
              </a:solidFill>
              <a:prstDash val="solid"/>
              <a:round/>
              <a:headEnd type="none" w="med" len="med"/>
              <a:tailEnd type="none" w="med" len="med"/>
            </a:ln>
          </p:spPr>
        </p:cxnSp>
        <p:cxnSp>
          <p:nvCxnSpPr>
            <p:cNvPr id="601" name="Google Shape;601;p38"/>
            <p:cNvCxnSpPr>
              <a:stCxn id="599" idx="3"/>
              <a:endCxn id="602" idx="1"/>
            </p:cNvCxnSpPr>
            <p:nvPr/>
          </p:nvCxnSpPr>
          <p:spPr>
            <a:xfrm>
              <a:off x="6019200" y="4277700"/>
              <a:ext cx="762000" cy="622500"/>
            </a:xfrm>
            <a:prstGeom prst="curvedConnector3">
              <a:avLst>
                <a:gd name="adj1" fmla="val 50000"/>
              </a:avLst>
            </a:prstGeom>
            <a:noFill/>
            <a:ln w="19050" cap="flat" cmpd="sng">
              <a:solidFill>
                <a:schemeClr val="dk2"/>
              </a:solidFill>
              <a:prstDash val="solid"/>
              <a:round/>
              <a:headEnd type="none" w="med" len="med"/>
              <a:tailEnd type="triangle" w="med" len="med"/>
            </a:ln>
          </p:spPr>
        </p:cxnSp>
        <p:sp>
          <p:nvSpPr>
            <p:cNvPr id="602" name="Google Shape;602;p38"/>
            <p:cNvSpPr txBox="1"/>
            <p:nvPr/>
          </p:nvSpPr>
          <p:spPr>
            <a:xfrm>
              <a:off x="6781200" y="4722600"/>
              <a:ext cx="1676400" cy="35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no DOM node!</a:t>
              </a:r>
              <a:endParaRPr i="1">
                <a:latin typeface="Droid Serif"/>
                <a:ea typeface="Droid Serif"/>
                <a:cs typeface="Droid Serif"/>
                <a:sym typeface="Droid Serif"/>
              </a:endParaRPr>
            </a:p>
          </p:txBody>
        </p:sp>
      </p:grpSp>
      <p:sp>
        <p:nvSpPr>
          <p:cNvPr id="603" name="Google Shape;603;p38"/>
          <p:cNvSpPr txBox="1"/>
          <p:nvPr/>
        </p:nvSpPr>
        <p:spPr>
          <a:xfrm>
            <a:off x="2178900" y="2532850"/>
            <a:ext cx="3186000" cy="3810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Consolas"/>
                <a:ea typeface="Consolas"/>
                <a:cs typeface="Consolas"/>
                <a:sym typeface="Consolas"/>
              </a:rPr>
              <a:t>LayoutInline</a:t>
            </a:r>
            <a:r>
              <a:rPr lang="en">
                <a:latin typeface="Consolas"/>
                <a:ea typeface="Consolas"/>
                <a:cs typeface="Consolas"/>
                <a:sym typeface="Consolas"/>
              </a:rPr>
              <a:t> {&lt;pseudo:before&gt;}</a:t>
            </a:r>
            <a:endParaRPr>
              <a:latin typeface="Consolas"/>
              <a:ea typeface="Consolas"/>
              <a:cs typeface="Consolas"/>
              <a:sym typeface="Consolas"/>
            </a:endParaRPr>
          </a:p>
        </p:txBody>
      </p:sp>
      <p:cxnSp>
        <p:nvCxnSpPr>
          <p:cNvPr id="604" name="Google Shape;604;p38"/>
          <p:cNvCxnSpPr/>
          <p:nvPr/>
        </p:nvCxnSpPr>
        <p:spPr>
          <a:xfrm>
            <a:off x="2331300" y="2228050"/>
            <a:ext cx="0" cy="304800"/>
          </a:xfrm>
          <a:prstGeom prst="straightConnector1">
            <a:avLst/>
          </a:prstGeom>
          <a:noFill/>
          <a:ln w="19050" cap="flat" cmpd="sng">
            <a:solidFill>
              <a:srgbClr val="595959"/>
            </a:solidFill>
            <a:prstDash val="solid"/>
            <a:round/>
            <a:headEnd type="none" w="med" len="med"/>
            <a:tailEnd type="triangle" w="med" len="med"/>
          </a:ln>
        </p:spPr>
      </p:cxnSp>
      <p:sp>
        <p:nvSpPr>
          <p:cNvPr id="605" name="Google Shape;605;p38"/>
          <p:cNvSpPr txBox="1"/>
          <p:nvPr/>
        </p:nvSpPr>
        <p:spPr>
          <a:xfrm>
            <a:off x="1874100" y="1847050"/>
            <a:ext cx="3352800" cy="4203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FF"/>
                </a:solidFill>
                <a:latin typeface="Consolas"/>
                <a:ea typeface="Consolas"/>
                <a:cs typeface="Consolas"/>
                <a:sym typeface="Consolas"/>
              </a:rPr>
              <a:t>p</a:t>
            </a:r>
            <a:r>
              <a:rPr lang="en" b="1">
                <a:solidFill>
                  <a:srgbClr val="980000"/>
                </a:solidFill>
                <a:latin typeface="Consolas"/>
                <a:ea typeface="Consolas"/>
                <a:cs typeface="Consolas"/>
                <a:sym typeface="Consolas"/>
              </a:rPr>
              <a:t>::before</a:t>
            </a:r>
            <a:r>
              <a:rPr lang="en">
                <a:latin typeface="Consolas"/>
                <a:ea typeface="Consolas"/>
                <a:cs typeface="Consolas"/>
                <a:sym typeface="Consolas"/>
              </a:rPr>
              <a:t> </a:t>
            </a:r>
            <a:r>
              <a:rPr lang="en">
                <a:solidFill>
                  <a:srgbClr val="0000FF"/>
                </a:solidFill>
                <a:latin typeface="Consolas"/>
                <a:ea typeface="Consolas"/>
                <a:cs typeface="Consolas"/>
                <a:sym typeface="Consolas"/>
              </a:rPr>
              <a:t>{</a:t>
            </a:r>
            <a:r>
              <a:rPr lang="en">
                <a:latin typeface="Consolas"/>
                <a:ea typeface="Consolas"/>
                <a:cs typeface="Consolas"/>
                <a:sym typeface="Consolas"/>
              </a:rPr>
              <a:t> content: "danger" </a:t>
            </a:r>
            <a:r>
              <a:rPr lang="en">
                <a:solidFill>
                  <a:srgbClr val="0000FF"/>
                </a:solidFill>
                <a:latin typeface="Consolas"/>
                <a:ea typeface="Consolas"/>
                <a:cs typeface="Consolas"/>
                <a:sym typeface="Consolas"/>
              </a:rPr>
              <a:t>}</a:t>
            </a:r>
            <a:endParaRPr>
              <a:solidFill>
                <a:srgbClr val="0000FF"/>
              </a:solidFill>
              <a:latin typeface="Consolas"/>
              <a:ea typeface="Consolas"/>
              <a:cs typeface="Consolas"/>
              <a:sym typeface="Consolas"/>
            </a:endParaRPr>
          </a:p>
        </p:txBody>
      </p:sp>
      <p:sp>
        <p:nvSpPr>
          <p:cNvPr id="606" name="Google Shape;606;p38"/>
          <p:cNvSpPr txBox="1"/>
          <p:nvPr/>
        </p:nvSpPr>
        <p:spPr>
          <a:xfrm>
            <a:off x="273900" y="2228050"/>
            <a:ext cx="1447800" cy="35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no DOM node!</a:t>
            </a:r>
            <a:endParaRPr i="1">
              <a:latin typeface="Droid Serif"/>
              <a:ea typeface="Droid Serif"/>
              <a:cs typeface="Droid Serif"/>
              <a:sym typeface="Droid Serif"/>
            </a:endParaRPr>
          </a:p>
        </p:txBody>
      </p:sp>
      <p:cxnSp>
        <p:nvCxnSpPr>
          <p:cNvPr id="607" name="Google Shape;607;p38"/>
          <p:cNvCxnSpPr>
            <a:stCxn id="603" idx="1"/>
          </p:cNvCxnSpPr>
          <p:nvPr/>
        </p:nvCxnSpPr>
        <p:spPr>
          <a:xfrm rot="10800000">
            <a:off x="1618500" y="2429650"/>
            <a:ext cx="560400" cy="293700"/>
          </a:xfrm>
          <a:prstGeom prst="curvedConnector3">
            <a:avLst>
              <a:gd name="adj1" fmla="val 50000"/>
            </a:avLst>
          </a:prstGeom>
          <a:noFill/>
          <a:ln w="19050" cap="flat" cmpd="sng">
            <a:solidFill>
              <a:srgbClr val="595959"/>
            </a:solidFill>
            <a:prstDash val="dash"/>
            <a:round/>
            <a:headEnd type="none" w="med" len="med"/>
            <a:tailEnd type="triangle" w="med" len="med"/>
          </a:ln>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39"/>
          <p:cNvSpPr/>
          <p:nvPr/>
        </p:nvSpPr>
        <p:spPr>
          <a:xfrm>
            <a:off x="1752600" y="1524000"/>
            <a:ext cx="533400" cy="3352800"/>
          </a:xfrm>
          <a:prstGeom prst="down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9"/>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9"/>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layout</a:t>
            </a:r>
            <a:endParaRPr sz="3600" b="1">
              <a:solidFill>
                <a:srgbClr val="434343"/>
              </a:solidFill>
              <a:latin typeface="Droid Sans"/>
              <a:ea typeface="Droid Sans"/>
              <a:cs typeface="Droid Sans"/>
              <a:sym typeface="Droid Sans"/>
            </a:endParaRPr>
          </a:p>
        </p:txBody>
      </p:sp>
      <p:sp>
        <p:nvSpPr>
          <p:cNvPr id="615" name="Google Shape;615;p39"/>
          <p:cNvSpPr txBox="1"/>
          <p:nvPr/>
        </p:nvSpPr>
        <p:spPr>
          <a:xfrm>
            <a:off x="506700" y="1828800"/>
            <a:ext cx="14334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LayoutView</a:t>
            </a:r>
            <a:endParaRPr>
              <a:solidFill>
                <a:srgbClr val="0000FF"/>
              </a:solidFill>
              <a:latin typeface="Droid Sans"/>
              <a:ea typeface="Droid Sans"/>
              <a:cs typeface="Droid Sans"/>
              <a:sym typeface="Droid Sans"/>
            </a:endParaRPr>
          </a:p>
        </p:txBody>
      </p:sp>
      <p:sp>
        <p:nvSpPr>
          <p:cNvPr id="616" name="Google Shape;616;p39"/>
          <p:cNvSpPr txBox="1"/>
          <p:nvPr/>
        </p:nvSpPr>
        <p:spPr>
          <a:xfrm>
            <a:off x="735300" y="2209800"/>
            <a:ext cx="15507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LayoutBlockFlow</a:t>
            </a:r>
            <a:endParaRPr>
              <a:solidFill>
                <a:srgbClr val="0000FF"/>
              </a:solidFill>
              <a:latin typeface="Droid Sans"/>
              <a:ea typeface="Droid Sans"/>
              <a:cs typeface="Droid Sans"/>
              <a:sym typeface="Droid Sans"/>
            </a:endParaRPr>
          </a:p>
        </p:txBody>
      </p:sp>
      <p:sp>
        <p:nvSpPr>
          <p:cNvPr id="617" name="Google Shape;617;p39"/>
          <p:cNvSpPr txBox="1"/>
          <p:nvPr/>
        </p:nvSpPr>
        <p:spPr>
          <a:xfrm>
            <a:off x="963900" y="2590800"/>
            <a:ext cx="15507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roid Sans"/>
                <a:ea typeface="Droid Sans"/>
                <a:cs typeface="Droid Sans"/>
                <a:sym typeface="Droid Sans"/>
              </a:rPr>
              <a:t>LayoutBlockFlow</a:t>
            </a:r>
            <a:endParaRPr>
              <a:solidFill>
                <a:srgbClr val="0000FF"/>
              </a:solidFill>
              <a:latin typeface="Droid Sans"/>
              <a:ea typeface="Droid Sans"/>
              <a:cs typeface="Droid Sans"/>
              <a:sym typeface="Droid Sans"/>
            </a:endParaRPr>
          </a:p>
        </p:txBody>
      </p:sp>
      <p:sp>
        <p:nvSpPr>
          <p:cNvPr id="618" name="Google Shape;618;p39"/>
          <p:cNvSpPr txBox="1"/>
          <p:nvPr/>
        </p:nvSpPr>
        <p:spPr>
          <a:xfrm>
            <a:off x="1192500" y="2971800"/>
            <a:ext cx="15507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roid Sans"/>
                <a:ea typeface="Droid Sans"/>
                <a:cs typeface="Droid Sans"/>
                <a:sym typeface="Droid Sans"/>
              </a:rPr>
              <a:t>LayoutBlockFlow</a:t>
            </a:r>
            <a:endParaRPr>
              <a:solidFill>
                <a:srgbClr val="0000FF"/>
              </a:solidFill>
              <a:latin typeface="Droid Sans"/>
              <a:ea typeface="Droid Sans"/>
              <a:cs typeface="Droid Sans"/>
              <a:sym typeface="Droid Sans"/>
            </a:endParaRPr>
          </a:p>
        </p:txBody>
      </p:sp>
      <p:sp>
        <p:nvSpPr>
          <p:cNvPr id="619" name="Google Shape;619;p39"/>
          <p:cNvSpPr txBox="1"/>
          <p:nvPr/>
        </p:nvSpPr>
        <p:spPr>
          <a:xfrm>
            <a:off x="1421100" y="3352800"/>
            <a:ext cx="15507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roid Sans"/>
                <a:ea typeface="Droid Sans"/>
                <a:cs typeface="Droid Sans"/>
                <a:sym typeface="Droid Sans"/>
              </a:rPr>
              <a:t>LayoutBlockFlow</a:t>
            </a:r>
            <a:endParaRPr>
              <a:solidFill>
                <a:srgbClr val="0000FF"/>
              </a:solidFill>
              <a:latin typeface="Droid Sans"/>
              <a:ea typeface="Droid Sans"/>
              <a:cs typeface="Droid Sans"/>
              <a:sym typeface="Droid Sans"/>
            </a:endParaRPr>
          </a:p>
        </p:txBody>
      </p:sp>
      <p:sp>
        <p:nvSpPr>
          <p:cNvPr id="620" name="Google Shape;620;p39"/>
          <p:cNvSpPr txBox="1"/>
          <p:nvPr/>
        </p:nvSpPr>
        <p:spPr>
          <a:xfrm>
            <a:off x="1421100" y="4114800"/>
            <a:ext cx="15507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LayoutBlockFlow</a:t>
            </a:r>
            <a:endParaRPr>
              <a:solidFill>
                <a:srgbClr val="0000FF"/>
              </a:solidFill>
              <a:latin typeface="Droid Sans"/>
              <a:ea typeface="Droid Sans"/>
              <a:cs typeface="Droid Sans"/>
              <a:sym typeface="Droid Sans"/>
            </a:endParaRPr>
          </a:p>
        </p:txBody>
      </p:sp>
      <p:sp>
        <p:nvSpPr>
          <p:cNvPr id="621" name="Google Shape;621;p39"/>
          <p:cNvSpPr txBox="1"/>
          <p:nvPr/>
        </p:nvSpPr>
        <p:spPr>
          <a:xfrm>
            <a:off x="1649700" y="3733800"/>
            <a:ext cx="10935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LayoutText</a:t>
            </a:r>
            <a:endParaRPr>
              <a:solidFill>
                <a:srgbClr val="0000FF"/>
              </a:solidFill>
              <a:latin typeface="Droid Sans"/>
              <a:ea typeface="Droid Sans"/>
              <a:cs typeface="Droid Sans"/>
              <a:sym typeface="Droid Sans"/>
            </a:endParaRPr>
          </a:p>
        </p:txBody>
      </p:sp>
      <p:cxnSp>
        <p:nvCxnSpPr>
          <p:cNvPr id="622" name="Google Shape;622;p39"/>
          <p:cNvCxnSpPr>
            <a:endCxn id="616" idx="1"/>
          </p:cNvCxnSpPr>
          <p:nvPr/>
        </p:nvCxnSpPr>
        <p:spPr>
          <a:xfrm rot="-5400000" flipH="1">
            <a:off x="549900" y="2176800"/>
            <a:ext cx="236700" cy="134100"/>
          </a:xfrm>
          <a:prstGeom prst="curvedConnector2">
            <a:avLst/>
          </a:prstGeom>
          <a:noFill/>
          <a:ln w="19050" cap="flat" cmpd="sng">
            <a:solidFill>
              <a:schemeClr val="dk2"/>
            </a:solidFill>
            <a:prstDash val="solid"/>
            <a:round/>
            <a:headEnd type="none" w="med" len="med"/>
            <a:tailEnd type="none" w="med" len="med"/>
          </a:ln>
        </p:spPr>
      </p:cxnSp>
      <p:cxnSp>
        <p:nvCxnSpPr>
          <p:cNvPr id="623" name="Google Shape;623;p39"/>
          <p:cNvCxnSpPr>
            <a:endCxn id="617" idx="1"/>
          </p:cNvCxnSpPr>
          <p:nvPr/>
        </p:nvCxnSpPr>
        <p:spPr>
          <a:xfrm rot="-5400000" flipH="1">
            <a:off x="772050" y="2551350"/>
            <a:ext cx="232800" cy="150900"/>
          </a:xfrm>
          <a:prstGeom prst="curvedConnector2">
            <a:avLst/>
          </a:prstGeom>
          <a:noFill/>
          <a:ln w="19050" cap="flat" cmpd="sng">
            <a:solidFill>
              <a:schemeClr val="dk2"/>
            </a:solidFill>
            <a:prstDash val="solid"/>
            <a:round/>
            <a:headEnd type="none" w="med" len="med"/>
            <a:tailEnd type="none" w="med" len="med"/>
          </a:ln>
        </p:spPr>
      </p:cxnSp>
      <p:cxnSp>
        <p:nvCxnSpPr>
          <p:cNvPr id="624" name="Google Shape;624;p39"/>
          <p:cNvCxnSpPr>
            <a:endCxn id="618" idx="1"/>
          </p:cNvCxnSpPr>
          <p:nvPr/>
        </p:nvCxnSpPr>
        <p:spPr>
          <a:xfrm rot="-5400000" flipH="1">
            <a:off x="1003800" y="2935500"/>
            <a:ext cx="238500" cy="138900"/>
          </a:xfrm>
          <a:prstGeom prst="curvedConnector2">
            <a:avLst/>
          </a:prstGeom>
          <a:noFill/>
          <a:ln w="19050" cap="flat" cmpd="sng">
            <a:solidFill>
              <a:schemeClr val="dk2"/>
            </a:solidFill>
            <a:prstDash val="solid"/>
            <a:round/>
            <a:headEnd type="none" w="med" len="med"/>
            <a:tailEnd type="none" w="med" len="med"/>
          </a:ln>
        </p:spPr>
      </p:cxnSp>
      <p:cxnSp>
        <p:nvCxnSpPr>
          <p:cNvPr id="625" name="Google Shape;625;p39"/>
          <p:cNvCxnSpPr>
            <a:endCxn id="619" idx="1"/>
          </p:cNvCxnSpPr>
          <p:nvPr/>
        </p:nvCxnSpPr>
        <p:spPr>
          <a:xfrm rot="-5400000" flipH="1">
            <a:off x="1240500" y="3324600"/>
            <a:ext cx="224700" cy="136500"/>
          </a:xfrm>
          <a:prstGeom prst="curvedConnector2">
            <a:avLst/>
          </a:prstGeom>
          <a:noFill/>
          <a:ln w="19050" cap="flat" cmpd="sng">
            <a:solidFill>
              <a:schemeClr val="dk2"/>
            </a:solidFill>
            <a:prstDash val="solid"/>
            <a:round/>
            <a:headEnd type="none" w="med" len="med"/>
            <a:tailEnd type="none" w="med" len="med"/>
          </a:ln>
        </p:spPr>
      </p:cxnSp>
      <p:cxnSp>
        <p:nvCxnSpPr>
          <p:cNvPr id="626" name="Google Shape;626;p39"/>
          <p:cNvCxnSpPr>
            <a:endCxn id="621" idx="1"/>
          </p:cNvCxnSpPr>
          <p:nvPr/>
        </p:nvCxnSpPr>
        <p:spPr>
          <a:xfrm rot="-5400000" flipH="1">
            <a:off x="1462650" y="3699150"/>
            <a:ext cx="230400" cy="143700"/>
          </a:xfrm>
          <a:prstGeom prst="curvedConnector2">
            <a:avLst/>
          </a:prstGeom>
          <a:noFill/>
          <a:ln w="19050" cap="flat" cmpd="sng">
            <a:solidFill>
              <a:schemeClr val="dk2"/>
            </a:solidFill>
            <a:prstDash val="solid"/>
            <a:round/>
            <a:headEnd type="none" w="med" len="med"/>
            <a:tailEnd type="none" w="med" len="med"/>
          </a:ln>
        </p:spPr>
      </p:cxnSp>
      <p:cxnSp>
        <p:nvCxnSpPr>
          <p:cNvPr id="627" name="Google Shape;627;p39"/>
          <p:cNvCxnSpPr>
            <a:endCxn id="620" idx="1"/>
          </p:cNvCxnSpPr>
          <p:nvPr/>
        </p:nvCxnSpPr>
        <p:spPr>
          <a:xfrm rot="-5400000" flipH="1">
            <a:off x="864300" y="3710400"/>
            <a:ext cx="977100" cy="136500"/>
          </a:xfrm>
          <a:prstGeom prst="curvedConnector2">
            <a:avLst/>
          </a:prstGeom>
          <a:noFill/>
          <a:ln w="19050" cap="flat" cmpd="sng">
            <a:solidFill>
              <a:schemeClr val="dk2"/>
            </a:solidFill>
            <a:prstDash val="solid"/>
            <a:round/>
            <a:headEnd type="none" w="med" len="med"/>
            <a:tailEnd type="none" w="med" len="med"/>
          </a:ln>
        </p:spPr>
      </p:cxnSp>
      <p:sp>
        <p:nvSpPr>
          <p:cNvPr id="628" name="Google Shape;628;p39"/>
          <p:cNvSpPr txBox="1"/>
          <p:nvPr/>
        </p:nvSpPr>
        <p:spPr>
          <a:xfrm>
            <a:off x="312600" y="1133100"/>
            <a:ext cx="3878400" cy="4671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Consolas"/>
                <a:ea typeface="Consolas"/>
                <a:cs typeface="Consolas"/>
                <a:sym typeface="Consolas"/>
              </a:rPr>
              <a:t>LocalFrameView::</a:t>
            </a:r>
            <a:r>
              <a:rPr lang="en" sz="1800" b="1" dirty="0">
                <a:latin typeface="Consolas"/>
                <a:ea typeface="Consolas"/>
                <a:cs typeface="Consolas"/>
                <a:sym typeface="Consolas"/>
              </a:rPr>
              <a:t>UpdateLayout</a:t>
            </a:r>
            <a:endParaRPr sz="1800" b="1" dirty="0">
              <a:solidFill>
                <a:srgbClr val="0000FF"/>
              </a:solidFill>
              <a:latin typeface="Consolas"/>
              <a:ea typeface="Consolas"/>
              <a:cs typeface="Consolas"/>
              <a:sym typeface="Consolas"/>
            </a:endParaRPr>
          </a:p>
        </p:txBody>
      </p:sp>
      <p:sp>
        <p:nvSpPr>
          <p:cNvPr id="629" name="Google Shape;629;p39"/>
          <p:cNvSpPr txBox="1"/>
          <p:nvPr/>
        </p:nvSpPr>
        <p:spPr>
          <a:xfrm>
            <a:off x="405300" y="4369200"/>
            <a:ext cx="1575900" cy="5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layout tree</a:t>
            </a:r>
            <a:endParaRPr sz="1800" i="1">
              <a:latin typeface="Droid Serif"/>
              <a:ea typeface="Droid Serif"/>
              <a:cs typeface="Droid Serif"/>
              <a:sym typeface="Droid Serif"/>
            </a:endParaRPr>
          </a:p>
        </p:txBody>
      </p:sp>
      <p:sp>
        <p:nvSpPr>
          <p:cNvPr id="630" name="Google Shape;630;p39"/>
          <p:cNvSpPr txBox="1"/>
          <p:nvPr/>
        </p:nvSpPr>
        <p:spPr>
          <a:xfrm>
            <a:off x="3175800" y="1971300"/>
            <a:ext cx="3606000" cy="4671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Consolas"/>
                <a:ea typeface="Consolas"/>
                <a:cs typeface="Consolas"/>
                <a:sym typeface="Consolas"/>
              </a:rPr>
              <a:t>LayoutObject::</a:t>
            </a:r>
            <a:r>
              <a:rPr lang="en" sz="1800" b="1" dirty="0">
                <a:latin typeface="Consolas"/>
                <a:ea typeface="Consolas"/>
                <a:cs typeface="Consolas"/>
                <a:sym typeface="Consolas"/>
              </a:rPr>
              <a:t>UpdateLayout</a:t>
            </a:r>
            <a:endParaRPr sz="1800" b="1" dirty="0">
              <a:solidFill>
                <a:srgbClr val="0000FF"/>
              </a:solidFill>
              <a:latin typeface="Consolas"/>
              <a:ea typeface="Consolas"/>
              <a:cs typeface="Consolas"/>
              <a:sym typeface="Consolas"/>
            </a:endParaRPr>
          </a:p>
        </p:txBody>
      </p:sp>
      <p:sp>
        <p:nvSpPr>
          <p:cNvPr id="631" name="Google Shape;631;p39"/>
          <p:cNvSpPr txBox="1"/>
          <p:nvPr/>
        </p:nvSpPr>
        <p:spPr>
          <a:xfrm>
            <a:off x="3505200" y="2464200"/>
            <a:ext cx="4767000" cy="1319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Droid Serif"/>
              <a:buChar char="●"/>
            </a:pPr>
            <a:r>
              <a:rPr lang="en" sz="1800" i="1" dirty="0">
                <a:latin typeface="Droid Serif"/>
                <a:ea typeface="Droid Serif"/>
                <a:cs typeface="Droid Serif"/>
                <a:sym typeface="Droid Serif"/>
              </a:rPr>
              <a:t>compute box bounds and overflow</a:t>
            </a:r>
            <a:endParaRPr sz="1800" i="1" dirty="0">
              <a:latin typeface="Droid Serif"/>
              <a:ea typeface="Droid Serif"/>
              <a:cs typeface="Droid Serif"/>
              <a:sym typeface="Droid Serif"/>
            </a:endParaRPr>
          </a:p>
          <a:p>
            <a:pPr marL="457200" lvl="0" indent="-342900" algn="l" rtl="0">
              <a:spcBef>
                <a:spcPts val="0"/>
              </a:spcBef>
              <a:spcAft>
                <a:spcPts val="0"/>
              </a:spcAft>
              <a:buSzPts val="1800"/>
              <a:buFont typeface="Droid Serif"/>
              <a:buChar char="●"/>
            </a:pPr>
            <a:r>
              <a:rPr lang="en" sz="1800" i="1" dirty="0">
                <a:latin typeface="Droid Serif"/>
                <a:ea typeface="Droid Serif"/>
                <a:cs typeface="Droid Serif"/>
                <a:sym typeface="Droid Serif"/>
              </a:rPr>
              <a:t>create line boxes</a:t>
            </a:r>
            <a:endParaRPr sz="1800" i="1" dirty="0">
              <a:latin typeface="Droid Serif"/>
              <a:ea typeface="Droid Serif"/>
              <a:cs typeface="Droid Serif"/>
              <a:sym typeface="Droid Serif"/>
            </a:endParaRPr>
          </a:p>
          <a:p>
            <a:pPr marL="457200" lvl="0" indent="-342900" algn="l" rtl="0">
              <a:spcBef>
                <a:spcPts val="0"/>
              </a:spcBef>
              <a:spcAft>
                <a:spcPts val="0"/>
              </a:spcAft>
              <a:buSzPts val="1800"/>
              <a:buFont typeface="Droid Serif"/>
              <a:buChar char="●"/>
            </a:pPr>
            <a:r>
              <a:rPr lang="en" sz="1800" i="1" dirty="0">
                <a:latin typeface="Droid Serif"/>
                <a:ea typeface="Droid Serif"/>
                <a:cs typeface="Droid Serif"/>
                <a:sym typeface="Droid Serif"/>
              </a:rPr>
              <a:t>add/remove scrollbars</a:t>
            </a:r>
            <a:endParaRPr sz="1800" i="1" dirty="0">
              <a:latin typeface="Droid Serif"/>
              <a:ea typeface="Droid Serif"/>
              <a:cs typeface="Droid Serif"/>
              <a:sym typeface="Droid Serif"/>
            </a:endParaRPr>
          </a:p>
        </p:txBody>
      </p:sp>
      <p:cxnSp>
        <p:nvCxnSpPr>
          <p:cNvPr id="632" name="Google Shape;632;p39"/>
          <p:cNvCxnSpPr/>
          <p:nvPr/>
        </p:nvCxnSpPr>
        <p:spPr>
          <a:xfrm>
            <a:off x="3581400" y="1600200"/>
            <a:ext cx="0" cy="381000"/>
          </a:xfrm>
          <a:prstGeom prst="straightConnector1">
            <a:avLst/>
          </a:prstGeom>
          <a:noFill/>
          <a:ln w="19050" cap="flat" cmpd="sng">
            <a:solidFill>
              <a:schemeClr val="dk2"/>
            </a:solidFill>
            <a:prstDash val="solid"/>
            <a:round/>
            <a:headEnd type="none" w="med" len="med"/>
            <a:tailEnd type="triangle" w="med" len="med"/>
          </a:ln>
        </p:spPr>
      </p:cxnSp>
      <p:sp>
        <p:nvSpPr>
          <p:cNvPr id="633" name="Google Shape;633;p39"/>
          <p:cNvSpPr txBox="1"/>
          <p:nvPr/>
        </p:nvSpPr>
        <p:spPr>
          <a:xfrm>
            <a:off x="3429000" y="4114800"/>
            <a:ext cx="5257800" cy="6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latin typeface="Droid Serif"/>
                <a:ea typeface="Droid Serif"/>
                <a:cs typeface="Droid Serif"/>
                <a:sym typeface="Droid Serif"/>
              </a:rPr>
              <a:t>Layout</a:t>
            </a:r>
            <a:r>
              <a:rPr lang="en" i="1">
                <a:latin typeface="Droid Serif"/>
                <a:ea typeface="Droid Serif"/>
                <a:cs typeface="Droid Serif"/>
                <a:sym typeface="Droid Serif"/>
              </a:rPr>
              <a:t> (lifecycle stage) walks the </a:t>
            </a:r>
            <a:r>
              <a:rPr lang="en" b="1" i="1">
                <a:latin typeface="Droid Serif"/>
                <a:ea typeface="Droid Serif"/>
                <a:cs typeface="Droid Serif"/>
                <a:sym typeface="Droid Serif"/>
              </a:rPr>
              <a:t>layout tree</a:t>
            </a:r>
            <a:r>
              <a:rPr lang="en" i="1">
                <a:latin typeface="Droid Serif"/>
                <a:ea typeface="Droid Serif"/>
                <a:cs typeface="Droid Serif"/>
                <a:sym typeface="Droid Serif"/>
              </a:rPr>
              <a:t> filling in state describing the visual geometry of each </a:t>
            </a:r>
            <a:r>
              <a:rPr lang="en">
                <a:latin typeface="Consolas"/>
                <a:ea typeface="Consolas"/>
                <a:cs typeface="Consolas"/>
                <a:sym typeface="Consolas"/>
              </a:rPr>
              <a:t>LayoutObject</a:t>
            </a:r>
            <a:r>
              <a:rPr lang="en" i="1">
                <a:latin typeface="Droid Serif"/>
                <a:ea typeface="Droid Serif"/>
                <a:cs typeface="Droid Serif"/>
                <a:sym typeface="Droid Serif"/>
              </a:rPr>
              <a:t>.</a:t>
            </a:r>
            <a:endParaRPr i="1">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40"/>
          <p:cNvSpPr/>
          <p:nvPr/>
        </p:nvSpPr>
        <p:spPr>
          <a:xfrm>
            <a:off x="2514600" y="2667000"/>
            <a:ext cx="838200" cy="304800"/>
          </a:xfrm>
          <a:prstGeom prst="rightArrow">
            <a:avLst>
              <a:gd name="adj1" fmla="val 50000"/>
              <a:gd name="adj2" fmla="val 50000"/>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0"/>
          <p:cNvSpPr txBox="1"/>
          <p:nvPr/>
        </p:nvSpPr>
        <p:spPr>
          <a:xfrm>
            <a:off x="685800" y="1295400"/>
            <a:ext cx="2057400" cy="914400"/>
          </a:xfrm>
          <a:prstGeom prst="rect">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Droid Sans"/>
                <a:ea typeface="Droid Sans"/>
                <a:cs typeface="Droid Sans"/>
                <a:sym typeface="Droid Sans"/>
              </a:rPr>
              <a:t>LayoutObject</a:t>
            </a:r>
            <a:endParaRPr>
              <a:solidFill>
                <a:srgbClr val="0000FF"/>
              </a:solidFill>
              <a:latin typeface="Droid Sans"/>
              <a:ea typeface="Droid Sans"/>
              <a:cs typeface="Droid Sans"/>
              <a:sym typeface="Droid Sans"/>
            </a:endParaRPr>
          </a:p>
        </p:txBody>
      </p:sp>
      <p:sp>
        <p:nvSpPr>
          <p:cNvPr id="640" name="Google Shape;640;p40"/>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0"/>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layout</a:t>
            </a:r>
            <a:endParaRPr sz="3600" b="1">
              <a:solidFill>
                <a:srgbClr val="434343"/>
              </a:solidFill>
              <a:latin typeface="Droid Sans"/>
              <a:ea typeface="Droid Sans"/>
              <a:cs typeface="Droid Sans"/>
              <a:sym typeface="Droid Sans"/>
            </a:endParaRPr>
          </a:p>
        </p:txBody>
      </p:sp>
      <p:sp>
        <p:nvSpPr>
          <p:cNvPr id="642" name="Google Shape;642;p40"/>
          <p:cNvSpPr/>
          <p:nvPr/>
        </p:nvSpPr>
        <p:spPr>
          <a:xfrm>
            <a:off x="1905000" y="1439300"/>
            <a:ext cx="454675" cy="313300"/>
          </a:xfrm>
          <a:custGeom>
            <a:avLst/>
            <a:gdLst/>
            <a:ahLst/>
            <a:cxnLst/>
            <a:rect l="l" t="t" r="r" b="b"/>
            <a:pathLst>
              <a:path w="18187" h="12532" extrusionOk="0">
                <a:moveTo>
                  <a:pt x="0" y="3388"/>
                </a:moveTo>
                <a:cubicBezTo>
                  <a:pt x="2822" y="2880"/>
                  <a:pt x="14111" y="-1184"/>
                  <a:pt x="16933" y="340"/>
                </a:cubicBezTo>
                <a:cubicBezTo>
                  <a:pt x="19755" y="1864"/>
                  <a:pt x="16933" y="10500"/>
                  <a:pt x="16933" y="12532"/>
                </a:cubicBezTo>
              </a:path>
            </a:pathLst>
          </a:custGeom>
          <a:noFill/>
          <a:ln w="19050" cap="flat" cmpd="sng">
            <a:solidFill>
              <a:srgbClr val="666666"/>
            </a:solidFill>
            <a:prstDash val="solid"/>
            <a:round/>
            <a:headEnd type="none" w="med" len="med"/>
            <a:tailEnd type="triangle" w="med" len="med"/>
          </a:ln>
        </p:spPr>
      </p:sp>
      <p:sp>
        <p:nvSpPr>
          <p:cNvPr id="643" name="Google Shape;643;p40"/>
          <p:cNvSpPr/>
          <p:nvPr/>
        </p:nvSpPr>
        <p:spPr>
          <a:xfrm>
            <a:off x="833660" y="1676400"/>
            <a:ext cx="233150" cy="313700"/>
          </a:xfrm>
          <a:custGeom>
            <a:avLst/>
            <a:gdLst/>
            <a:ahLst/>
            <a:cxnLst/>
            <a:rect l="l" t="t" r="r" b="b"/>
            <a:pathLst>
              <a:path w="9326" h="12548" extrusionOk="0">
                <a:moveTo>
                  <a:pt x="9326" y="9287"/>
                </a:moveTo>
                <a:cubicBezTo>
                  <a:pt x="7802" y="9771"/>
                  <a:pt x="1198" y="13740"/>
                  <a:pt x="182" y="12192"/>
                </a:cubicBezTo>
                <a:cubicBezTo>
                  <a:pt x="-834" y="10644"/>
                  <a:pt x="2722" y="2032"/>
                  <a:pt x="3230" y="0"/>
                </a:cubicBezTo>
              </a:path>
            </a:pathLst>
          </a:custGeom>
          <a:noFill/>
          <a:ln w="19050" cap="flat" cmpd="sng">
            <a:solidFill>
              <a:srgbClr val="666666"/>
            </a:solidFill>
            <a:prstDash val="solid"/>
            <a:round/>
            <a:headEnd type="none" w="med" len="med"/>
            <a:tailEnd type="triangle" w="med" len="med"/>
          </a:ln>
        </p:spPr>
      </p:sp>
      <p:sp>
        <p:nvSpPr>
          <p:cNvPr id="644" name="Google Shape;644;p40"/>
          <p:cNvSpPr txBox="1"/>
          <p:nvPr/>
        </p:nvSpPr>
        <p:spPr>
          <a:xfrm>
            <a:off x="3733800" y="3276600"/>
            <a:ext cx="2438400" cy="467100"/>
          </a:xfrm>
          <a:prstGeom prst="rect">
            <a:avLst/>
          </a:prstGeom>
          <a:solidFill>
            <a:srgbClr val="93C47D"/>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Consolas"/>
                <a:ea typeface="Consolas"/>
                <a:cs typeface="Consolas"/>
                <a:sym typeface="Consolas"/>
              </a:rPr>
              <a:t>NGLayoutAlgorithm</a:t>
            </a:r>
            <a:endParaRPr sz="1800" b="1">
              <a:solidFill>
                <a:srgbClr val="0000FF"/>
              </a:solidFill>
              <a:latin typeface="Consolas"/>
              <a:ea typeface="Consolas"/>
              <a:cs typeface="Consolas"/>
              <a:sym typeface="Consolas"/>
            </a:endParaRPr>
          </a:p>
        </p:txBody>
      </p:sp>
      <p:sp>
        <p:nvSpPr>
          <p:cNvPr id="645" name="Google Shape;645;p40"/>
          <p:cNvSpPr txBox="1"/>
          <p:nvPr/>
        </p:nvSpPr>
        <p:spPr>
          <a:xfrm>
            <a:off x="5840700" y="2743200"/>
            <a:ext cx="1779300" cy="3048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NGConstraintSpace</a:t>
            </a:r>
            <a:endParaRPr>
              <a:latin typeface="Droid Sans"/>
              <a:ea typeface="Droid Sans"/>
              <a:cs typeface="Droid Sans"/>
              <a:sym typeface="Droid Sans"/>
            </a:endParaRPr>
          </a:p>
        </p:txBody>
      </p:sp>
      <p:sp>
        <p:nvSpPr>
          <p:cNvPr id="646" name="Google Shape;646;p40"/>
          <p:cNvSpPr txBox="1"/>
          <p:nvPr/>
        </p:nvSpPr>
        <p:spPr>
          <a:xfrm>
            <a:off x="3733800" y="3962400"/>
            <a:ext cx="1524000" cy="3048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NGLayoutResult</a:t>
            </a:r>
            <a:endParaRPr>
              <a:latin typeface="Droid Sans"/>
              <a:ea typeface="Droid Sans"/>
              <a:cs typeface="Droid Sans"/>
              <a:sym typeface="Droid Sans"/>
            </a:endParaRPr>
          </a:p>
        </p:txBody>
      </p:sp>
      <p:sp>
        <p:nvSpPr>
          <p:cNvPr id="647" name="Google Shape;647;p40"/>
          <p:cNvSpPr txBox="1"/>
          <p:nvPr/>
        </p:nvSpPr>
        <p:spPr>
          <a:xfrm>
            <a:off x="2819400" y="1143000"/>
            <a:ext cx="3581400" cy="6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A </a:t>
            </a:r>
            <a:r>
              <a:rPr lang="en" b="1" i="1">
                <a:latin typeface="Droid Serif"/>
                <a:ea typeface="Droid Serif"/>
                <a:cs typeface="Droid Serif"/>
                <a:sym typeface="Droid Serif"/>
              </a:rPr>
              <a:t>legacy layout object</a:t>
            </a:r>
            <a:r>
              <a:rPr lang="en" i="1">
                <a:latin typeface="Droid Serif"/>
                <a:ea typeface="Droid Serif"/>
                <a:cs typeface="Droid Serif"/>
                <a:sym typeface="Droid Serif"/>
              </a:rPr>
              <a:t> holds the inputs, outputs, and algorithms of layout.</a:t>
            </a:r>
            <a:endParaRPr i="1">
              <a:latin typeface="Droid Serif"/>
              <a:ea typeface="Droid Serif"/>
              <a:cs typeface="Droid Serif"/>
              <a:sym typeface="Droid Serif"/>
            </a:endParaRPr>
          </a:p>
        </p:txBody>
      </p:sp>
      <p:cxnSp>
        <p:nvCxnSpPr>
          <p:cNvPr id="648" name="Google Shape;648;p40"/>
          <p:cNvCxnSpPr/>
          <p:nvPr/>
        </p:nvCxnSpPr>
        <p:spPr>
          <a:xfrm>
            <a:off x="3962400" y="3048000"/>
            <a:ext cx="0" cy="228600"/>
          </a:xfrm>
          <a:prstGeom prst="straightConnector1">
            <a:avLst/>
          </a:prstGeom>
          <a:noFill/>
          <a:ln w="19050" cap="flat" cmpd="sng">
            <a:solidFill>
              <a:srgbClr val="666666"/>
            </a:solidFill>
            <a:prstDash val="solid"/>
            <a:round/>
            <a:headEnd type="none" w="med" len="med"/>
            <a:tailEnd type="triangle" w="med" len="med"/>
          </a:ln>
        </p:spPr>
      </p:cxnSp>
      <p:cxnSp>
        <p:nvCxnSpPr>
          <p:cNvPr id="649" name="Google Shape;649;p40"/>
          <p:cNvCxnSpPr/>
          <p:nvPr/>
        </p:nvCxnSpPr>
        <p:spPr>
          <a:xfrm>
            <a:off x="3962400" y="3733800"/>
            <a:ext cx="0" cy="228600"/>
          </a:xfrm>
          <a:prstGeom prst="straightConnector1">
            <a:avLst/>
          </a:prstGeom>
          <a:noFill/>
          <a:ln w="19050" cap="flat" cmpd="sng">
            <a:solidFill>
              <a:srgbClr val="666666"/>
            </a:solidFill>
            <a:prstDash val="solid"/>
            <a:round/>
            <a:headEnd type="none" w="med" len="med"/>
            <a:tailEnd type="triangle" w="med" len="med"/>
          </a:ln>
        </p:spPr>
      </p:cxnSp>
      <p:sp>
        <p:nvSpPr>
          <p:cNvPr id="650" name="Google Shape;650;p40"/>
          <p:cNvSpPr txBox="1"/>
          <p:nvPr/>
        </p:nvSpPr>
        <p:spPr>
          <a:xfrm>
            <a:off x="1143000" y="2590800"/>
            <a:ext cx="1447800" cy="4572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Droid Sans"/>
                <a:ea typeface="Droid Sans"/>
                <a:cs typeface="Droid Sans"/>
                <a:sym typeface="Droid Sans"/>
              </a:rPr>
              <a:t>LayoutNGMixin</a:t>
            </a:r>
            <a:endParaRPr>
              <a:solidFill>
                <a:srgbClr val="0000FF"/>
              </a:solidFill>
              <a:latin typeface="Droid Sans"/>
              <a:ea typeface="Droid Sans"/>
              <a:cs typeface="Droid Sans"/>
              <a:sym typeface="Droid Sans"/>
            </a:endParaRPr>
          </a:p>
        </p:txBody>
      </p:sp>
      <p:sp>
        <p:nvSpPr>
          <p:cNvPr id="651" name="Google Shape;651;p40"/>
          <p:cNvSpPr txBox="1"/>
          <p:nvPr/>
        </p:nvSpPr>
        <p:spPr>
          <a:xfrm>
            <a:off x="1074600" y="1749000"/>
            <a:ext cx="1592400" cy="3846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Consolas"/>
                <a:ea typeface="Consolas"/>
                <a:cs typeface="Consolas"/>
                <a:sym typeface="Consolas"/>
              </a:rPr>
              <a:t>UpdateLayout()</a:t>
            </a:r>
            <a:endParaRPr b="1">
              <a:solidFill>
                <a:srgbClr val="0000FF"/>
              </a:solidFill>
              <a:latin typeface="Consolas"/>
              <a:ea typeface="Consolas"/>
              <a:cs typeface="Consolas"/>
              <a:sym typeface="Consolas"/>
            </a:endParaRPr>
          </a:p>
        </p:txBody>
      </p:sp>
      <p:cxnSp>
        <p:nvCxnSpPr>
          <p:cNvPr id="652" name="Google Shape;652;p40"/>
          <p:cNvCxnSpPr/>
          <p:nvPr/>
        </p:nvCxnSpPr>
        <p:spPr>
          <a:xfrm rot="-5400000" flipH="1">
            <a:off x="676650" y="2371350"/>
            <a:ext cx="609600" cy="286500"/>
          </a:xfrm>
          <a:prstGeom prst="curvedConnector3">
            <a:avLst>
              <a:gd name="adj1" fmla="val 83702"/>
            </a:avLst>
          </a:prstGeom>
          <a:noFill/>
          <a:ln w="19050" cap="flat" cmpd="sng">
            <a:solidFill>
              <a:schemeClr val="dk2"/>
            </a:solidFill>
            <a:prstDash val="solid"/>
            <a:round/>
            <a:headEnd type="none" w="med" len="med"/>
            <a:tailEnd type="none" w="med" len="med"/>
          </a:ln>
        </p:spPr>
      </p:cxnSp>
      <p:sp>
        <p:nvSpPr>
          <p:cNvPr id="653" name="Google Shape;653;p40"/>
          <p:cNvSpPr txBox="1"/>
          <p:nvPr/>
        </p:nvSpPr>
        <p:spPr>
          <a:xfrm>
            <a:off x="5181600" y="1828800"/>
            <a:ext cx="2895600" cy="609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i="1">
                <a:solidFill>
                  <a:srgbClr val="38761D"/>
                </a:solidFill>
                <a:latin typeface="Droid Serif"/>
                <a:ea typeface="Droid Serif"/>
                <a:cs typeface="Droid Serif"/>
                <a:sym typeface="Droid Serif"/>
              </a:rPr>
              <a:t>LayoutNG</a:t>
            </a:r>
            <a:r>
              <a:rPr lang="en" i="1">
                <a:solidFill>
                  <a:srgbClr val="38761D"/>
                </a:solidFill>
                <a:latin typeface="Droid Serif"/>
                <a:ea typeface="Droid Serif"/>
                <a:cs typeface="Droid Serif"/>
                <a:sym typeface="Droid Serif"/>
              </a:rPr>
              <a:t> separates these to improve caching and scalability.</a:t>
            </a:r>
            <a:endParaRPr i="1">
              <a:solidFill>
                <a:srgbClr val="38761D"/>
              </a:solidFill>
              <a:latin typeface="Droid Serif"/>
              <a:ea typeface="Droid Serif"/>
              <a:cs typeface="Droid Serif"/>
              <a:sym typeface="Droid Serif"/>
            </a:endParaRPr>
          </a:p>
        </p:txBody>
      </p:sp>
      <p:sp>
        <p:nvSpPr>
          <p:cNvPr id="654" name="Google Shape;654;p40"/>
          <p:cNvSpPr txBox="1"/>
          <p:nvPr/>
        </p:nvSpPr>
        <p:spPr>
          <a:xfrm>
            <a:off x="3733800" y="2743200"/>
            <a:ext cx="1905000" cy="3048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NGLayoutInputNode</a:t>
            </a:r>
            <a:endParaRPr>
              <a:latin typeface="Droid Sans"/>
              <a:ea typeface="Droid Sans"/>
              <a:cs typeface="Droid Sans"/>
              <a:sym typeface="Droid Sans"/>
            </a:endParaRPr>
          </a:p>
        </p:txBody>
      </p:sp>
      <p:cxnSp>
        <p:nvCxnSpPr>
          <p:cNvPr id="655" name="Google Shape;655;p40"/>
          <p:cNvCxnSpPr/>
          <p:nvPr/>
        </p:nvCxnSpPr>
        <p:spPr>
          <a:xfrm>
            <a:off x="5943600" y="3048000"/>
            <a:ext cx="0" cy="228600"/>
          </a:xfrm>
          <a:prstGeom prst="straightConnector1">
            <a:avLst/>
          </a:prstGeom>
          <a:noFill/>
          <a:ln w="19050" cap="flat" cmpd="sng">
            <a:solidFill>
              <a:srgbClr val="666666"/>
            </a:solidFill>
            <a:prstDash val="solid"/>
            <a:round/>
            <a:headEnd type="none" w="med" len="med"/>
            <a:tailEnd type="triangle" w="med" len="med"/>
          </a:ln>
        </p:spPr>
      </p:cxnSp>
      <p:sp>
        <p:nvSpPr>
          <p:cNvPr id="656" name="Google Shape;656;p40"/>
          <p:cNvSpPr txBox="1"/>
          <p:nvPr/>
        </p:nvSpPr>
        <p:spPr>
          <a:xfrm>
            <a:off x="5638800" y="3962400"/>
            <a:ext cx="1905000" cy="3048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NGPhysicalFragment</a:t>
            </a:r>
            <a:endParaRPr>
              <a:latin typeface="Droid Sans"/>
              <a:ea typeface="Droid Sans"/>
              <a:cs typeface="Droid Sans"/>
              <a:sym typeface="Droid Sans"/>
            </a:endParaRPr>
          </a:p>
        </p:txBody>
      </p:sp>
      <p:cxnSp>
        <p:nvCxnSpPr>
          <p:cNvPr id="657" name="Google Shape;657;p40"/>
          <p:cNvCxnSpPr>
            <a:stCxn id="646" idx="3"/>
            <a:endCxn id="656" idx="1"/>
          </p:cNvCxnSpPr>
          <p:nvPr/>
        </p:nvCxnSpPr>
        <p:spPr>
          <a:xfrm>
            <a:off x="5257800" y="4114800"/>
            <a:ext cx="381000" cy="0"/>
          </a:xfrm>
          <a:prstGeom prst="straightConnector1">
            <a:avLst/>
          </a:prstGeom>
          <a:noFill/>
          <a:ln w="19050" cap="flat" cmpd="sng">
            <a:solidFill>
              <a:srgbClr val="666666"/>
            </a:solidFill>
            <a:prstDash val="solid"/>
            <a:round/>
            <a:headEnd type="none" w="med" len="med"/>
            <a:tailEnd type="triangle" w="med" len="med"/>
          </a:ln>
        </p:spPr>
      </p:cxnSp>
      <p:sp>
        <p:nvSpPr>
          <p:cNvPr id="658" name="Google Shape;658;p40"/>
          <p:cNvSpPr/>
          <p:nvPr/>
        </p:nvSpPr>
        <p:spPr>
          <a:xfrm>
            <a:off x="3352800" y="2438400"/>
            <a:ext cx="4648200" cy="2133600"/>
          </a:xfrm>
          <a:prstGeom prst="frame">
            <a:avLst>
              <a:gd name="adj1" fmla="val 3532"/>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41"/>
          <p:cNvSpPr txBox="1"/>
          <p:nvPr/>
        </p:nvSpPr>
        <p:spPr>
          <a:xfrm>
            <a:off x="1590700" y="2913500"/>
            <a:ext cx="5975100" cy="1824900"/>
          </a:xfrm>
          <a:prstGeom prst="rect">
            <a:avLst/>
          </a:prstGeom>
          <a:solidFill>
            <a:srgbClr val="D9D2E9"/>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b="1">
                <a:latin typeface="Droid Sans"/>
                <a:ea typeface="Droid Sans"/>
                <a:cs typeface="Droid Sans"/>
                <a:sym typeface="Droid Sans"/>
              </a:rPr>
              <a:t>PaintArtifact</a:t>
            </a:r>
            <a:endParaRPr b="1">
              <a:solidFill>
                <a:srgbClr val="0000FF"/>
              </a:solidFill>
              <a:latin typeface="Droid Sans"/>
              <a:ea typeface="Droid Sans"/>
              <a:cs typeface="Droid Sans"/>
              <a:sym typeface="Droid Sans"/>
            </a:endParaRPr>
          </a:p>
        </p:txBody>
      </p:sp>
      <p:sp>
        <p:nvSpPr>
          <p:cNvPr id="664" name="Google Shape;664;p41"/>
          <p:cNvSpPr/>
          <p:nvPr/>
        </p:nvSpPr>
        <p:spPr>
          <a:xfrm>
            <a:off x="1811550" y="3075800"/>
            <a:ext cx="4267200" cy="1353300"/>
          </a:xfrm>
          <a:prstGeom prst="rect">
            <a:avLst/>
          </a:prstGeom>
          <a:solidFill>
            <a:srgbClr val="EAD1D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1"/>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1"/>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paint</a:t>
            </a:r>
            <a:endParaRPr sz="3600" b="1">
              <a:solidFill>
                <a:srgbClr val="434343"/>
              </a:solidFill>
              <a:latin typeface="Droid Sans"/>
              <a:ea typeface="Droid Sans"/>
              <a:cs typeface="Droid Sans"/>
              <a:sym typeface="Droid Sans"/>
            </a:endParaRPr>
          </a:p>
        </p:txBody>
      </p:sp>
      <p:sp>
        <p:nvSpPr>
          <p:cNvPr id="667" name="Google Shape;667;p41"/>
          <p:cNvSpPr txBox="1"/>
          <p:nvPr/>
        </p:nvSpPr>
        <p:spPr>
          <a:xfrm>
            <a:off x="428600" y="1112100"/>
            <a:ext cx="3450000" cy="4671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Consolas"/>
                <a:ea typeface="Consolas"/>
                <a:cs typeface="Consolas"/>
                <a:sym typeface="Consolas"/>
              </a:rPr>
              <a:t>LocalFrameView::</a:t>
            </a:r>
            <a:r>
              <a:rPr lang="en" sz="1800" b="1" dirty="0">
                <a:latin typeface="Consolas"/>
                <a:ea typeface="Consolas"/>
                <a:cs typeface="Consolas"/>
                <a:sym typeface="Consolas"/>
              </a:rPr>
              <a:t>PaintTree</a:t>
            </a:r>
            <a:endParaRPr sz="1800" b="1" dirty="0">
              <a:solidFill>
                <a:srgbClr val="0000FF"/>
              </a:solidFill>
              <a:latin typeface="Consolas"/>
              <a:ea typeface="Consolas"/>
              <a:cs typeface="Consolas"/>
              <a:sym typeface="Consolas"/>
            </a:endParaRPr>
          </a:p>
        </p:txBody>
      </p:sp>
      <p:sp>
        <p:nvSpPr>
          <p:cNvPr id="668" name="Google Shape;668;p41"/>
          <p:cNvSpPr txBox="1"/>
          <p:nvPr/>
        </p:nvSpPr>
        <p:spPr>
          <a:xfrm>
            <a:off x="3481672" y="2125750"/>
            <a:ext cx="2299800" cy="4035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PaintCanvas::</a:t>
            </a:r>
            <a:r>
              <a:rPr lang="en" b="1">
                <a:solidFill>
                  <a:srgbClr val="9900FF"/>
                </a:solidFill>
                <a:latin typeface="Consolas"/>
                <a:ea typeface="Consolas"/>
                <a:cs typeface="Consolas"/>
                <a:sym typeface="Consolas"/>
              </a:rPr>
              <a:t>DrawRect</a:t>
            </a:r>
            <a:endParaRPr b="1">
              <a:solidFill>
                <a:srgbClr val="9900FF"/>
              </a:solidFill>
              <a:latin typeface="Consolas"/>
              <a:ea typeface="Consolas"/>
              <a:cs typeface="Consolas"/>
              <a:sym typeface="Consolas"/>
            </a:endParaRPr>
          </a:p>
        </p:txBody>
      </p:sp>
      <p:sp>
        <p:nvSpPr>
          <p:cNvPr id="669" name="Google Shape;669;p41"/>
          <p:cNvSpPr txBox="1"/>
          <p:nvPr/>
        </p:nvSpPr>
        <p:spPr>
          <a:xfrm>
            <a:off x="429400" y="1702350"/>
            <a:ext cx="685800" cy="304800"/>
          </a:xfrm>
          <a:prstGeom prst="rect">
            <a:avLst/>
          </a:prstGeom>
          <a:solidFill>
            <a:srgbClr val="EFEFEF"/>
          </a:solid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DIV</a:t>
            </a:r>
            <a:endParaRPr>
              <a:solidFill>
                <a:srgbClr val="0000FF"/>
              </a:solidFill>
              <a:latin typeface="Droid Sans"/>
              <a:ea typeface="Droid Sans"/>
              <a:cs typeface="Droid Sans"/>
              <a:sym typeface="Droid Sans"/>
            </a:endParaRPr>
          </a:p>
        </p:txBody>
      </p:sp>
      <p:sp>
        <p:nvSpPr>
          <p:cNvPr id="670" name="Google Shape;670;p41"/>
          <p:cNvSpPr txBox="1"/>
          <p:nvPr/>
        </p:nvSpPr>
        <p:spPr>
          <a:xfrm>
            <a:off x="1344350" y="1702350"/>
            <a:ext cx="1665600" cy="9933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Droid Sans"/>
                <a:ea typeface="Droid Sans"/>
                <a:cs typeface="Droid Sans"/>
                <a:sym typeface="Droid Sans"/>
              </a:rPr>
              <a:t>LayoutObject</a:t>
            </a:r>
            <a:endParaRPr>
              <a:solidFill>
                <a:srgbClr val="0000FF"/>
              </a:solidFill>
              <a:latin typeface="Droid Sans"/>
              <a:ea typeface="Droid Sans"/>
              <a:cs typeface="Droid Sans"/>
              <a:sym typeface="Droid Sans"/>
            </a:endParaRPr>
          </a:p>
        </p:txBody>
      </p:sp>
      <p:cxnSp>
        <p:nvCxnSpPr>
          <p:cNvPr id="671" name="Google Shape;671;p41"/>
          <p:cNvCxnSpPr>
            <a:stCxn id="669" idx="3"/>
          </p:cNvCxnSpPr>
          <p:nvPr/>
        </p:nvCxnSpPr>
        <p:spPr>
          <a:xfrm>
            <a:off x="1115200" y="1854750"/>
            <a:ext cx="285000" cy="12000"/>
          </a:xfrm>
          <a:prstGeom prst="straightConnector1">
            <a:avLst/>
          </a:prstGeom>
          <a:noFill/>
          <a:ln w="19050" cap="flat" cmpd="sng">
            <a:solidFill>
              <a:schemeClr val="dk2"/>
            </a:solidFill>
            <a:prstDash val="solid"/>
            <a:round/>
            <a:headEnd type="none" w="med" len="med"/>
            <a:tailEnd type="triangle" w="med" len="med"/>
          </a:ln>
        </p:spPr>
      </p:cxnSp>
      <p:cxnSp>
        <p:nvCxnSpPr>
          <p:cNvPr id="672" name="Google Shape;672;p41"/>
          <p:cNvCxnSpPr/>
          <p:nvPr/>
        </p:nvCxnSpPr>
        <p:spPr>
          <a:xfrm rot="-5400000" flipH="1">
            <a:off x="2388625" y="1843150"/>
            <a:ext cx="522900" cy="600"/>
          </a:xfrm>
          <a:prstGeom prst="curvedConnector3">
            <a:avLst>
              <a:gd name="adj1" fmla="val 50000"/>
            </a:avLst>
          </a:prstGeom>
          <a:noFill/>
          <a:ln w="19050" cap="flat" cmpd="sng">
            <a:solidFill>
              <a:schemeClr val="dk2"/>
            </a:solidFill>
            <a:prstDash val="solid"/>
            <a:round/>
            <a:headEnd type="none" w="med" len="med"/>
            <a:tailEnd type="triangle" w="med" len="med"/>
          </a:ln>
        </p:spPr>
      </p:cxnSp>
      <p:sp>
        <p:nvSpPr>
          <p:cNvPr id="673" name="Google Shape;673;p41"/>
          <p:cNvSpPr/>
          <p:nvPr/>
        </p:nvSpPr>
        <p:spPr>
          <a:xfrm>
            <a:off x="1997575" y="3252500"/>
            <a:ext cx="4267200" cy="1353300"/>
          </a:xfrm>
          <a:prstGeom prst="rect">
            <a:avLst/>
          </a:prstGeom>
          <a:solidFill>
            <a:srgbClr val="EAD1D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1"/>
          <p:cNvSpPr/>
          <p:nvPr/>
        </p:nvSpPr>
        <p:spPr>
          <a:xfrm>
            <a:off x="2863675" y="3637000"/>
            <a:ext cx="2029800" cy="8064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dirty="0">
                <a:solidFill>
                  <a:srgbClr val="9900FF"/>
                </a:solidFill>
                <a:latin typeface="Consolas"/>
                <a:ea typeface="Consolas"/>
                <a:cs typeface="Consolas"/>
                <a:sym typeface="Consolas"/>
              </a:rPr>
              <a:t>DrawRectOp</a:t>
            </a:r>
            <a:endParaRPr b="1" dirty="0">
              <a:solidFill>
                <a:srgbClr val="9900FF"/>
              </a:solidFill>
              <a:latin typeface="Consolas"/>
              <a:ea typeface="Consolas"/>
              <a:cs typeface="Consolas"/>
              <a:sym typeface="Consolas"/>
            </a:endParaRPr>
          </a:p>
          <a:p>
            <a:pPr marL="0" lvl="0" indent="0" algn="l" rtl="0">
              <a:spcBef>
                <a:spcPts val="0"/>
              </a:spcBef>
              <a:spcAft>
                <a:spcPts val="0"/>
              </a:spcAft>
              <a:buNone/>
            </a:pPr>
            <a:r>
              <a:rPr lang="en" dirty="0">
                <a:latin typeface="Droid Sans"/>
                <a:ea typeface="Droid Sans"/>
                <a:cs typeface="Droid Sans"/>
                <a:sym typeface="Droid Sans"/>
              </a:rPr>
              <a:t>- rect {x, y, w, h}</a:t>
            </a:r>
            <a:endParaRPr dirty="0">
              <a:latin typeface="Droid Sans"/>
              <a:ea typeface="Droid Sans"/>
              <a:cs typeface="Droid Sans"/>
              <a:sym typeface="Droid Sans"/>
            </a:endParaRPr>
          </a:p>
          <a:p>
            <a:pPr marL="0" lvl="0" indent="0" algn="l" rtl="0">
              <a:spcBef>
                <a:spcPts val="0"/>
              </a:spcBef>
              <a:spcAft>
                <a:spcPts val="0"/>
              </a:spcAft>
              <a:buNone/>
            </a:pPr>
            <a:r>
              <a:rPr lang="en" dirty="0">
                <a:latin typeface="Droid Sans"/>
                <a:ea typeface="Droid Sans"/>
                <a:cs typeface="Droid Sans"/>
                <a:sym typeface="Droid Sans"/>
              </a:rPr>
              <a:t>- PaintFlags {color, …}</a:t>
            </a:r>
            <a:endParaRPr dirty="0">
              <a:latin typeface="Droid Sans"/>
              <a:ea typeface="Droid Sans"/>
              <a:cs typeface="Droid Sans"/>
              <a:sym typeface="Droid Sans"/>
            </a:endParaRPr>
          </a:p>
        </p:txBody>
      </p:sp>
      <p:sp>
        <p:nvSpPr>
          <p:cNvPr id="675" name="Google Shape;675;p41"/>
          <p:cNvSpPr/>
          <p:nvPr/>
        </p:nvSpPr>
        <p:spPr>
          <a:xfrm>
            <a:off x="2445475" y="3637000"/>
            <a:ext cx="418200" cy="8064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9900FF"/>
                </a:solidFill>
                <a:latin typeface="Consolas"/>
                <a:ea typeface="Consolas"/>
                <a:cs typeface="Consolas"/>
                <a:sym typeface="Consolas"/>
              </a:rPr>
              <a:t>PO</a:t>
            </a:r>
            <a:endParaRPr>
              <a:latin typeface="Consolas"/>
              <a:ea typeface="Consolas"/>
              <a:cs typeface="Consolas"/>
              <a:sym typeface="Consolas"/>
            </a:endParaRPr>
          </a:p>
        </p:txBody>
      </p:sp>
      <p:sp>
        <p:nvSpPr>
          <p:cNvPr id="676" name="Google Shape;676;p41"/>
          <p:cNvSpPr/>
          <p:nvPr/>
        </p:nvSpPr>
        <p:spPr>
          <a:xfrm>
            <a:off x="4893475" y="3637000"/>
            <a:ext cx="399000" cy="8064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9900FF"/>
                </a:solidFill>
                <a:latin typeface="Consolas"/>
                <a:ea typeface="Consolas"/>
                <a:cs typeface="Consolas"/>
                <a:sym typeface="Consolas"/>
              </a:rPr>
              <a:t>PO</a:t>
            </a:r>
            <a:endParaRPr>
              <a:latin typeface="Droid Sans"/>
              <a:ea typeface="Droid Sans"/>
              <a:cs typeface="Droid Sans"/>
              <a:sym typeface="Droid Sans"/>
            </a:endParaRPr>
          </a:p>
        </p:txBody>
      </p:sp>
      <p:sp>
        <p:nvSpPr>
          <p:cNvPr id="677" name="Google Shape;677;p41"/>
          <p:cNvSpPr/>
          <p:nvPr/>
        </p:nvSpPr>
        <p:spPr>
          <a:xfrm>
            <a:off x="5280750" y="3637000"/>
            <a:ext cx="399000" cy="8064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9900FF"/>
                </a:solidFill>
                <a:latin typeface="Consolas"/>
                <a:ea typeface="Consolas"/>
                <a:cs typeface="Consolas"/>
                <a:sym typeface="Consolas"/>
              </a:rPr>
              <a:t>PO</a:t>
            </a:r>
            <a:endParaRPr>
              <a:latin typeface="Droid Sans"/>
              <a:ea typeface="Droid Sans"/>
              <a:cs typeface="Droid Sans"/>
              <a:sym typeface="Droid Sans"/>
            </a:endParaRPr>
          </a:p>
        </p:txBody>
      </p:sp>
      <p:sp>
        <p:nvSpPr>
          <p:cNvPr id="678" name="Google Shape;678;p41"/>
          <p:cNvSpPr/>
          <p:nvPr/>
        </p:nvSpPr>
        <p:spPr>
          <a:xfrm>
            <a:off x="5679750" y="3637000"/>
            <a:ext cx="399000" cy="8064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9900FF"/>
                </a:solidFill>
                <a:latin typeface="Consolas"/>
                <a:ea typeface="Consolas"/>
                <a:cs typeface="Consolas"/>
                <a:sym typeface="Consolas"/>
              </a:rPr>
              <a:t>… </a:t>
            </a:r>
            <a:endParaRPr>
              <a:latin typeface="Droid Sans"/>
              <a:ea typeface="Droid Sans"/>
              <a:cs typeface="Droid Sans"/>
              <a:sym typeface="Droid Sans"/>
            </a:endParaRPr>
          </a:p>
        </p:txBody>
      </p:sp>
      <p:sp>
        <p:nvSpPr>
          <p:cNvPr id="679" name="Google Shape;679;p41"/>
          <p:cNvSpPr txBox="1"/>
          <p:nvPr/>
        </p:nvSpPr>
        <p:spPr>
          <a:xfrm>
            <a:off x="4771800" y="3332200"/>
            <a:ext cx="1416900" cy="304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i="1">
                <a:latin typeface="Droid Serif"/>
                <a:ea typeface="Droid Serif"/>
                <a:cs typeface="Droid Serif"/>
                <a:sym typeface="Droid Serif"/>
              </a:rPr>
              <a:t>paint op buffer</a:t>
            </a:r>
            <a:endParaRPr i="1">
              <a:latin typeface="Droid Serif"/>
              <a:ea typeface="Droid Serif"/>
              <a:cs typeface="Droid Serif"/>
              <a:sym typeface="Droid Serif"/>
            </a:endParaRPr>
          </a:p>
        </p:txBody>
      </p:sp>
      <p:sp>
        <p:nvSpPr>
          <p:cNvPr id="680" name="Google Shape;680;p41"/>
          <p:cNvSpPr txBox="1"/>
          <p:nvPr/>
        </p:nvSpPr>
        <p:spPr>
          <a:xfrm>
            <a:off x="1997575" y="3252500"/>
            <a:ext cx="3058200" cy="333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DisplayItem</a:t>
            </a:r>
            <a:endParaRPr sz="1200">
              <a:latin typeface="Droid Sans"/>
              <a:ea typeface="Droid Sans"/>
              <a:cs typeface="Droid Sans"/>
              <a:sym typeface="Droid Sans"/>
            </a:endParaRPr>
          </a:p>
        </p:txBody>
      </p:sp>
      <p:cxnSp>
        <p:nvCxnSpPr>
          <p:cNvPr id="681" name="Google Shape;681;p41"/>
          <p:cNvCxnSpPr>
            <a:stCxn id="668" idx="2"/>
          </p:cNvCxnSpPr>
          <p:nvPr/>
        </p:nvCxnSpPr>
        <p:spPr>
          <a:xfrm flipH="1">
            <a:off x="4578172" y="2529250"/>
            <a:ext cx="53400" cy="1520100"/>
          </a:xfrm>
          <a:prstGeom prst="straightConnector1">
            <a:avLst/>
          </a:prstGeom>
          <a:noFill/>
          <a:ln w="28575" cap="flat" cmpd="sng">
            <a:solidFill>
              <a:srgbClr val="9900FF"/>
            </a:solidFill>
            <a:prstDash val="solid"/>
            <a:round/>
            <a:headEnd type="none" w="med" len="med"/>
            <a:tailEnd type="triangle" w="med" len="med"/>
          </a:ln>
        </p:spPr>
      </p:cxnSp>
      <p:cxnSp>
        <p:nvCxnSpPr>
          <p:cNvPr id="682" name="Google Shape;682;p41"/>
          <p:cNvCxnSpPr>
            <a:stCxn id="683" idx="3"/>
            <a:endCxn id="668" idx="1"/>
          </p:cNvCxnSpPr>
          <p:nvPr/>
        </p:nvCxnSpPr>
        <p:spPr>
          <a:xfrm>
            <a:off x="2817050" y="2327500"/>
            <a:ext cx="664500" cy="0"/>
          </a:xfrm>
          <a:prstGeom prst="straightConnector1">
            <a:avLst/>
          </a:prstGeom>
          <a:noFill/>
          <a:ln w="19050" cap="flat" cmpd="sng">
            <a:solidFill>
              <a:schemeClr val="dk2"/>
            </a:solidFill>
            <a:prstDash val="solid"/>
            <a:round/>
            <a:headEnd type="none" w="med" len="med"/>
            <a:tailEnd type="triangle" w="med" len="med"/>
          </a:ln>
        </p:spPr>
      </p:cxnSp>
      <p:pic>
        <p:nvPicPr>
          <p:cNvPr id="684" name="Google Shape;684;p41" descr="Laptop-clipart-images-and-notebook-clip-art-photo-share-submit-2.png"/>
          <p:cNvPicPr preferRelativeResize="0"/>
          <p:nvPr/>
        </p:nvPicPr>
        <p:blipFill>
          <a:blip r:embed="rId3">
            <a:alphaModFix/>
          </a:blip>
          <a:stretch>
            <a:fillRect/>
          </a:stretch>
        </p:blipFill>
        <p:spPr>
          <a:xfrm>
            <a:off x="6779475" y="1547705"/>
            <a:ext cx="1876498" cy="1214100"/>
          </a:xfrm>
          <a:prstGeom prst="rect">
            <a:avLst/>
          </a:prstGeom>
          <a:noFill/>
          <a:ln>
            <a:noFill/>
          </a:ln>
        </p:spPr>
      </p:pic>
      <p:sp>
        <p:nvSpPr>
          <p:cNvPr id="685" name="Google Shape;685;p41"/>
          <p:cNvSpPr/>
          <p:nvPr/>
        </p:nvSpPr>
        <p:spPr>
          <a:xfrm>
            <a:off x="7384975" y="1979025"/>
            <a:ext cx="399000" cy="3048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1"/>
          <p:cNvSpPr txBox="1"/>
          <p:nvPr/>
        </p:nvSpPr>
        <p:spPr>
          <a:xfrm>
            <a:off x="6292725" y="3719350"/>
            <a:ext cx="780600" cy="64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i="1">
                <a:latin typeface="Droid Serif"/>
                <a:ea typeface="Droid Serif"/>
                <a:cs typeface="Droid Serif"/>
                <a:sym typeface="Droid Serif"/>
              </a:rPr>
              <a:t>display</a:t>
            </a:r>
            <a:endParaRPr i="1">
              <a:latin typeface="Droid Serif"/>
              <a:ea typeface="Droid Serif"/>
              <a:cs typeface="Droid Serif"/>
              <a:sym typeface="Droid Serif"/>
            </a:endParaRPr>
          </a:p>
          <a:p>
            <a:pPr marL="0" lvl="0" indent="0" algn="l" rtl="0">
              <a:spcBef>
                <a:spcPts val="0"/>
              </a:spcBef>
              <a:spcAft>
                <a:spcPts val="0"/>
              </a:spcAft>
              <a:buNone/>
            </a:pPr>
            <a:r>
              <a:rPr lang="en" i="1">
                <a:latin typeface="Droid Serif"/>
                <a:ea typeface="Droid Serif"/>
                <a:cs typeface="Droid Serif"/>
                <a:sym typeface="Droid Serif"/>
              </a:rPr>
              <a:t>item</a:t>
            </a:r>
            <a:endParaRPr i="1">
              <a:latin typeface="Droid Serif"/>
              <a:ea typeface="Droid Serif"/>
              <a:cs typeface="Droid Serif"/>
              <a:sym typeface="Droid Serif"/>
            </a:endParaRPr>
          </a:p>
          <a:p>
            <a:pPr marL="0" lvl="0" indent="0" algn="l" rtl="0">
              <a:spcBef>
                <a:spcPts val="0"/>
              </a:spcBef>
              <a:spcAft>
                <a:spcPts val="0"/>
              </a:spcAft>
              <a:buNone/>
            </a:pPr>
            <a:r>
              <a:rPr lang="en" i="1">
                <a:latin typeface="Droid Serif"/>
                <a:ea typeface="Droid Serif"/>
                <a:cs typeface="Droid Serif"/>
                <a:sym typeface="Droid Serif"/>
              </a:rPr>
              <a:t>list</a:t>
            </a:r>
            <a:endParaRPr i="1">
              <a:latin typeface="Droid Serif"/>
              <a:ea typeface="Droid Serif"/>
              <a:cs typeface="Droid Serif"/>
              <a:sym typeface="Droid Serif"/>
            </a:endParaRPr>
          </a:p>
        </p:txBody>
      </p:sp>
      <p:sp>
        <p:nvSpPr>
          <p:cNvPr id="687" name="Google Shape;687;p41"/>
          <p:cNvSpPr txBox="1"/>
          <p:nvPr/>
        </p:nvSpPr>
        <p:spPr>
          <a:xfrm>
            <a:off x="5055775" y="1112100"/>
            <a:ext cx="3678900" cy="46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Paint builds a list of </a:t>
            </a:r>
            <a:r>
              <a:rPr lang="en" sz="1800" b="1" i="1">
                <a:latin typeface="Droid Serif"/>
                <a:ea typeface="Droid Serif"/>
                <a:cs typeface="Droid Serif"/>
                <a:sym typeface="Droid Serif"/>
              </a:rPr>
              <a:t>paint ops</a:t>
            </a:r>
            <a:r>
              <a:rPr lang="en" sz="1800" i="1">
                <a:latin typeface="Droid Serif"/>
                <a:ea typeface="Droid Serif"/>
                <a:cs typeface="Droid Serif"/>
                <a:sym typeface="Droid Serif"/>
              </a:rPr>
              <a:t>.</a:t>
            </a:r>
            <a:endParaRPr sz="1800" i="1">
              <a:latin typeface="Droid Serif"/>
              <a:ea typeface="Droid Serif"/>
              <a:cs typeface="Droid Serif"/>
              <a:sym typeface="Droid Serif"/>
            </a:endParaRPr>
          </a:p>
        </p:txBody>
      </p:sp>
      <p:cxnSp>
        <p:nvCxnSpPr>
          <p:cNvPr id="688" name="Google Shape;688;p41"/>
          <p:cNvCxnSpPr>
            <a:endCxn id="670" idx="2"/>
          </p:cNvCxnSpPr>
          <p:nvPr/>
        </p:nvCxnSpPr>
        <p:spPr>
          <a:xfrm rot="10800000">
            <a:off x="2177150" y="2695650"/>
            <a:ext cx="165900" cy="533400"/>
          </a:xfrm>
          <a:prstGeom prst="straightConnector1">
            <a:avLst/>
          </a:prstGeom>
          <a:noFill/>
          <a:ln w="19050" cap="flat" cmpd="sng">
            <a:solidFill>
              <a:schemeClr val="dk2"/>
            </a:solidFill>
            <a:prstDash val="dash"/>
            <a:round/>
            <a:headEnd type="none" w="med" len="med"/>
            <a:tailEnd type="triangle" w="med" len="med"/>
          </a:ln>
        </p:spPr>
      </p:cxnSp>
      <p:sp>
        <p:nvSpPr>
          <p:cNvPr id="683" name="Google Shape;683;p41"/>
          <p:cNvSpPr txBox="1"/>
          <p:nvPr/>
        </p:nvSpPr>
        <p:spPr>
          <a:xfrm>
            <a:off x="1922750" y="2125750"/>
            <a:ext cx="894300" cy="4035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Consolas"/>
                <a:ea typeface="Consolas"/>
                <a:cs typeface="Consolas"/>
                <a:sym typeface="Consolas"/>
              </a:rPr>
              <a:t>Paint()</a:t>
            </a:r>
            <a:endParaRPr b="1">
              <a:solidFill>
                <a:srgbClr val="0000FF"/>
              </a:solidFill>
              <a:latin typeface="Consolas"/>
              <a:ea typeface="Consolas"/>
              <a:cs typeface="Consolas"/>
              <a:sym typeface="Consola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p:nvPr/>
        </p:nvSpPr>
        <p:spPr>
          <a:xfrm>
            <a:off x="-6725" y="0"/>
            <a:ext cx="9144000" cy="12087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15"/>
          <p:cNvGrpSpPr/>
          <p:nvPr/>
        </p:nvGrpSpPr>
        <p:grpSpPr>
          <a:xfrm>
            <a:off x="6289517" y="2394071"/>
            <a:ext cx="2591819" cy="1676907"/>
            <a:chOff x="4659550" y="2033075"/>
            <a:chExt cx="3929975" cy="2542694"/>
          </a:xfrm>
        </p:grpSpPr>
        <p:pic>
          <p:nvPicPr>
            <p:cNvPr id="80" name="Google Shape;80;p15" descr="flat,800x800,075,t.jpg"/>
            <p:cNvPicPr preferRelativeResize="0"/>
            <p:nvPr/>
          </p:nvPicPr>
          <p:blipFill>
            <a:blip r:embed="rId3">
              <a:alphaModFix/>
            </a:blip>
            <a:stretch>
              <a:fillRect/>
            </a:stretch>
          </p:blipFill>
          <p:spPr>
            <a:xfrm>
              <a:off x="5916038" y="2595925"/>
              <a:ext cx="1417000" cy="1417000"/>
            </a:xfrm>
            <a:prstGeom prst="rect">
              <a:avLst/>
            </a:prstGeom>
            <a:noFill/>
            <a:ln>
              <a:noFill/>
            </a:ln>
          </p:spPr>
        </p:pic>
        <p:pic>
          <p:nvPicPr>
            <p:cNvPr id="81" name="Google Shape;81;p15" descr="Laptop-clipart-images-and-notebook-clip-art-photo-share-submit-2.png"/>
            <p:cNvPicPr preferRelativeResize="0"/>
            <p:nvPr/>
          </p:nvPicPr>
          <p:blipFill>
            <a:blip r:embed="rId4">
              <a:alphaModFix/>
            </a:blip>
            <a:stretch>
              <a:fillRect/>
            </a:stretch>
          </p:blipFill>
          <p:spPr>
            <a:xfrm>
              <a:off x="4659550" y="2033075"/>
              <a:ext cx="3929975" cy="2542694"/>
            </a:xfrm>
            <a:prstGeom prst="rect">
              <a:avLst/>
            </a:prstGeom>
            <a:noFill/>
            <a:ln>
              <a:noFill/>
            </a:ln>
          </p:spPr>
        </p:pic>
      </p:grpSp>
      <p:pic>
        <p:nvPicPr>
          <p:cNvPr id="82" name="Google Shape;82;p15" descr="Code.jpg"/>
          <p:cNvPicPr preferRelativeResize="0"/>
          <p:nvPr/>
        </p:nvPicPr>
        <p:blipFill>
          <a:blip r:embed="rId5">
            <a:alphaModFix/>
          </a:blip>
          <a:stretch>
            <a:fillRect/>
          </a:stretch>
        </p:blipFill>
        <p:spPr>
          <a:xfrm>
            <a:off x="434525" y="2422900"/>
            <a:ext cx="1619250" cy="1619250"/>
          </a:xfrm>
          <a:prstGeom prst="rect">
            <a:avLst/>
          </a:prstGeom>
          <a:noFill/>
          <a:ln w="19050" cap="flat" cmpd="sng">
            <a:solidFill>
              <a:srgbClr val="999999"/>
            </a:solidFill>
            <a:prstDash val="solid"/>
            <a:round/>
            <a:headEnd type="none" w="sm" len="sm"/>
            <a:tailEnd type="none" w="sm" len="sm"/>
          </a:ln>
          <a:effectLst>
            <a:outerShdw blurRad="57150" dist="19050" dir="5400000" algn="bl" rotWithShape="0">
              <a:srgbClr val="000000">
                <a:alpha val="50000"/>
              </a:srgbClr>
            </a:outerShdw>
          </a:effectLst>
        </p:spPr>
      </p:pic>
      <p:pic>
        <p:nvPicPr>
          <p:cNvPr id="83" name="Google Shape;83;p15" descr="KOj.gif"/>
          <p:cNvPicPr preferRelativeResize="0"/>
          <p:nvPr/>
        </p:nvPicPr>
        <p:blipFill>
          <a:blip r:embed="rId6">
            <a:alphaModFix/>
          </a:blip>
          <a:stretch>
            <a:fillRect/>
          </a:stretch>
        </p:blipFill>
        <p:spPr>
          <a:xfrm>
            <a:off x="2621225" y="1410500"/>
            <a:ext cx="3325625" cy="3325625"/>
          </a:xfrm>
          <a:prstGeom prst="rect">
            <a:avLst/>
          </a:prstGeom>
          <a:noFill/>
          <a:ln>
            <a:noFill/>
          </a:ln>
        </p:spPr>
      </p:pic>
      <p:sp>
        <p:nvSpPr>
          <p:cNvPr id="84" name="Google Shape;84;p15"/>
          <p:cNvSpPr/>
          <p:nvPr/>
        </p:nvSpPr>
        <p:spPr>
          <a:xfrm>
            <a:off x="2053775" y="3076825"/>
            <a:ext cx="622500" cy="311400"/>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5946850" y="3076825"/>
            <a:ext cx="622500" cy="311400"/>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txBox="1"/>
          <p:nvPr/>
        </p:nvSpPr>
        <p:spPr>
          <a:xfrm>
            <a:off x="5785300" y="271100"/>
            <a:ext cx="3452700" cy="11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rgbClr val="434343"/>
                </a:solidFill>
                <a:latin typeface="Syncopate"/>
                <a:ea typeface="Syncopate"/>
                <a:cs typeface="Syncopate"/>
                <a:sym typeface="Syncopate"/>
              </a:rPr>
              <a:t>LIFE OF A</a:t>
            </a:r>
            <a:endParaRPr sz="3600" b="1">
              <a:solidFill>
                <a:srgbClr val="434343"/>
              </a:solidFill>
              <a:latin typeface="Syncopate"/>
              <a:ea typeface="Syncopate"/>
              <a:cs typeface="Syncopate"/>
              <a:sym typeface="Syncopate"/>
            </a:endParaRPr>
          </a:p>
        </p:txBody>
      </p:sp>
      <p:pic>
        <p:nvPicPr>
          <p:cNvPr id="87" name="Google Shape;87;p15" descr="pixel.png"/>
          <p:cNvPicPr preferRelativeResize="0"/>
          <p:nvPr/>
        </p:nvPicPr>
        <p:blipFill>
          <a:blip r:embed="rId7">
            <a:alphaModFix/>
          </a:blip>
          <a:stretch>
            <a:fillRect/>
          </a:stretch>
        </p:blipFill>
        <p:spPr>
          <a:xfrm>
            <a:off x="6569350" y="909813"/>
            <a:ext cx="2230625" cy="866275"/>
          </a:xfrm>
          <a:prstGeom prst="rect">
            <a:avLst/>
          </a:prstGeom>
          <a:noFill/>
          <a:ln w="9525" cap="flat" cmpd="sng">
            <a:solidFill>
              <a:srgbClr val="000000"/>
            </a:solidFill>
            <a:prstDash val="solid"/>
            <a:round/>
            <a:headEnd type="none" w="sm" len="sm"/>
            <a:tailEnd type="none" w="sm" len="sm"/>
          </a:ln>
        </p:spPr>
      </p:pic>
      <p:sp>
        <p:nvSpPr>
          <p:cNvPr id="88" name="Google Shape;88;p15"/>
          <p:cNvSpPr txBox="1"/>
          <p:nvPr/>
        </p:nvSpPr>
        <p:spPr>
          <a:xfrm>
            <a:off x="367275" y="2004675"/>
            <a:ext cx="1296900" cy="38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content</a:t>
            </a:r>
            <a:endParaRPr i="1">
              <a:latin typeface="Droid Serif"/>
              <a:ea typeface="Droid Serif"/>
              <a:cs typeface="Droid Serif"/>
              <a:sym typeface="Droid Serif"/>
            </a:endParaRPr>
          </a:p>
        </p:txBody>
      </p:sp>
      <p:sp>
        <p:nvSpPr>
          <p:cNvPr id="89" name="Google Shape;89;p15"/>
          <p:cNvSpPr txBox="1"/>
          <p:nvPr/>
        </p:nvSpPr>
        <p:spPr>
          <a:xfrm>
            <a:off x="6621275" y="2215900"/>
            <a:ext cx="741000" cy="38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pixels</a:t>
            </a:r>
            <a:endParaRPr i="1">
              <a:latin typeface="Droid Serif"/>
              <a:ea typeface="Droid Serif"/>
              <a:cs typeface="Droid Serif"/>
              <a:sym typeface="Droid Serif"/>
            </a:endParaRPr>
          </a:p>
        </p:txBody>
      </p:sp>
      <p:sp>
        <p:nvSpPr>
          <p:cNvPr id="90" name="Google Shape;90;p15"/>
          <p:cNvSpPr txBox="1"/>
          <p:nvPr/>
        </p:nvSpPr>
        <p:spPr>
          <a:xfrm>
            <a:off x="3758825" y="2168500"/>
            <a:ext cx="1138200" cy="4842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i="1">
                <a:highlight>
                  <a:srgbClr val="FFFFFF"/>
                </a:highlight>
                <a:latin typeface="Droid Serif"/>
                <a:ea typeface="Droid Serif"/>
                <a:cs typeface="Droid Serif"/>
                <a:sym typeface="Droid Serif"/>
              </a:rPr>
              <a:t>rendering</a:t>
            </a:r>
            <a:endParaRPr i="1">
              <a:highlight>
                <a:srgbClr val="FFFFFF"/>
              </a:highlight>
              <a:latin typeface="Droid Serif"/>
              <a:ea typeface="Droid Serif"/>
              <a:cs typeface="Droid Serif"/>
              <a:sym typeface="Droid Serif"/>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42"/>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2"/>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paint</a:t>
            </a:r>
            <a:endParaRPr sz="3600" b="1">
              <a:solidFill>
                <a:srgbClr val="434343"/>
              </a:solidFill>
              <a:latin typeface="Droid Sans"/>
              <a:ea typeface="Droid Sans"/>
              <a:cs typeface="Droid Sans"/>
              <a:sym typeface="Droid Sans"/>
            </a:endParaRPr>
          </a:p>
        </p:txBody>
      </p:sp>
      <p:sp>
        <p:nvSpPr>
          <p:cNvPr id="695" name="Google Shape;695;p42"/>
          <p:cNvSpPr txBox="1"/>
          <p:nvPr/>
        </p:nvSpPr>
        <p:spPr>
          <a:xfrm>
            <a:off x="662725" y="2624550"/>
            <a:ext cx="3999000" cy="1934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0000FF"/>
                </a:solidFill>
                <a:latin typeface="Consolas"/>
                <a:ea typeface="Consolas"/>
                <a:cs typeface="Consolas"/>
                <a:sym typeface="Consolas"/>
              </a:rPr>
              <a:t>&lt;div </a:t>
            </a:r>
            <a:r>
              <a:rPr lang="en" sz="1800">
                <a:latin typeface="Consolas"/>
                <a:ea typeface="Consolas"/>
                <a:cs typeface="Consolas"/>
                <a:sym typeface="Consolas"/>
              </a:rPr>
              <a:t>class=</a:t>
            </a:r>
            <a:r>
              <a:rPr lang="en" sz="1800">
                <a:solidFill>
                  <a:srgbClr val="45818E"/>
                </a:solidFill>
                <a:latin typeface="Consolas"/>
                <a:ea typeface="Consolas"/>
                <a:cs typeface="Consolas"/>
                <a:sym typeface="Consolas"/>
              </a:rPr>
              <a:t>"yellow"</a:t>
            </a:r>
            <a:r>
              <a:rPr lang="en" sz="1800">
                <a:solidFill>
                  <a:srgbClr val="0000FF"/>
                </a:solidFill>
                <a:latin typeface="Consolas"/>
                <a:ea typeface="Consolas"/>
                <a:cs typeface="Consolas"/>
                <a:sym typeface="Consolas"/>
              </a:rPr>
              <a:t>&gt;&lt;/div&gt;</a:t>
            </a:r>
            <a:endParaRPr sz="1800">
              <a:solidFill>
                <a:srgbClr val="0000FF"/>
              </a:solidFill>
              <a:latin typeface="Consolas"/>
              <a:ea typeface="Consolas"/>
              <a:cs typeface="Consolas"/>
              <a:sym typeface="Consolas"/>
            </a:endParaRPr>
          </a:p>
          <a:p>
            <a:pPr marL="0" lvl="0" indent="0" algn="l" rtl="0">
              <a:spcBef>
                <a:spcPts val="0"/>
              </a:spcBef>
              <a:spcAft>
                <a:spcPts val="0"/>
              </a:spcAft>
              <a:buNone/>
            </a:pPr>
            <a:r>
              <a:rPr lang="en" sz="1800">
                <a:solidFill>
                  <a:srgbClr val="0000FF"/>
                </a:solidFill>
                <a:latin typeface="Consolas"/>
                <a:ea typeface="Consolas"/>
                <a:cs typeface="Consolas"/>
                <a:sym typeface="Consolas"/>
              </a:rPr>
              <a:t>&lt;div </a:t>
            </a:r>
            <a:r>
              <a:rPr lang="en" sz="1800">
                <a:latin typeface="Consolas"/>
                <a:ea typeface="Consolas"/>
                <a:cs typeface="Consolas"/>
                <a:sym typeface="Consolas"/>
              </a:rPr>
              <a:t>class=</a:t>
            </a:r>
            <a:r>
              <a:rPr lang="en" sz="1800">
                <a:solidFill>
                  <a:srgbClr val="45818E"/>
                </a:solidFill>
                <a:latin typeface="Consolas"/>
                <a:ea typeface="Consolas"/>
                <a:cs typeface="Consolas"/>
                <a:sym typeface="Consolas"/>
              </a:rPr>
              <a:t>"green"</a:t>
            </a:r>
            <a:r>
              <a:rPr lang="en" sz="1800">
                <a:solidFill>
                  <a:srgbClr val="0000FF"/>
                </a:solidFill>
                <a:latin typeface="Consolas"/>
                <a:ea typeface="Consolas"/>
                <a:cs typeface="Consolas"/>
                <a:sym typeface="Consolas"/>
              </a:rPr>
              <a:t>&gt;&lt;/div&gt;</a:t>
            </a:r>
            <a:endParaRPr sz="1800">
              <a:solidFill>
                <a:srgbClr val="0000FF"/>
              </a:solidFill>
              <a:latin typeface="Consolas"/>
              <a:ea typeface="Consolas"/>
              <a:cs typeface="Consolas"/>
              <a:sym typeface="Consolas"/>
            </a:endParaRPr>
          </a:p>
          <a:p>
            <a:pPr marL="0" lvl="0" indent="0" algn="l" rtl="0">
              <a:spcBef>
                <a:spcPts val="0"/>
              </a:spcBef>
              <a:spcAft>
                <a:spcPts val="0"/>
              </a:spcAft>
              <a:buNone/>
            </a:pPr>
            <a:r>
              <a:rPr lang="en" sz="1800">
                <a:solidFill>
                  <a:srgbClr val="0000FF"/>
                </a:solidFill>
                <a:latin typeface="Consolas"/>
                <a:ea typeface="Consolas"/>
                <a:cs typeface="Consolas"/>
                <a:sym typeface="Consolas"/>
              </a:rPr>
              <a:t>&lt;style&gt;</a:t>
            </a:r>
            <a:endParaRPr sz="1800">
              <a:solidFill>
                <a:srgbClr val="0000FF"/>
              </a:solidFill>
              <a:latin typeface="Consolas"/>
              <a:ea typeface="Consolas"/>
              <a:cs typeface="Consolas"/>
              <a:sym typeface="Consolas"/>
            </a:endParaRPr>
          </a:p>
          <a:p>
            <a:pPr marL="0" lvl="0" indent="0" algn="l" rtl="0">
              <a:spcBef>
                <a:spcPts val="0"/>
              </a:spcBef>
              <a:spcAft>
                <a:spcPts val="0"/>
              </a:spcAft>
              <a:buNone/>
            </a:pPr>
            <a:r>
              <a:rPr lang="en" sz="1800">
                <a:latin typeface="Consolas"/>
                <a:ea typeface="Consolas"/>
                <a:cs typeface="Consolas"/>
                <a:sym typeface="Consolas"/>
              </a:rPr>
              <a:t>  .yellow { </a:t>
            </a:r>
            <a:r>
              <a:rPr lang="en" sz="1800">
                <a:solidFill>
                  <a:srgbClr val="0000FF"/>
                </a:solidFill>
                <a:latin typeface="Consolas"/>
                <a:ea typeface="Consolas"/>
                <a:cs typeface="Consolas"/>
                <a:sym typeface="Consolas"/>
              </a:rPr>
              <a:t>z-index</a:t>
            </a:r>
            <a:r>
              <a:rPr lang="en" sz="1800">
                <a:latin typeface="Consolas"/>
                <a:ea typeface="Consolas"/>
                <a:cs typeface="Consolas"/>
                <a:sym typeface="Consolas"/>
              </a:rPr>
              <a:t>: 2; ... }</a:t>
            </a:r>
            <a:endParaRPr sz="1800">
              <a:latin typeface="Consolas"/>
              <a:ea typeface="Consolas"/>
              <a:cs typeface="Consolas"/>
              <a:sym typeface="Consolas"/>
            </a:endParaRPr>
          </a:p>
          <a:p>
            <a:pPr marL="0" lvl="0" indent="0" algn="l" rtl="0">
              <a:spcBef>
                <a:spcPts val="0"/>
              </a:spcBef>
              <a:spcAft>
                <a:spcPts val="0"/>
              </a:spcAft>
              <a:buNone/>
            </a:pPr>
            <a:r>
              <a:rPr lang="en" sz="1800">
                <a:latin typeface="Consolas"/>
                <a:ea typeface="Consolas"/>
                <a:cs typeface="Consolas"/>
                <a:sym typeface="Consolas"/>
              </a:rPr>
              <a:t>  .green  { </a:t>
            </a:r>
            <a:r>
              <a:rPr lang="en" sz="1800">
                <a:solidFill>
                  <a:srgbClr val="0000FF"/>
                </a:solidFill>
                <a:latin typeface="Consolas"/>
                <a:ea typeface="Consolas"/>
                <a:cs typeface="Consolas"/>
                <a:sym typeface="Consolas"/>
              </a:rPr>
              <a:t>z-index</a:t>
            </a:r>
            <a:r>
              <a:rPr lang="en" sz="1800">
                <a:latin typeface="Consolas"/>
                <a:ea typeface="Consolas"/>
                <a:cs typeface="Consolas"/>
                <a:sym typeface="Consolas"/>
              </a:rPr>
              <a:t>: 1; ... }    </a:t>
            </a:r>
            <a:endParaRPr sz="1800">
              <a:latin typeface="Consolas"/>
              <a:ea typeface="Consolas"/>
              <a:cs typeface="Consolas"/>
              <a:sym typeface="Consolas"/>
            </a:endParaRPr>
          </a:p>
          <a:p>
            <a:pPr marL="0" lvl="0" indent="0" algn="l" rtl="0">
              <a:spcBef>
                <a:spcPts val="0"/>
              </a:spcBef>
              <a:spcAft>
                <a:spcPts val="0"/>
              </a:spcAft>
              <a:buNone/>
            </a:pPr>
            <a:r>
              <a:rPr lang="en" sz="1800">
                <a:solidFill>
                  <a:srgbClr val="0000FF"/>
                </a:solidFill>
                <a:latin typeface="Consolas"/>
                <a:ea typeface="Consolas"/>
                <a:cs typeface="Consolas"/>
                <a:sym typeface="Consolas"/>
              </a:rPr>
              <a:t>&lt;/style&gt;</a:t>
            </a:r>
            <a:endParaRPr sz="1800">
              <a:solidFill>
                <a:srgbClr val="0000FF"/>
              </a:solidFill>
              <a:latin typeface="Consolas"/>
              <a:ea typeface="Consolas"/>
              <a:cs typeface="Consolas"/>
              <a:sym typeface="Consolas"/>
            </a:endParaRPr>
          </a:p>
        </p:txBody>
      </p:sp>
      <p:pic>
        <p:nvPicPr>
          <p:cNvPr id="696" name="Google Shape;696;p42" descr="Screen Shot 2017-10-11 at 5.11.34 PM.png"/>
          <p:cNvPicPr preferRelativeResize="0"/>
          <p:nvPr/>
        </p:nvPicPr>
        <p:blipFill>
          <a:blip r:embed="rId3">
            <a:alphaModFix/>
          </a:blip>
          <a:stretch>
            <a:fillRect/>
          </a:stretch>
        </p:blipFill>
        <p:spPr>
          <a:xfrm>
            <a:off x="5388850" y="3090275"/>
            <a:ext cx="2155075" cy="1002950"/>
          </a:xfrm>
          <a:prstGeom prst="rect">
            <a:avLst/>
          </a:prstGeom>
          <a:noFill/>
          <a:ln>
            <a:noFill/>
          </a:ln>
        </p:spPr>
      </p:pic>
      <p:sp>
        <p:nvSpPr>
          <p:cNvPr id="697" name="Google Shape;697;p42"/>
          <p:cNvSpPr txBox="1"/>
          <p:nvPr/>
        </p:nvSpPr>
        <p:spPr>
          <a:xfrm>
            <a:off x="6425525" y="1696475"/>
            <a:ext cx="1118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DIV .yellow</a:t>
            </a:r>
            <a:endParaRPr>
              <a:solidFill>
                <a:srgbClr val="0000FF"/>
              </a:solidFill>
              <a:latin typeface="Droid Sans"/>
              <a:ea typeface="Droid Sans"/>
              <a:cs typeface="Droid Sans"/>
              <a:sym typeface="Droid Sans"/>
            </a:endParaRPr>
          </a:p>
        </p:txBody>
      </p:sp>
      <p:sp>
        <p:nvSpPr>
          <p:cNvPr id="698" name="Google Shape;698;p42"/>
          <p:cNvSpPr txBox="1"/>
          <p:nvPr/>
        </p:nvSpPr>
        <p:spPr>
          <a:xfrm>
            <a:off x="6425525" y="2077363"/>
            <a:ext cx="1118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DIV .green</a:t>
            </a:r>
            <a:endParaRPr>
              <a:solidFill>
                <a:srgbClr val="0000FF"/>
              </a:solidFill>
              <a:latin typeface="Droid Sans"/>
              <a:ea typeface="Droid Sans"/>
              <a:cs typeface="Droid Sans"/>
              <a:sym typeface="Droid Sans"/>
            </a:endParaRPr>
          </a:p>
        </p:txBody>
      </p:sp>
      <p:sp>
        <p:nvSpPr>
          <p:cNvPr id="699" name="Google Shape;699;p42"/>
          <p:cNvSpPr txBox="1"/>
          <p:nvPr/>
        </p:nvSpPr>
        <p:spPr>
          <a:xfrm>
            <a:off x="6079675" y="1238250"/>
            <a:ext cx="8382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BODY</a:t>
            </a:r>
            <a:endParaRPr>
              <a:solidFill>
                <a:srgbClr val="0000FF"/>
              </a:solidFill>
              <a:latin typeface="Droid Sans"/>
              <a:ea typeface="Droid Sans"/>
              <a:cs typeface="Droid Sans"/>
              <a:sym typeface="Droid Sans"/>
            </a:endParaRPr>
          </a:p>
        </p:txBody>
      </p:sp>
      <p:cxnSp>
        <p:nvCxnSpPr>
          <p:cNvPr id="700" name="Google Shape;700;p42"/>
          <p:cNvCxnSpPr>
            <a:endCxn id="697" idx="1"/>
          </p:cNvCxnSpPr>
          <p:nvPr/>
        </p:nvCxnSpPr>
        <p:spPr>
          <a:xfrm rot="-5400000" flipH="1">
            <a:off x="6152825" y="1576175"/>
            <a:ext cx="301200" cy="244200"/>
          </a:xfrm>
          <a:prstGeom prst="curvedConnector2">
            <a:avLst/>
          </a:prstGeom>
          <a:noFill/>
          <a:ln w="19050" cap="flat" cmpd="sng">
            <a:solidFill>
              <a:schemeClr val="dk2"/>
            </a:solidFill>
            <a:prstDash val="solid"/>
            <a:round/>
            <a:headEnd type="none" w="med" len="med"/>
            <a:tailEnd type="none" w="med" len="med"/>
          </a:ln>
        </p:spPr>
      </p:cxnSp>
      <p:cxnSp>
        <p:nvCxnSpPr>
          <p:cNvPr id="701" name="Google Shape;701;p42"/>
          <p:cNvCxnSpPr>
            <a:endCxn id="698" idx="1"/>
          </p:cNvCxnSpPr>
          <p:nvPr/>
        </p:nvCxnSpPr>
        <p:spPr>
          <a:xfrm rot="-5400000" flipH="1">
            <a:off x="5971625" y="1775863"/>
            <a:ext cx="672900" cy="234900"/>
          </a:xfrm>
          <a:prstGeom prst="curvedConnector2">
            <a:avLst/>
          </a:prstGeom>
          <a:noFill/>
          <a:ln w="19050" cap="flat" cmpd="sng">
            <a:solidFill>
              <a:schemeClr val="dk2"/>
            </a:solidFill>
            <a:prstDash val="solid"/>
            <a:round/>
            <a:headEnd type="none" w="med" len="med"/>
            <a:tailEnd type="none" w="med" len="med"/>
          </a:ln>
        </p:spPr>
      </p:cxnSp>
      <p:sp>
        <p:nvSpPr>
          <p:cNvPr id="702" name="Google Shape;702;p42"/>
          <p:cNvSpPr txBox="1"/>
          <p:nvPr/>
        </p:nvSpPr>
        <p:spPr>
          <a:xfrm>
            <a:off x="6561550" y="2458263"/>
            <a:ext cx="1037700" cy="43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DOM tree</a:t>
            </a:r>
            <a:endParaRPr i="1">
              <a:latin typeface="Droid Serif"/>
              <a:ea typeface="Droid Serif"/>
              <a:cs typeface="Droid Serif"/>
              <a:sym typeface="Droid Serif"/>
            </a:endParaRPr>
          </a:p>
        </p:txBody>
      </p:sp>
      <p:sp>
        <p:nvSpPr>
          <p:cNvPr id="703" name="Google Shape;703;p42"/>
          <p:cNvSpPr txBox="1"/>
          <p:nvPr/>
        </p:nvSpPr>
        <p:spPr>
          <a:xfrm>
            <a:off x="5643950" y="4130550"/>
            <a:ext cx="1819200" cy="435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latin typeface="Droid Serif"/>
                <a:ea typeface="Droid Serif"/>
                <a:cs typeface="Droid Serif"/>
                <a:sym typeface="Droid Serif"/>
              </a:rPr>
              <a:t>yellow paints last</a:t>
            </a:r>
            <a:endParaRPr i="1">
              <a:latin typeface="Droid Serif"/>
              <a:ea typeface="Droid Serif"/>
              <a:cs typeface="Droid Serif"/>
              <a:sym typeface="Droid Serif"/>
            </a:endParaRPr>
          </a:p>
        </p:txBody>
      </p:sp>
      <p:sp>
        <p:nvSpPr>
          <p:cNvPr id="704" name="Google Shape;704;p42"/>
          <p:cNvSpPr txBox="1"/>
          <p:nvPr/>
        </p:nvSpPr>
        <p:spPr>
          <a:xfrm>
            <a:off x="662725" y="1238250"/>
            <a:ext cx="3892500" cy="71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dirty="0">
                <a:latin typeface="Droid Serif"/>
                <a:ea typeface="Droid Serif"/>
                <a:cs typeface="Droid Serif"/>
                <a:sym typeface="Droid Serif"/>
              </a:rPr>
              <a:t>Paint uses </a:t>
            </a:r>
            <a:r>
              <a:rPr lang="en" sz="1800" b="1" i="1" dirty="0">
                <a:latin typeface="Droid Serif"/>
                <a:ea typeface="Droid Serif"/>
                <a:cs typeface="Droid Serif"/>
                <a:sym typeface="Droid Serif"/>
              </a:rPr>
              <a:t>stacking order</a:t>
            </a:r>
            <a:r>
              <a:rPr lang="en" sz="1800" i="1" dirty="0">
                <a:latin typeface="Droid Serif"/>
                <a:ea typeface="Droid Serif"/>
                <a:cs typeface="Droid Serif"/>
                <a:sym typeface="Droid Serif"/>
              </a:rPr>
              <a:t>,</a:t>
            </a:r>
            <a:endParaRPr sz="1800" i="1" dirty="0">
              <a:latin typeface="Droid Serif"/>
              <a:ea typeface="Droid Serif"/>
              <a:cs typeface="Droid Serif"/>
              <a:sym typeface="Droid Serif"/>
            </a:endParaRPr>
          </a:p>
          <a:p>
            <a:pPr marL="0" lvl="0" indent="0" algn="l" rtl="0">
              <a:spcBef>
                <a:spcPts val="0"/>
              </a:spcBef>
              <a:spcAft>
                <a:spcPts val="0"/>
              </a:spcAft>
              <a:buNone/>
            </a:pPr>
            <a:r>
              <a:rPr lang="en" sz="1800" i="1" dirty="0">
                <a:latin typeface="Droid Serif"/>
                <a:ea typeface="Droid Serif"/>
                <a:cs typeface="Droid Serif"/>
                <a:sym typeface="Droid Serif"/>
              </a:rPr>
              <a:t>not DOM order.</a:t>
            </a:r>
            <a:endParaRPr sz="1800" i="1" dirty="0">
              <a:latin typeface="Droid Serif"/>
              <a:ea typeface="Droid Serif"/>
              <a:cs typeface="Droid Serif"/>
              <a:sym typeface="Droid Serif"/>
            </a:endParaRPr>
          </a:p>
        </p:txBody>
      </p:sp>
      <p:sp>
        <p:nvSpPr>
          <p:cNvPr id="705" name="Google Shape;705;p42"/>
          <p:cNvSpPr txBox="1"/>
          <p:nvPr/>
        </p:nvSpPr>
        <p:spPr>
          <a:xfrm>
            <a:off x="2202000" y="3487000"/>
            <a:ext cx="1505100" cy="7134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43"/>
          <p:cNvSpPr/>
          <p:nvPr/>
        </p:nvSpPr>
        <p:spPr>
          <a:xfrm>
            <a:off x="2937825" y="2205675"/>
            <a:ext cx="630300" cy="2669100"/>
          </a:xfrm>
          <a:prstGeom prst="down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3"/>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3"/>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paint</a:t>
            </a:r>
            <a:endParaRPr sz="3600" b="1">
              <a:solidFill>
                <a:srgbClr val="434343"/>
              </a:solidFill>
              <a:latin typeface="Droid Sans"/>
              <a:ea typeface="Droid Sans"/>
              <a:cs typeface="Droid Sans"/>
              <a:sym typeface="Droid Sans"/>
            </a:endParaRPr>
          </a:p>
        </p:txBody>
      </p:sp>
      <p:sp>
        <p:nvSpPr>
          <p:cNvPr id="713" name="Google Shape;713;p43"/>
          <p:cNvSpPr txBox="1"/>
          <p:nvPr/>
        </p:nvSpPr>
        <p:spPr>
          <a:xfrm>
            <a:off x="5410200" y="1354900"/>
            <a:ext cx="3051300" cy="1351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0000FF"/>
                </a:solidFill>
                <a:latin typeface="Consolas"/>
                <a:ea typeface="Consolas"/>
                <a:cs typeface="Consolas"/>
                <a:sym typeface="Consolas"/>
              </a:rPr>
              <a:t>&lt;div </a:t>
            </a:r>
            <a:r>
              <a:rPr lang="en" sz="1800">
                <a:latin typeface="Consolas"/>
                <a:ea typeface="Consolas"/>
                <a:cs typeface="Consolas"/>
                <a:sym typeface="Consolas"/>
              </a:rPr>
              <a:t>id=</a:t>
            </a:r>
            <a:r>
              <a:rPr lang="en" sz="1800">
                <a:solidFill>
                  <a:srgbClr val="45818E"/>
                </a:solidFill>
                <a:latin typeface="Consolas"/>
                <a:ea typeface="Consolas"/>
                <a:cs typeface="Consolas"/>
                <a:sym typeface="Consolas"/>
              </a:rPr>
              <a:t>"green"</a:t>
            </a:r>
            <a:r>
              <a:rPr lang="en" sz="1800">
                <a:solidFill>
                  <a:srgbClr val="0000FF"/>
                </a:solidFill>
                <a:latin typeface="Consolas"/>
                <a:ea typeface="Consolas"/>
                <a:cs typeface="Consolas"/>
                <a:sym typeface="Consolas"/>
              </a:rPr>
              <a:t>&gt;</a:t>
            </a:r>
            <a:endParaRPr sz="1800">
              <a:solidFill>
                <a:srgbClr val="0000FF"/>
              </a:solidFill>
              <a:latin typeface="Consolas"/>
              <a:ea typeface="Consolas"/>
              <a:cs typeface="Consolas"/>
              <a:sym typeface="Consolas"/>
            </a:endParaRPr>
          </a:p>
          <a:p>
            <a:pPr marL="0" lvl="0" indent="0" algn="l" rtl="0">
              <a:spcBef>
                <a:spcPts val="0"/>
              </a:spcBef>
              <a:spcAft>
                <a:spcPts val="0"/>
              </a:spcAft>
              <a:buNone/>
            </a:pPr>
            <a:r>
              <a:rPr lang="en" sz="1800">
                <a:solidFill>
                  <a:srgbClr val="0000FF"/>
                </a:solidFill>
                <a:latin typeface="Consolas"/>
                <a:ea typeface="Consolas"/>
                <a:cs typeface="Consolas"/>
                <a:sym typeface="Consolas"/>
              </a:rPr>
              <a:t>  </a:t>
            </a:r>
            <a:r>
              <a:rPr lang="en" sz="1800">
                <a:latin typeface="Consolas"/>
                <a:ea typeface="Consolas"/>
                <a:cs typeface="Consolas"/>
                <a:sym typeface="Consolas"/>
              </a:rPr>
              <a:t>green's text</a:t>
            </a:r>
            <a:endParaRPr sz="180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en" sz="1800">
                <a:solidFill>
                  <a:srgbClr val="0000FF"/>
                </a:solidFill>
                <a:latin typeface="Consolas"/>
                <a:ea typeface="Consolas"/>
                <a:cs typeface="Consolas"/>
                <a:sym typeface="Consolas"/>
              </a:rPr>
              <a:t>&lt;/div&gt;</a:t>
            </a:r>
            <a:endParaRPr sz="1800">
              <a:solidFill>
                <a:srgbClr val="0000FF"/>
              </a:solidFill>
              <a:latin typeface="Consolas"/>
              <a:ea typeface="Consolas"/>
              <a:cs typeface="Consolas"/>
              <a:sym typeface="Consolas"/>
            </a:endParaRPr>
          </a:p>
          <a:p>
            <a:pPr marL="0" lvl="0" indent="0" algn="l" rtl="0">
              <a:spcBef>
                <a:spcPts val="0"/>
              </a:spcBef>
              <a:spcAft>
                <a:spcPts val="0"/>
              </a:spcAft>
              <a:buNone/>
            </a:pPr>
            <a:r>
              <a:rPr lang="en" sz="1800">
                <a:solidFill>
                  <a:srgbClr val="0000FF"/>
                </a:solidFill>
                <a:latin typeface="Consolas"/>
                <a:ea typeface="Consolas"/>
                <a:cs typeface="Consolas"/>
                <a:sym typeface="Consolas"/>
              </a:rPr>
              <a:t>&lt;div </a:t>
            </a:r>
            <a:r>
              <a:rPr lang="en" sz="1800">
                <a:latin typeface="Consolas"/>
                <a:ea typeface="Consolas"/>
                <a:cs typeface="Consolas"/>
                <a:sym typeface="Consolas"/>
              </a:rPr>
              <a:t>id=</a:t>
            </a:r>
            <a:r>
              <a:rPr lang="en" sz="1800">
                <a:solidFill>
                  <a:srgbClr val="45818E"/>
                </a:solidFill>
                <a:latin typeface="Consolas"/>
                <a:ea typeface="Consolas"/>
                <a:cs typeface="Consolas"/>
                <a:sym typeface="Consolas"/>
              </a:rPr>
              <a:t>"blue"</a:t>
            </a:r>
            <a:r>
              <a:rPr lang="en" sz="1800">
                <a:solidFill>
                  <a:srgbClr val="0000FF"/>
                </a:solidFill>
                <a:latin typeface="Consolas"/>
                <a:ea typeface="Consolas"/>
                <a:cs typeface="Consolas"/>
                <a:sym typeface="Consolas"/>
              </a:rPr>
              <a:t>&gt;&lt;/div&gt;</a:t>
            </a:r>
            <a:endParaRPr sz="1800">
              <a:solidFill>
                <a:srgbClr val="0000FF"/>
              </a:solidFill>
              <a:latin typeface="Consolas"/>
              <a:ea typeface="Consolas"/>
              <a:cs typeface="Consolas"/>
              <a:sym typeface="Consolas"/>
            </a:endParaRPr>
          </a:p>
        </p:txBody>
      </p:sp>
      <p:sp>
        <p:nvSpPr>
          <p:cNvPr id="714" name="Google Shape;714;p43"/>
          <p:cNvSpPr txBox="1"/>
          <p:nvPr/>
        </p:nvSpPr>
        <p:spPr>
          <a:xfrm>
            <a:off x="5393450" y="4200400"/>
            <a:ext cx="3030600" cy="435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latin typeface="Droid Serif"/>
                <a:ea typeface="Droid Serif"/>
                <a:cs typeface="Droid Serif"/>
                <a:sym typeface="Droid Serif"/>
              </a:rPr>
              <a:t>blue after green, but</a:t>
            </a:r>
            <a:endParaRPr i="1">
              <a:latin typeface="Droid Serif"/>
              <a:ea typeface="Droid Serif"/>
              <a:cs typeface="Droid Serif"/>
              <a:sym typeface="Droid Serif"/>
            </a:endParaRPr>
          </a:p>
          <a:p>
            <a:pPr marL="0" lvl="0" indent="0" algn="r" rtl="0">
              <a:spcBef>
                <a:spcPts val="0"/>
              </a:spcBef>
              <a:spcAft>
                <a:spcPts val="0"/>
              </a:spcAft>
              <a:buNone/>
            </a:pPr>
            <a:r>
              <a:rPr lang="en" i="1">
                <a:latin typeface="Droid Serif"/>
                <a:ea typeface="Droid Serif"/>
                <a:cs typeface="Droid Serif"/>
                <a:sym typeface="Droid Serif"/>
              </a:rPr>
              <a:t>foregrounds after backgrounds</a:t>
            </a:r>
            <a:endParaRPr i="1">
              <a:latin typeface="Droid Serif"/>
              <a:ea typeface="Droid Serif"/>
              <a:cs typeface="Droid Serif"/>
              <a:sym typeface="Droid Serif"/>
            </a:endParaRPr>
          </a:p>
        </p:txBody>
      </p:sp>
      <p:sp>
        <p:nvSpPr>
          <p:cNvPr id="715" name="Google Shape;715;p43"/>
          <p:cNvSpPr txBox="1"/>
          <p:nvPr/>
        </p:nvSpPr>
        <p:spPr>
          <a:xfrm>
            <a:off x="662725" y="1238250"/>
            <a:ext cx="3892500" cy="71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Each </a:t>
            </a:r>
            <a:r>
              <a:rPr lang="en" sz="1800" b="1" i="1">
                <a:latin typeface="Droid Serif"/>
                <a:ea typeface="Droid Serif"/>
                <a:cs typeface="Droid Serif"/>
                <a:sym typeface="Droid Serif"/>
              </a:rPr>
              <a:t>paint phase</a:t>
            </a:r>
            <a:r>
              <a:rPr lang="en" sz="1800" i="1">
                <a:latin typeface="Droid Serif"/>
                <a:ea typeface="Droid Serif"/>
                <a:cs typeface="Droid Serif"/>
                <a:sym typeface="Droid Serif"/>
              </a:rPr>
              <a:t> is a separate traversal of a stacking context.</a:t>
            </a:r>
            <a:endParaRPr sz="1800" i="1">
              <a:latin typeface="Droid Serif"/>
              <a:ea typeface="Droid Serif"/>
              <a:cs typeface="Droid Serif"/>
              <a:sym typeface="Droid Serif"/>
            </a:endParaRPr>
          </a:p>
        </p:txBody>
      </p:sp>
      <p:pic>
        <p:nvPicPr>
          <p:cNvPr id="716" name="Google Shape;716;p43" descr="Screen Shot 2017-10-11 at 5.27.10 PM.png"/>
          <p:cNvPicPr preferRelativeResize="0"/>
          <p:nvPr/>
        </p:nvPicPr>
        <p:blipFill>
          <a:blip r:embed="rId3">
            <a:alphaModFix/>
          </a:blip>
          <a:stretch>
            <a:fillRect/>
          </a:stretch>
        </p:blipFill>
        <p:spPr>
          <a:xfrm>
            <a:off x="5430772" y="3073322"/>
            <a:ext cx="2955950" cy="1127075"/>
          </a:xfrm>
          <a:prstGeom prst="rect">
            <a:avLst/>
          </a:prstGeom>
          <a:noFill/>
          <a:ln>
            <a:noFill/>
          </a:ln>
        </p:spPr>
      </p:pic>
      <p:sp>
        <p:nvSpPr>
          <p:cNvPr id="717" name="Google Shape;717;p43"/>
          <p:cNvSpPr/>
          <p:nvPr/>
        </p:nvSpPr>
        <p:spPr>
          <a:xfrm>
            <a:off x="2613475" y="2344675"/>
            <a:ext cx="1751400" cy="435600"/>
          </a:xfrm>
          <a:prstGeom prst="roundRect">
            <a:avLst>
              <a:gd name="adj" fmla="val 16667"/>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Droid Sans"/>
                <a:ea typeface="Droid Sans"/>
                <a:cs typeface="Droid Sans"/>
                <a:sym typeface="Droid Sans"/>
              </a:rPr>
              <a:t>backgrounds</a:t>
            </a:r>
            <a:endParaRPr sz="1800">
              <a:latin typeface="Droid Sans"/>
              <a:ea typeface="Droid Sans"/>
              <a:cs typeface="Droid Sans"/>
              <a:sym typeface="Droid Sans"/>
            </a:endParaRPr>
          </a:p>
        </p:txBody>
      </p:sp>
      <p:sp>
        <p:nvSpPr>
          <p:cNvPr id="718" name="Google Shape;718;p43"/>
          <p:cNvSpPr/>
          <p:nvPr/>
        </p:nvSpPr>
        <p:spPr>
          <a:xfrm>
            <a:off x="2613475" y="2897225"/>
            <a:ext cx="1751400" cy="435600"/>
          </a:xfrm>
          <a:prstGeom prst="roundRect">
            <a:avLst>
              <a:gd name="adj" fmla="val 16667"/>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Droid Sans"/>
                <a:ea typeface="Droid Sans"/>
                <a:cs typeface="Droid Sans"/>
                <a:sym typeface="Droid Sans"/>
              </a:rPr>
              <a:t>floats</a:t>
            </a:r>
            <a:endParaRPr sz="1800">
              <a:latin typeface="Droid Sans"/>
              <a:ea typeface="Droid Sans"/>
              <a:cs typeface="Droid Sans"/>
              <a:sym typeface="Droid Sans"/>
            </a:endParaRPr>
          </a:p>
        </p:txBody>
      </p:sp>
      <p:sp>
        <p:nvSpPr>
          <p:cNvPr id="719" name="Google Shape;719;p43"/>
          <p:cNvSpPr/>
          <p:nvPr/>
        </p:nvSpPr>
        <p:spPr>
          <a:xfrm>
            <a:off x="2613475" y="3449775"/>
            <a:ext cx="1751400" cy="435600"/>
          </a:xfrm>
          <a:prstGeom prst="roundRect">
            <a:avLst>
              <a:gd name="adj" fmla="val 16667"/>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Droid Sans"/>
                <a:ea typeface="Droid Sans"/>
                <a:cs typeface="Droid Sans"/>
                <a:sym typeface="Droid Sans"/>
              </a:rPr>
              <a:t>foregrounds</a:t>
            </a:r>
            <a:endParaRPr sz="1800">
              <a:latin typeface="Droid Sans"/>
              <a:ea typeface="Droid Sans"/>
              <a:cs typeface="Droid Sans"/>
              <a:sym typeface="Droid Sans"/>
            </a:endParaRPr>
          </a:p>
        </p:txBody>
      </p:sp>
      <p:sp>
        <p:nvSpPr>
          <p:cNvPr id="720" name="Google Shape;720;p43"/>
          <p:cNvSpPr/>
          <p:nvPr/>
        </p:nvSpPr>
        <p:spPr>
          <a:xfrm>
            <a:off x="2613475" y="4002325"/>
            <a:ext cx="1751400" cy="435600"/>
          </a:xfrm>
          <a:prstGeom prst="roundRect">
            <a:avLst>
              <a:gd name="adj" fmla="val 16667"/>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Droid Sans"/>
                <a:ea typeface="Droid Sans"/>
                <a:cs typeface="Droid Sans"/>
                <a:sym typeface="Droid Sans"/>
              </a:rPr>
              <a:t>outlines</a:t>
            </a:r>
            <a:endParaRPr sz="1800">
              <a:latin typeface="Droid Sans"/>
              <a:ea typeface="Droid Sans"/>
              <a:cs typeface="Droid Sans"/>
              <a:sym typeface="Droid Sans"/>
            </a:endParaRPr>
          </a:p>
        </p:txBody>
      </p:sp>
      <p:sp>
        <p:nvSpPr>
          <p:cNvPr id="721" name="Google Shape;721;p43"/>
          <p:cNvSpPr txBox="1"/>
          <p:nvPr/>
        </p:nvSpPr>
        <p:spPr>
          <a:xfrm>
            <a:off x="1102850" y="2245025"/>
            <a:ext cx="1320000" cy="713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latin typeface="Droid Serif"/>
                <a:ea typeface="Droid Serif"/>
                <a:cs typeface="Droid Serif"/>
                <a:sym typeface="Droid Serif"/>
              </a:rPr>
              <a:t>paint phases</a:t>
            </a:r>
            <a:endParaRPr i="1">
              <a:latin typeface="Droid Serif"/>
              <a:ea typeface="Droid Serif"/>
              <a:cs typeface="Droid Serif"/>
              <a:sym typeface="Droid Serif"/>
            </a:endParaRPr>
          </a:p>
          <a:p>
            <a:pPr marL="0" lvl="0" indent="0" algn="r" rtl="0">
              <a:spcBef>
                <a:spcPts val="0"/>
              </a:spcBef>
              <a:spcAft>
                <a:spcPts val="0"/>
              </a:spcAft>
              <a:buNone/>
            </a:pPr>
            <a:r>
              <a:rPr lang="en" i="1">
                <a:latin typeface="Droid Serif"/>
                <a:ea typeface="Droid Serif"/>
                <a:cs typeface="Droid Serif"/>
                <a:sym typeface="Droid Serif"/>
              </a:rPr>
              <a:t>(simplified)</a:t>
            </a:r>
            <a:endParaRPr i="1">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44"/>
          <p:cNvSpPr/>
          <p:nvPr/>
        </p:nvSpPr>
        <p:spPr>
          <a:xfrm>
            <a:off x="2209800" y="1524000"/>
            <a:ext cx="533400" cy="3352800"/>
          </a:xfrm>
          <a:prstGeom prst="down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4"/>
          <p:cNvSpPr/>
          <p:nvPr/>
        </p:nvSpPr>
        <p:spPr>
          <a:xfrm>
            <a:off x="1676400" y="1524000"/>
            <a:ext cx="533400" cy="3352800"/>
          </a:xfrm>
          <a:prstGeom prst="down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4"/>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4"/>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paint</a:t>
            </a:r>
            <a:endParaRPr sz="3600" b="1">
              <a:solidFill>
                <a:srgbClr val="434343"/>
              </a:solidFill>
              <a:latin typeface="Droid Sans"/>
              <a:ea typeface="Droid Sans"/>
              <a:cs typeface="Droid Sans"/>
              <a:sym typeface="Droid Sans"/>
            </a:endParaRPr>
          </a:p>
        </p:txBody>
      </p:sp>
      <p:sp>
        <p:nvSpPr>
          <p:cNvPr id="730" name="Google Shape;730;p44"/>
          <p:cNvSpPr txBox="1"/>
          <p:nvPr/>
        </p:nvSpPr>
        <p:spPr>
          <a:xfrm>
            <a:off x="506700" y="1828800"/>
            <a:ext cx="14334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LayoutView</a:t>
            </a:r>
            <a:endParaRPr>
              <a:solidFill>
                <a:srgbClr val="0000FF"/>
              </a:solidFill>
              <a:latin typeface="Droid Sans"/>
              <a:ea typeface="Droid Sans"/>
              <a:cs typeface="Droid Sans"/>
              <a:sym typeface="Droid Sans"/>
            </a:endParaRPr>
          </a:p>
        </p:txBody>
      </p:sp>
      <p:sp>
        <p:nvSpPr>
          <p:cNvPr id="731" name="Google Shape;731;p44"/>
          <p:cNvSpPr txBox="1"/>
          <p:nvPr/>
        </p:nvSpPr>
        <p:spPr>
          <a:xfrm>
            <a:off x="735300" y="2209800"/>
            <a:ext cx="15507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LayoutBlockFlow</a:t>
            </a:r>
            <a:endParaRPr>
              <a:solidFill>
                <a:srgbClr val="0000FF"/>
              </a:solidFill>
              <a:latin typeface="Droid Sans"/>
              <a:ea typeface="Droid Sans"/>
              <a:cs typeface="Droid Sans"/>
              <a:sym typeface="Droid Sans"/>
            </a:endParaRPr>
          </a:p>
        </p:txBody>
      </p:sp>
      <p:sp>
        <p:nvSpPr>
          <p:cNvPr id="732" name="Google Shape;732;p44"/>
          <p:cNvSpPr txBox="1"/>
          <p:nvPr/>
        </p:nvSpPr>
        <p:spPr>
          <a:xfrm>
            <a:off x="963900" y="2590800"/>
            <a:ext cx="15507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roid Sans"/>
                <a:ea typeface="Droid Sans"/>
                <a:cs typeface="Droid Sans"/>
                <a:sym typeface="Droid Sans"/>
              </a:rPr>
              <a:t>LayoutBlockFlow</a:t>
            </a:r>
            <a:endParaRPr>
              <a:solidFill>
                <a:srgbClr val="0000FF"/>
              </a:solidFill>
              <a:latin typeface="Droid Sans"/>
              <a:ea typeface="Droid Sans"/>
              <a:cs typeface="Droid Sans"/>
              <a:sym typeface="Droid Sans"/>
            </a:endParaRPr>
          </a:p>
        </p:txBody>
      </p:sp>
      <p:sp>
        <p:nvSpPr>
          <p:cNvPr id="733" name="Google Shape;733;p44"/>
          <p:cNvSpPr txBox="1"/>
          <p:nvPr/>
        </p:nvSpPr>
        <p:spPr>
          <a:xfrm>
            <a:off x="1192500" y="2971800"/>
            <a:ext cx="15507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roid Sans"/>
                <a:ea typeface="Droid Sans"/>
                <a:cs typeface="Droid Sans"/>
                <a:sym typeface="Droid Sans"/>
              </a:rPr>
              <a:t>LayoutBlockFlow</a:t>
            </a:r>
            <a:endParaRPr>
              <a:solidFill>
                <a:srgbClr val="0000FF"/>
              </a:solidFill>
              <a:latin typeface="Droid Sans"/>
              <a:ea typeface="Droid Sans"/>
              <a:cs typeface="Droid Sans"/>
              <a:sym typeface="Droid Sans"/>
            </a:endParaRPr>
          </a:p>
        </p:txBody>
      </p:sp>
      <p:sp>
        <p:nvSpPr>
          <p:cNvPr id="734" name="Google Shape;734;p44"/>
          <p:cNvSpPr txBox="1"/>
          <p:nvPr/>
        </p:nvSpPr>
        <p:spPr>
          <a:xfrm>
            <a:off x="1421100" y="3352800"/>
            <a:ext cx="15507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roid Sans"/>
                <a:ea typeface="Droid Sans"/>
                <a:cs typeface="Droid Sans"/>
                <a:sym typeface="Droid Sans"/>
              </a:rPr>
              <a:t>LayoutBlockFlow</a:t>
            </a:r>
            <a:endParaRPr>
              <a:solidFill>
                <a:srgbClr val="0000FF"/>
              </a:solidFill>
              <a:latin typeface="Droid Sans"/>
              <a:ea typeface="Droid Sans"/>
              <a:cs typeface="Droid Sans"/>
              <a:sym typeface="Droid Sans"/>
            </a:endParaRPr>
          </a:p>
        </p:txBody>
      </p:sp>
      <p:sp>
        <p:nvSpPr>
          <p:cNvPr id="735" name="Google Shape;735;p44"/>
          <p:cNvSpPr txBox="1"/>
          <p:nvPr/>
        </p:nvSpPr>
        <p:spPr>
          <a:xfrm>
            <a:off x="1421100" y="4114800"/>
            <a:ext cx="15507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LayoutBlockFlow</a:t>
            </a:r>
            <a:endParaRPr>
              <a:solidFill>
                <a:srgbClr val="0000FF"/>
              </a:solidFill>
              <a:latin typeface="Droid Sans"/>
              <a:ea typeface="Droid Sans"/>
              <a:cs typeface="Droid Sans"/>
              <a:sym typeface="Droid Sans"/>
            </a:endParaRPr>
          </a:p>
        </p:txBody>
      </p:sp>
      <p:sp>
        <p:nvSpPr>
          <p:cNvPr id="736" name="Google Shape;736;p44"/>
          <p:cNvSpPr txBox="1"/>
          <p:nvPr/>
        </p:nvSpPr>
        <p:spPr>
          <a:xfrm>
            <a:off x="1649700" y="3733800"/>
            <a:ext cx="10935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LayoutText</a:t>
            </a:r>
            <a:endParaRPr>
              <a:solidFill>
                <a:srgbClr val="0000FF"/>
              </a:solidFill>
              <a:latin typeface="Droid Sans"/>
              <a:ea typeface="Droid Sans"/>
              <a:cs typeface="Droid Sans"/>
              <a:sym typeface="Droid Sans"/>
            </a:endParaRPr>
          </a:p>
        </p:txBody>
      </p:sp>
      <p:cxnSp>
        <p:nvCxnSpPr>
          <p:cNvPr id="737" name="Google Shape;737;p44"/>
          <p:cNvCxnSpPr>
            <a:endCxn id="731" idx="1"/>
          </p:cNvCxnSpPr>
          <p:nvPr/>
        </p:nvCxnSpPr>
        <p:spPr>
          <a:xfrm rot="-5400000" flipH="1">
            <a:off x="549900" y="2176800"/>
            <a:ext cx="236700" cy="134100"/>
          </a:xfrm>
          <a:prstGeom prst="curvedConnector2">
            <a:avLst/>
          </a:prstGeom>
          <a:noFill/>
          <a:ln w="19050" cap="flat" cmpd="sng">
            <a:solidFill>
              <a:schemeClr val="dk2"/>
            </a:solidFill>
            <a:prstDash val="solid"/>
            <a:round/>
            <a:headEnd type="none" w="med" len="med"/>
            <a:tailEnd type="none" w="med" len="med"/>
          </a:ln>
        </p:spPr>
      </p:cxnSp>
      <p:cxnSp>
        <p:nvCxnSpPr>
          <p:cNvPr id="738" name="Google Shape;738;p44"/>
          <p:cNvCxnSpPr>
            <a:endCxn id="732" idx="1"/>
          </p:cNvCxnSpPr>
          <p:nvPr/>
        </p:nvCxnSpPr>
        <p:spPr>
          <a:xfrm rot="-5400000" flipH="1">
            <a:off x="772050" y="2551350"/>
            <a:ext cx="232800" cy="150900"/>
          </a:xfrm>
          <a:prstGeom prst="curvedConnector2">
            <a:avLst/>
          </a:prstGeom>
          <a:noFill/>
          <a:ln w="19050" cap="flat" cmpd="sng">
            <a:solidFill>
              <a:schemeClr val="dk2"/>
            </a:solidFill>
            <a:prstDash val="solid"/>
            <a:round/>
            <a:headEnd type="none" w="med" len="med"/>
            <a:tailEnd type="none" w="med" len="med"/>
          </a:ln>
        </p:spPr>
      </p:cxnSp>
      <p:cxnSp>
        <p:nvCxnSpPr>
          <p:cNvPr id="739" name="Google Shape;739;p44"/>
          <p:cNvCxnSpPr>
            <a:endCxn id="733" idx="1"/>
          </p:cNvCxnSpPr>
          <p:nvPr/>
        </p:nvCxnSpPr>
        <p:spPr>
          <a:xfrm rot="-5400000" flipH="1">
            <a:off x="1003800" y="2935500"/>
            <a:ext cx="238500" cy="138900"/>
          </a:xfrm>
          <a:prstGeom prst="curvedConnector2">
            <a:avLst/>
          </a:prstGeom>
          <a:noFill/>
          <a:ln w="19050" cap="flat" cmpd="sng">
            <a:solidFill>
              <a:schemeClr val="dk2"/>
            </a:solidFill>
            <a:prstDash val="solid"/>
            <a:round/>
            <a:headEnd type="none" w="med" len="med"/>
            <a:tailEnd type="none" w="med" len="med"/>
          </a:ln>
        </p:spPr>
      </p:cxnSp>
      <p:cxnSp>
        <p:nvCxnSpPr>
          <p:cNvPr id="740" name="Google Shape;740;p44"/>
          <p:cNvCxnSpPr>
            <a:endCxn id="734" idx="1"/>
          </p:cNvCxnSpPr>
          <p:nvPr/>
        </p:nvCxnSpPr>
        <p:spPr>
          <a:xfrm rot="-5400000" flipH="1">
            <a:off x="1240500" y="3324600"/>
            <a:ext cx="224700" cy="136500"/>
          </a:xfrm>
          <a:prstGeom prst="curvedConnector2">
            <a:avLst/>
          </a:prstGeom>
          <a:noFill/>
          <a:ln w="19050" cap="flat" cmpd="sng">
            <a:solidFill>
              <a:schemeClr val="dk2"/>
            </a:solidFill>
            <a:prstDash val="solid"/>
            <a:round/>
            <a:headEnd type="none" w="med" len="med"/>
            <a:tailEnd type="none" w="med" len="med"/>
          </a:ln>
        </p:spPr>
      </p:cxnSp>
      <p:cxnSp>
        <p:nvCxnSpPr>
          <p:cNvPr id="741" name="Google Shape;741;p44"/>
          <p:cNvCxnSpPr>
            <a:endCxn id="736" idx="1"/>
          </p:cNvCxnSpPr>
          <p:nvPr/>
        </p:nvCxnSpPr>
        <p:spPr>
          <a:xfrm rot="-5400000" flipH="1">
            <a:off x="1462650" y="3699150"/>
            <a:ext cx="230400" cy="143700"/>
          </a:xfrm>
          <a:prstGeom prst="curvedConnector2">
            <a:avLst/>
          </a:prstGeom>
          <a:noFill/>
          <a:ln w="19050" cap="flat" cmpd="sng">
            <a:solidFill>
              <a:schemeClr val="dk2"/>
            </a:solidFill>
            <a:prstDash val="solid"/>
            <a:round/>
            <a:headEnd type="none" w="med" len="med"/>
            <a:tailEnd type="none" w="med" len="med"/>
          </a:ln>
        </p:spPr>
      </p:cxnSp>
      <p:cxnSp>
        <p:nvCxnSpPr>
          <p:cNvPr id="742" name="Google Shape;742;p44"/>
          <p:cNvCxnSpPr>
            <a:endCxn id="735" idx="1"/>
          </p:cNvCxnSpPr>
          <p:nvPr/>
        </p:nvCxnSpPr>
        <p:spPr>
          <a:xfrm rot="-5400000" flipH="1">
            <a:off x="864300" y="3710400"/>
            <a:ext cx="977100" cy="136500"/>
          </a:xfrm>
          <a:prstGeom prst="curvedConnector2">
            <a:avLst/>
          </a:prstGeom>
          <a:noFill/>
          <a:ln w="19050" cap="flat" cmpd="sng">
            <a:solidFill>
              <a:schemeClr val="dk2"/>
            </a:solidFill>
            <a:prstDash val="solid"/>
            <a:round/>
            <a:headEnd type="none" w="med" len="med"/>
            <a:tailEnd type="none" w="med" len="med"/>
          </a:ln>
        </p:spPr>
      </p:cxnSp>
      <p:sp>
        <p:nvSpPr>
          <p:cNvPr id="743" name="Google Shape;743;p44"/>
          <p:cNvSpPr txBox="1"/>
          <p:nvPr/>
        </p:nvSpPr>
        <p:spPr>
          <a:xfrm>
            <a:off x="312600" y="1133100"/>
            <a:ext cx="3878400" cy="4671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nsolas"/>
                <a:ea typeface="Consolas"/>
                <a:cs typeface="Consolas"/>
                <a:sym typeface="Consolas"/>
              </a:rPr>
              <a:t>LocalFrameView::</a:t>
            </a:r>
            <a:r>
              <a:rPr lang="en" sz="1800" b="1">
                <a:latin typeface="Consolas"/>
                <a:ea typeface="Consolas"/>
                <a:cs typeface="Consolas"/>
                <a:sym typeface="Consolas"/>
              </a:rPr>
              <a:t>PaintTree</a:t>
            </a:r>
            <a:endParaRPr sz="1800" b="1">
              <a:solidFill>
                <a:srgbClr val="0000FF"/>
              </a:solidFill>
              <a:latin typeface="Consolas"/>
              <a:ea typeface="Consolas"/>
              <a:cs typeface="Consolas"/>
              <a:sym typeface="Consolas"/>
            </a:endParaRPr>
          </a:p>
        </p:txBody>
      </p:sp>
      <p:sp>
        <p:nvSpPr>
          <p:cNvPr id="744" name="Google Shape;744;p44"/>
          <p:cNvSpPr txBox="1"/>
          <p:nvPr/>
        </p:nvSpPr>
        <p:spPr>
          <a:xfrm>
            <a:off x="405300" y="4369200"/>
            <a:ext cx="1575900" cy="50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layout tree</a:t>
            </a:r>
            <a:endParaRPr sz="1800" i="1">
              <a:latin typeface="Droid Serif"/>
              <a:ea typeface="Droid Serif"/>
              <a:cs typeface="Droid Serif"/>
              <a:sym typeface="Droid Serif"/>
            </a:endParaRPr>
          </a:p>
        </p:txBody>
      </p:sp>
      <p:sp>
        <p:nvSpPr>
          <p:cNvPr id="745" name="Google Shape;745;p44"/>
          <p:cNvSpPr txBox="1"/>
          <p:nvPr/>
        </p:nvSpPr>
        <p:spPr>
          <a:xfrm>
            <a:off x="3429000" y="4114800"/>
            <a:ext cx="5257800" cy="6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dirty="0">
                <a:latin typeface="Droid Serif"/>
                <a:ea typeface="Droid Serif"/>
                <a:cs typeface="Droid Serif"/>
                <a:sym typeface="Droid Serif"/>
              </a:rPr>
              <a:t>Paint</a:t>
            </a:r>
            <a:r>
              <a:rPr lang="en" i="1" dirty="0">
                <a:latin typeface="Droid Serif"/>
                <a:ea typeface="Droid Serif"/>
                <a:cs typeface="Droid Serif"/>
                <a:sym typeface="Droid Serif"/>
              </a:rPr>
              <a:t> (lifecycle stage) makes several passes over the </a:t>
            </a:r>
            <a:r>
              <a:rPr lang="en" b="1" i="1" dirty="0">
                <a:latin typeface="Droid Serif"/>
                <a:ea typeface="Droid Serif"/>
                <a:cs typeface="Droid Serif"/>
                <a:sym typeface="Droid Serif"/>
              </a:rPr>
              <a:t>layout tree</a:t>
            </a:r>
            <a:r>
              <a:rPr lang="en" i="1" dirty="0">
                <a:latin typeface="Droid Serif"/>
                <a:ea typeface="Droid Serif"/>
                <a:cs typeface="Droid Serif"/>
                <a:sym typeface="Droid Serif"/>
              </a:rPr>
              <a:t> producing a linear list of display items with paint ops.</a:t>
            </a:r>
            <a:endParaRPr i="1" dirty="0">
              <a:latin typeface="Droid Serif"/>
              <a:ea typeface="Droid Serif"/>
              <a:cs typeface="Droid Serif"/>
              <a:sym typeface="Droid Serif"/>
            </a:endParaRPr>
          </a:p>
        </p:txBody>
      </p:sp>
      <p:sp>
        <p:nvSpPr>
          <p:cNvPr id="746" name="Google Shape;746;p44"/>
          <p:cNvSpPr txBox="1"/>
          <p:nvPr/>
        </p:nvSpPr>
        <p:spPr>
          <a:xfrm>
            <a:off x="4141500" y="2228925"/>
            <a:ext cx="4481400" cy="1694100"/>
          </a:xfrm>
          <a:prstGeom prst="rect">
            <a:avLst/>
          </a:prstGeom>
          <a:solidFill>
            <a:srgbClr val="D9D2E9"/>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b="1">
                <a:latin typeface="Droid Sans"/>
                <a:ea typeface="Droid Sans"/>
                <a:cs typeface="Droid Sans"/>
                <a:sym typeface="Droid Sans"/>
              </a:rPr>
              <a:t>PaintArtifact</a:t>
            </a:r>
            <a:endParaRPr b="1">
              <a:solidFill>
                <a:srgbClr val="0000FF"/>
              </a:solidFill>
              <a:latin typeface="Droid Sans"/>
              <a:ea typeface="Droid Sans"/>
              <a:cs typeface="Droid Sans"/>
              <a:sym typeface="Droid Sans"/>
            </a:endParaRPr>
          </a:p>
        </p:txBody>
      </p:sp>
      <p:grpSp>
        <p:nvGrpSpPr>
          <p:cNvPr id="747" name="Google Shape;747;p44"/>
          <p:cNvGrpSpPr/>
          <p:nvPr/>
        </p:nvGrpSpPr>
        <p:grpSpPr>
          <a:xfrm>
            <a:off x="4356574" y="2633850"/>
            <a:ext cx="1624500" cy="1133100"/>
            <a:chOff x="3643974" y="2644075"/>
            <a:chExt cx="1624500" cy="1133100"/>
          </a:xfrm>
        </p:grpSpPr>
        <p:sp>
          <p:nvSpPr>
            <p:cNvPr id="748" name="Google Shape;748;p44"/>
            <p:cNvSpPr/>
            <p:nvPr/>
          </p:nvSpPr>
          <p:spPr>
            <a:xfrm>
              <a:off x="3643974" y="2644075"/>
              <a:ext cx="1624500" cy="1133100"/>
            </a:xfrm>
            <a:prstGeom prst="rect">
              <a:avLst/>
            </a:prstGeom>
            <a:solidFill>
              <a:srgbClr val="EAD1D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4"/>
            <p:cNvSpPr/>
            <p:nvPr/>
          </p:nvSpPr>
          <p:spPr>
            <a:xfrm>
              <a:off x="3901525" y="2966000"/>
              <a:ext cx="920400" cy="675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9900FF"/>
                  </a:solidFill>
                  <a:latin typeface="Consolas"/>
                  <a:ea typeface="Consolas"/>
                  <a:cs typeface="Consolas"/>
                  <a:sym typeface="Consolas"/>
                </a:rPr>
                <a:t>PaintOp</a:t>
              </a:r>
              <a:endParaRPr>
                <a:latin typeface="Droid Sans"/>
                <a:ea typeface="Droid Sans"/>
                <a:cs typeface="Droid Sans"/>
                <a:sym typeface="Droid Sans"/>
              </a:endParaRPr>
            </a:p>
          </p:txBody>
        </p:sp>
        <p:sp>
          <p:nvSpPr>
            <p:cNvPr id="750" name="Google Shape;750;p44"/>
            <p:cNvSpPr/>
            <p:nvPr/>
          </p:nvSpPr>
          <p:spPr>
            <a:xfrm>
              <a:off x="4821924" y="2966011"/>
              <a:ext cx="334200" cy="675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9900FF"/>
                  </a:solidFill>
                  <a:latin typeface="Consolas"/>
                  <a:ea typeface="Consolas"/>
                  <a:cs typeface="Consolas"/>
                  <a:sym typeface="Consolas"/>
                </a:rPr>
                <a:t>… </a:t>
              </a:r>
              <a:endParaRPr>
                <a:latin typeface="Droid Sans"/>
                <a:ea typeface="Droid Sans"/>
                <a:cs typeface="Droid Sans"/>
                <a:sym typeface="Droid Sans"/>
              </a:endParaRPr>
            </a:p>
          </p:txBody>
        </p:sp>
        <p:sp>
          <p:nvSpPr>
            <p:cNvPr id="751" name="Google Shape;751;p44"/>
            <p:cNvSpPr txBox="1"/>
            <p:nvPr/>
          </p:nvSpPr>
          <p:spPr>
            <a:xfrm>
              <a:off x="3643975" y="2644075"/>
              <a:ext cx="1512300" cy="27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Droid Sans"/>
                  <a:ea typeface="Droid Sans"/>
                  <a:cs typeface="Droid Sans"/>
                  <a:sym typeface="Droid Sans"/>
                </a:rPr>
                <a:t>DisplayItem</a:t>
              </a:r>
              <a:endParaRPr sz="1200" dirty="0">
                <a:latin typeface="Droid Sans"/>
                <a:ea typeface="Droid Sans"/>
                <a:cs typeface="Droid Sans"/>
                <a:sym typeface="Droid Sans"/>
              </a:endParaRPr>
            </a:p>
          </p:txBody>
        </p:sp>
      </p:grpSp>
      <p:grpSp>
        <p:nvGrpSpPr>
          <p:cNvPr id="752" name="Google Shape;752;p44"/>
          <p:cNvGrpSpPr/>
          <p:nvPr/>
        </p:nvGrpSpPr>
        <p:grpSpPr>
          <a:xfrm>
            <a:off x="6083849" y="2633850"/>
            <a:ext cx="1624500" cy="1133100"/>
            <a:chOff x="3643974" y="2644075"/>
            <a:chExt cx="1624500" cy="1133100"/>
          </a:xfrm>
        </p:grpSpPr>
        <p:sp>
          <p:nvSpPr>
            <p:cNvPr id="753" name="Google Shape;753;p44"/>
            <p:cNvSpPr/>
            <p:nvPr/>
          </p:nvSpPr>
          <p:spPr>
            <a:xfrm>
              <a:off x="3643974" y="2644075"/>
              <a:ext cx="1624500" cy="1133100"/>
            </a:xfrm>
            <a:prstGeom prst="rect">
              <a:avLst/>
            </a:prstGeom>
            <a:solidFill>
              <a:srgbClr val="EAD1D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4"/>
            <p:cNvSpPr/>
            <p:nvPr/>
          </p:nvSpPr>
          <p:spPr>
            <a:xfrm>
              <a:off x="3901525" y="2966000"/>
              <a:ext cx="920400" cy="675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9900FF"/>
                  </a:solidFill>
                  <a:latin typeface="Consolas"/>
                  <a:ea typeface="Consolas"/>
                  <a:cs typeface="Consolas"/>
                  <a:sym typeface="Consolas"/>
                </a:rPr>
                <a:t>PaintOp</a:t>
              </a:r>
              <a:endParaRPr>
                <a:latin typeface="Droid Sans"/>
                <a:ea typeface="Droid Sans"/>
                <a:cs typeface="Droid Sans"/>
                <a:sym typeface="Droid Sans"/>
              </a:endParaRPr>
            </a:p>
          </p:txBody>
        </p:sp>
        <p:sp>
          <p:nvSpPr>
            <p:cNvPr id="755" name="Google Shape;755;p44"/>
            <p:cNvSpPr/>
            <p:nvPr/>
          </p:nvSpPr>
          <p:spPr>
            <a:xfrm>
              <a:off x="4821924" y="2966011"/>
              <a:ext cx="334200" cy="675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9900FF"/>
                  </a:solidFill>
                  <a:latin typeface="Consolas"/>
                  <a:ea typeface="Consolas"/>
                  <a:cs typeface="Consolas"/>
                  <a:sym typeface="Consolas"/>
                </a:rPr>
                <a:t>… </a:t>
              </a:r>
              <a:endParaRPr>
                <a:latin typeface="Droid Sans"/>
                <a:ea typeface="Droid Sans"/>
                <a:cs typeface="Droid Sans"/>
                <a:sym typeface="Droid Sans"/>
              </a:endParaRPr>
            </a:p>
          </p:txBody>
        </p:sp>
        <p:sp>
          <p:nvSpPr>
            <p:cNvPr id="756" name="Google Shape;756;p44"/>
            <p:cNvSpPr txBox="1"/>
            <p:nvPr/>
          </p:nvSpPr>
          <p:spPr>
            <a:xfrm>
              <a:off x="3643975" y="2644075"/>
              <a:ext cx="1512300" cy="27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DisplayItem</a:t>
              </a:r>
              <a:endParaRPr sz="1200">
                <a:latin typeface="Droid Sans"/>
                <a:ea typeface="Droid Sans"/>
                <a:cs typeface="Droid Sans"/>
                <a:sym typeface="Droid Sans"/>
              </a:endParaRPr>
            </a:p>
          </p:txBody>
        </p:sp>
      </p:grpSp>
      <p:grpSp>
        <p:nvGrpSpPr>
          <p:cNvPr id="757" name="Google Shape;757;p44"/>
          <p:cNvGrpSpPr/>
          <p:nvPr/>
        </p:nvGrpSpPr>
        <p:grpSpPr>
          <a:xfrm>
            <a:off x="7790571" y="2633850"/>
            <a:ext cx="649685" cy="1133100"/>
            <a:chOff x="3643854" y="2644075"/>
            <a:chExt cx="1624619" cy="1133100"/>
          </a:xfrm>
        </p:grpSpPr>
        <p:sp>
          <p:nvSpPr>
            <p:cNvPr id="758" name="Google Shape;758;p44"/>
            <p:cNvSpPr/>
            <p:nvPr/>
          </p:nvSpPr>
          <p:spPr>
            <a:xfrm>
              <a:off x="3643974" y="2644075"/>
              <a:ext cx="1624500" cy="1133100"/>
            </a:xfrm>
            <a:prstGeom prst="rect">
              <a:avLst/>
            </a:prstGeom>
            <a:solidFill>
              <a:srgbClr val="EAD1D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4"/>
            <p:cNvSpPr txBox="1"/>
            <p:nvPr/>
          </p:nvSpPr>
          <p:spPr>
            <a:xfrm>
              <a:off x="3643854" y="2995075"/>
              <a:ext cx="1147200" cy="27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a:t>
              </a:r>
              <a:endParaRPr sz="1200">
                <a:latin typeface="Droid Sans"/>
                <a:ea typeface="Droid Sans"/>
                <a:cs typeface="Droid Sans"/>
                <a:sym typeface="Droid Sans"/>
              </a:endParaRP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45"/>
          <p:cNvSpPr/>
          <p:nvPr/>
        </p:nvSpPr>
        <p:spPr>
          <a:xfrm>
            <a:off x="3124150" y="1697513"/>
            <a:ext cx="4320300" cy="357000"/>
          </a:xfrm>
          <a:prstGeom prst="rightArrow">
            <a:avLst>
              <a:gd name="adj1" fmla="val 50000"/>
              <a:gd name="adj2"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5"/>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5"/>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raster</a:t>
            </a:r>
            <a:endParaRPr sz="3600" b="1">
              <a:solidFill>
                <a:srgbClr val="434343"/>
              </a:solidFill>
              <a:latin typeface="Droid Sans"/>
              <a:ea typeface="Droid Sans"/>
              <a:cs typeface="Droid Sans"/>
              <a:sym typeface="Droid Sans"/>
            </a:endParaRPr>
          </a:p>
        </p:txBody>
      </p:sp>
      <p:sp>
        <p:nvSpPr>
          <p:cNvPr id="767" name="Google Shape;767;p45"/>
          <p:cNvSpPr/>
          <p:nvPr/>
        </p:nvSpPr>
        <p:spPr>
          <a:xfrm>
            <a:off x="1066925" y="1262975"/>
            <a:ext cx="2095500" cy="799200"/>
          </a:xfrm>
          <a:prstGeom prst="rect">
            <a:avLst/>
          </a:prstGeom>
          <a:solidFill>
            <a:srgbClr val="EAD1D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5"/>
          <p:cNvSpPr/>
          <p:nvPr/>
        </p:nvSpPr>
        <p:spPr>
          <a:xfrm>
            <a:off x="1237950" y="1624763"/>
            <a:ext cx="891300" cy="3282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9900FF"/>
                </a:solidFill>
                <a:latin typeface="Consolas"/>
                <a:ea typeface="Consolas"/>
                <a:cs typeface="Consolas"/>
                <a:sym typeface="Consolas"/>
              </a:rPr>
              <a:t>PaintOp</a:t>
            </a:r>
            <a:endParaRPr>
              <a:latin typeface="Droid Sans"/>
              <a:ea typeface="Droid Sans"/>
              <a:cs typeface="Droid Sans"/>
              <a:sym typeface="Droid Sans"/>
            </a:endParaRPr>
          </a:p>
        </p:txBody>
      </p:sp>
      <p:sp>
        <p:nvSpPr>
          <p:cNvPr id="769" name="Google Shape;769;p45"/>
          <p:cNvSpPr/>
          <p:nvPr/>
        </p:nvSpPr>
        <p:spPr>
          <a:xfrm>
            <a:off x="2129250" y="1624763"/>
            <a:ext cx="399000" cy="3282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9900FF"/>
                </a:solidFill>
                <a:latin typeface="Consolas"/>
                <a:ea typeface="Consolas"/>
                <a:cs typeface="Consolas"/>
                <a:sym typeface="Consolas"/>
              </a:rPr>
              <a:t>… </a:t>
            </a:r>
            <a:endParaRPr>
              <a:latin typeface="Droid Sans"/>
              <a:ea typeface="Droid Sans"/>
              <a:cs typeface="Droid Sans"/>
              <a:sym typeface="Droid Sans"/>
            </a:endParaRPr>
          </a:p>
        </p:txBody>
      </p:sp>
      <p:sp>
        <p:nvSpPr>
          <p:cNvPr id="770" name="Google Shape;770;p45"/>
          <p:cNvSpPr txBox="1"/>
          <p:nvPr/>
        </p:nvSpPr>
        <p:spPr>
          <a:xfrm>
            <a:off x="1066925" y="1262975"/>
            <a:ext cx="2343000" cy="46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cc::</a:t>
            </a:r>
            <a:r>
              <a:rPr lang="en" b="1">
                <a:latin typeface="Consolas"/>
                <a:ea typeface="Consolas"/>
                <a:cs typeface="Consolas"/>
                <a:sym typeface="Consolas"/>
              </a:rPr>
              <a:t>DisplayItemList</a:t>
            </a:r>
            <a:endParaRPr sz="1200" b="1">
              <a:latin typeface="Consolas"/>
              <a:ea typeface="Consolas"/>
              <a:cs typeface="Consolas"/>
              <a:sym typeface="Consolas"/>
            </a:endParaRPr>
          </a:p>
        </p:txBody>
      </p:sp>
      <p:pic>
        <p:nvPicPr>
          <p:cNvPr id="771" name="Google Shape;771;p45" descr="flat,800x800,075,t.jpg"/>
          <p:cNvPicPr preferRelativeResize="0"/>
          <p:nvPr/>
        </p:nvPicPr>
        <p:blipFill>
          <a:blip r:embed="rId3">
            <a:alphaModFix/>
          </a:blip>
          <a:stretch>
            <a:fillRect/>
          </a:stretch>
        </p:blipFill>
        <p:spPr>
          <a:xfrm>
            <a:off x="7444450" y="1754175"/>
            <a:ext cx="934512" cy="934512"/>
          </a:xfrm>
          <a:prstGeom prst="rect">
            <a:avLst/>
          </a:prstGeom>
          <a:noFill/>
          <a:ln w="9525" cap="flat" cmpd="sng">
            <a:solidFill>
              <a:srgbClr val="000000"/>
            </a:solidFill>
            <a:prstDash val="solid"/>
            <a:round/>
            <a:headEnd type="none" w="sm" len="sm"/>
            <a:tailEnd type="none" w="sm" len="sm"/>
          </a:ln>
        </p:spPr>
      </p:pic>
      <p:sp>
        <p:nvSpPr>
          <p:cNvPr id="772" name="Google Shape;772;p45"/>
          <p:cNvSpPr txBox="1"/>
          <p:nvPr/>
        </p:nvSpPr>
        <p:spPr>
          <a:xfrm>
            <a:off x="6618250" y="2322075"/>
            <a:ext cx="826200" cy="422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latin typeface="Droid Serif"/>
                <a:ea typeface="Droid Serif"/>
                <a:cs typeface="Droid Serif"/>
                <a:sym typeface="Droid Serif"/>
              </a:rPr>
              <a:t>bitmap</a:t>
            </a:r>
            <a:endParaRPr i="1">
              <a:latin typeface="Droid Serif"/>
              <a:ea typeface="Droid Serif"/>
              <a:cs typeface="Droid Serif"/>
              <a:sym typeface="Droid Serif"/>
            </a:endParaRPr>
          </a:p>
        </p:txBody>
      </p:sp>
      <p:sp>
        <p:nvSpPr>
          <p:cNvPr id="773" name="Google Shape;773;p45"/>
          <p:cNvSpPr txBox="1"/>
          <p:nvPr/>
        </p:nvSpPr>
        <p:spPr>
          <a:xfrm>
            <a:off x="646800" y="2248800"/>
            <a:ext cx="4687200" cy="79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i="1" dirty="0">
                <a:latin typeface="Droid Serif"/>
                <a:ea typeface="Droid Serif"/>
                <a:cs typeface="Droid Serif"/>
                <a:sym typeface="Droid Serif"/>
              </a:rPr>
              <a:t>Rasterization</a:t>
            </a:r>
            <a:r>
              <a:rPr lang="en" sz="1800" i="1" dirty="0">
                <a:latin typeface="Droid Serif"/>
                <a:ea typeface="Droid Serif"/>
                <a:cs typeface="Droid Serif"/>
                <a:sym typeface="Droid Serif"/>
              </a:rPr>
              <a:t> turns (part of) a display item list into a </a:t>
            </a:r>
            <a:r>
              <a:rPr lang="en" sz="1800" b="1" i="1" dirty="0">
                <a:latin typeface="Droid Serif"/>
                <a:ea typeface="Droid Serif"/>
                <a:cs typeface="Droid Serif"/>
                <a:sym typeface="Droid Serif"/>
              </a:rPr>
              <a:t>bitmap</a:t>
            </a:r>
            <a:r>
              <a:rPr lang="en" sz="1800" i="1" dirty="0">
                <a:latin typeface="Droid Serif"/>
                <a:ea typeface="Droid Serif"/>
                <a:cs typeface="Droid Serif"/>
                <a:sym typeface="Droid Serif"/>
              </a:rPr>
              <a:t> of color values.</a:t>
            </a:r>
            <a:endParaRPr sz="1800" i="1" dirty="0">
              <a:latin typeface="Droid Serif"/>
              <a:ea typeface="Droid Serif"/>
              <a:cs typeface="Droid Serif"/>
              <a:sym typeface="Droid Serif"/>
            </a:endParaRPr>
          </a:p>
        </p:txBody>
      </p:sp>
      <p:sp>
        <p:nvSpPr>
          <p:cNvPr id="774" name="Google Shape;774;p45"/>
          <p:cNvSpPr/>
          <p:nvPr/>
        </p:nvSpPr>
        <p:spPr>
          <a:xfrm>
            <a:off x="2057400" y="3200400"/>
            <a:ext cx="609600" cy="4572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FFFF</a:t>
            </a:r>
            <a:endParaRPr>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FFFF</a:t>
            </a:r>
            <a:endParaRPr>
              <a:latin typeface="Consolas"/>
              <a:ea typeface="Consolas"/>
              <a:cs typeface="Consolas"/>
              <a:sym typeface="Consolas"/>
            </a:endParaRPr>
          </a:p>
        </p:txBody>
      </p:sp>
      <p:sp>
        <p:nvSpPr>
          <p:cNvPr id="775" name="Google Shape;775;p45"/>
          <p:cNvSpPr/>
          <p:nvPr/>
        </p:nvSpPr>
        <p:spPr>
          <a:xfrm>
            <a:off x="2667000" y="3200400"/>
            <a:ext cx="609600" cy="4572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FFFF</a:t>
            </a:r>
            <a:endParaRPr>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FFFF</a:t>
            </a:r>
            <a:endParaRPr>
              <a:latin typeface="Consolas"/>
              <a:ea typeface="Consolas"/>
              <a:cs typeface="Consolas"/>
              <a:sym typeface="Consolas"/>
            </a:endParaRPr>
          </a:p>
        </p:txBody>
      </p:sp>
      <p:sp>
        <p:nvSpPr>
          <p:cNvPr id="776" name="Google Shape;776;p45"/>
          <p:cNvSpPr/>
          <p:nvPr/>
        </p:nvSpPr>
        <p:spPr>
          <a:xfrm>
            <a:off x="2057400" y="3657600"/>
            <a:ext cx="609600" cy="4572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FFFF</a:t>
            </a:r>
            <a:endParaRPr>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FFFF</a:t>
            </a:r>
            <a:endParaRPr>
              <a:latin typeface="Consolas"/>
              <a:ea typeface="Consolas"/>
              <a:cs typeface="Consolas"/>
              <a:sym typeface="Consolas"/>
            </a:endParaRPr>
          </a:p>
        </p:txBody>
      </p:sp>
      <p:sp>
        <p:nvSpPr>
          <p:cNvPr id="777" name="Google Shape;777;p45"/>
          <p:cNvSpPr/>
          <p:nvPr/>
        </p:nvSpPr>
        <p:spPr>
          <a:xfrm>
            <a:off x="2667000" y="3657600"/>
            <a:ext cx="609600" cy="4572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Consolas"/>
                <a:ea typeface="Consolas"/>
                <a:cs typeface="Consolas"/>
                <a:sym typeface="Consolas"/>
              </a:rPr>
              <a:t>0000</a:t>
            </a:r>
            <a:endParaRPr>
              <a:solidFill>
                <a:srgbClr val="FFFFFF"/>
              </a:solidFill>
              <a:latin typeface="Consolas"/>
              <a:ea typeface="Consolas"/>
              <a:cs typeface="Consolas"/>
              <a:sym typeface="Consolas"/>
            </a:endParaRPr>
          </a:p>
          <a:p>
            <a:pPr marL="0" lvl="0" indent="0" algn="l" rtl="0">
              <a:spcBef>
                <a:spcPts val="0"/>
              </a:spcBef>
              <a:spcAft>
                <a:spcPts val="0"/>
              </a:spcAft>
              <a:buNone/>
            </a:pPr>
            <a:r>
              <a:rPr lang="en">
                <a:solidFill>
                  <a:srgbClr val="FFFFFF"/>
                </a:solidFill>
                <a:latin typeface="Consolas"/>
                <a:ea typeface="Consolas"/>
                <a:cs typeface="Consolas"/>
                <a:sym typeface="Consolas"/>
              </a:rPr>
              <a:t>00FF</a:t>
            </a:r>
            <a:endParaRPr>
              <a:solidFill>
                <a:srgbClr val="FFFFFF"/>
              </a:solidFill>
              <a:latin typeface="Consolas"/>
              <a:ea typeface="Consolas"/>
              <a:cs typeface="Consolas"/>
              <a:sym typeface="Consolas"/>
            </a:endParaRPr>
          </a:p>
        </p:txBody>
      </p:sp>
      <p:sp>
        <p:nvSpPr>
          <p:cNvPr id="778" name="Google Shape;778;p45"/>
          <p:cNvSpPr/>
          <p:nvPr/>
        </p:nvSpPr>
        <p:spPr>
          <a:xfrm>
            <a:off x="3276600" y="3200400"/>
            <a:ext cx="609600" cy="4572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Consolas"/>
                <a:ea typeface="Consolas"/>
                <a:cs typeface="Consolas"/>
                <a:sym typeface="Consolas"/>
              </a:rPr>
              <a:t>0000</a:t>
            </a:r>
            <a:endParaRPr>
              <a:solidFill>
                <a:srgbClr val="FFFFFF"/>
              </a:solidFill>
              <a:latin typeface="Consolas"/>
              <a:ea typeface="Consolas"/>
              <a:cs typeface="Consolas"/>
              <a:sym typeface="Consolas"/>
            </a:endParaRPr>
          </a:p>
          <a:p>
            <a:pPr marL="0" lvl="0" indent="0" algn="l" rtl="0">
              <a:spcBef>
                <a:spcPts val="0"/>
              </a:spcBef>
              <a:spcAft>
                <a:spcPts val="0"/>
              </a:spcAft>
              <a:buNone/>
            </a:pPr>
            <a:r>
              <a:rPr lang="en">
                <a:solidFill>
                  <a:srgbClr val="FFFFFF"/>
                </a:solidFill>
                <a:latin typeface="Consolas"/>
                <a:ea typeface="Consolas"/>
                <a:cs typeface="Consolas"/>
                <a:sym typeface="Consolas"/>
              </a:rPr>
              <a:t>00FF</a:t>
            </a:r>
            <a:endParaRPr>
              <a:solidFill>
                <a:srgbClr val="FFFFFF"/>
              </a:solidFill>
              <a:latin typeface="Consolas"/>
              <a:ea typeface="Consolas"/>
              <a:cs typeface="Consolas"/>
              <a:sym typeface="Consolas"/>
            </a:endParaRPr>
          </a:p>
        </p:txBody>
      </p:sp>
      <p:sp>
        <p:nvSpPr>
          <p:cNvPr id="779" name="Google Shape;779;p45"/>
          <p:cNvSpPr/>
          <p:nvPr/>
        </p:nvSpPr>
        <p:spPr>
          <a:xfrm>
            <a:off x="2057400" y="4114800"/>
            <a:ext cx="609600" cy="4572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Consolas"/>
                <a:ea typeface="Consolas"/>
                <a:cs typeface="Consolas"/>
                <a:sym typeface="Consolas"/>
              </a:rPr>
              <a:t>0000</a:t>
            </a:r>
            <a:endParaRPr>
              <a:solidFill>
                <a:srgbClr val="FFFFFF"/>
              </a:solidFill>
              <a:latin typeface="Consolas"/>
              <a:ea typeface="Consolas"/>
              <a:cs typeface="Consolas"/>
              <a:sym typeface="Consolas"/>
            </a:endParaRPr>
          </a:p>
          <a:p>
            <a:pPr marL="0" lvl="0" indent="0" algn="l" rtl="0">
              <a:spcBef>
                <a:spcPts val="0"/>
              </a:spcBef>
              <a:spcAft>
                <a:spcPts val="0"/>
              </a:spcAft>
              <a:buNone/>
            </a:pPr>
            <a:r>
              <a:rPr lang="en">
                <a:solidFill>
                  <a:srgbClr val="FFFFFF"/>
                </a:solidFill>
                <a:latin typeface="Consolas"/>
                <a:ea typeface="Consolas"/>
                <a:cs typeface="Consolas"/>
                <a:sym typeface="Consolas"/>
              </a:rPr>
              <a:t>00FF</a:t>
            </a:r>
            <a:endParaRPr>
              <a:solidFill>
                <a:srgbClr val="FFFFFF"/>
              </a:solidFill>
              <a:latin typeface="Consolas"/>
              <a:ea typeface="Consolas"/>
              <a:cs typeface="Consolas"/>
              <a:sym typeface="Consolas"/>
            </a:endParaRPr>
          </a:p>
        </p:txBody>
      </p:sp>
      <p:sp>
        <p:nvSpPr>
          <p:cNvPr id="780" name="Google Shape;780;p45"/>
          <p:cNvSpPr/>
          <p:nvPr/>
        </p:nvSpPr>
        <p:spPr>
          <a:xfrm>
            <a:off x="3276600" y="3657600"/>
            <a:ext cx="609600" cy="4572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FFFF</a:t>
            </a:r>
            <a:endParaRPr>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00FF</a:t>
            </a:r>
            <a:endParaRPr>
              <a:latin typeface="Consolas"/>
              <a:ea typeface="Consolas"/>
              <a:cs typeface="Consolas"/>
              <a:sym typeface="Consolas"/>
            </a:endParaRPr>
          </a:p>
        </p:txBody>
      </p:sp>
      <p:sp>
        <p:nvSpPr>
          <p:cNvPr id="781" name="Google Shape;781;p45"/>
          <p:cNvSpPr/>
          <p:nvPr/>
        </p:nvSpPr>
        <p:spPr>
          <a:xfrm>
            <a:off x="2667000" y="4114800"/>
            <a:ext cx="609600" cy="4572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FFFF</a:t>
            </a:r>
            <a:endParaRPr>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00FF</a:t>
            </a:r>
            <a:endParaRPr>
              <a:latin typeface="Consolas"/>
              <a:ea typeface="Consolas"/>
              <a:cs typeface="Consolas"/>
              <a:sym typeface="Consolas"/>
            </a:endParaRPr>
          </a:p>
        </p:txBody>
      </p:sp>
      <p:sp>
        <p:nvSpPr>
          <p:cNvPr id="782" name="Google Shape;782;p45"/>
          <p:cNvSpPr/>
          <p:nvPr/>
        </p:nvSpPr>
        <p:spPr>
          <a:xfrm>
            <a:off x="3276600" y="4114800"/>
            <a:ext cx="609600" cy="4572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FFFF</a:t>
            </a:r>
            <a:endParaRPr>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00FF</a:t>
            </a:r>
            <a:endParaRPr>
              <a:latin typeface="Consolas"/>
              <a:ea typeface="Consolas"/>
              <a:cs typeface="Consolas"/>
              <a:sym typeface="Consolas"/>
            </a:endParaRPr>
          </a:p>
        </p:txBody>
      </p:sp>
      <p:sp>
        <p:nvSpPr>
          <p:cNvPr id="783" name="Google Shape;783;p45"/>
          <p:cNvSpPr txBox="1"/>
          <p:nvPr/>
        </p:nvSpPr>
        <p:spPr>
          <a:xfrm>
            <a:off x="4038600" y="3526800"/>
            <a:ext cx="1295400" cy="58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(red, green,</a:t>
            </a:r>
            <a:endParaRPr i="1">
              <a:latin typeface="Droid Serif"/>
              <a:ea typeface="Droid Serif"/>
              <a:cs typeface="Droid Serif"/>
              <a:sym typeface="Droid Serif"/>
            </a:endParaRPr>
          </a:p>
          <a:p>
            <a:pPr marL="0" lvl="0" indent="0" algn="l" rtl="0">
              <a:spcBef>
                <a:spcPts val="0"/>
              </a:spcBef>
              <a:spcAft>
                <a:spcPts val="0"/>
              </a:spcAft>
              <a:buNone/>
            </a:pPr>
            <a:r>
              <a:rPr lang="en" i="1">
                <a:latin typeface="Droid Serif"/>
                <a:ea typeface="Droid Serif"/>
                <a:cs typeface="Droid Serif"/>
                <a:sym typeface="Droid Serif"/>
              </a:rPr>
              <a:t> blue, alpha)</a:t>
            </a:r>
            <a:endParaRPr i="1">
              <a:latin typeface="Droid Serif"/>
              <a:ea typeface="Droid Serif"/>
              <a:cs typeface="Droid Serif"/>
              <a:sym typeface="Droid Serif"/>
            </a:endParaRPr>
          </a:p>
        </p:txBody>
      </p:sp>
      <p:pic>
        <p:nvPicPr>
          <p:cNvPr id="784" name="Google Shape;784;p45" descr="color-cube.png"/>
          <p:cNvPicPr preferRelativeResize="0"/>
          <p:nvPr/>
        </p:nvPicPr>
        <p:blipFill>
          <a:blip r:embed="rId4">
            <a:alphaModFix/>
          </a:blip>
          <a:stretch>
            <a:fillRect/>
          </a:stretch>
        </p:blipFill>
        <p:spPr>
          <a:xfrm>
            <a:off x="5283450" y="3124200"/>
            <a:ext cx="2031750" cy="1625400"/>
          </a:xfrm>
          <a:prstGeom prst="rect">
            <a:avLst/>
          </a:prstGeom>
          <a:noFill/>
          <a:ln>
            <a:noFill/>
          </a:ln>
        </p:spPr>
      </p:pic>
      <p:sp>
        <p:nvSpPr>
          <p:cNvPr id="785" name="Google Shape;785;p45"/>
          <p:cNvSpPr txBox="1"/>
          <p:nvPr/>
        </p:nvSpPr>
        <p:spPr>
          <a:xfrm>
            <a:off x="4913325" y="1182000"/>
            <a:ext cx="3849900" cy="3618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cc::ResourcePool::</a:t>
            </a:r>
            <a:r>
              <a:rPr lang="en" b="1">
                <a:latin typeface="Consolas"/>
                <a:ea typeface="Consolas"/>
                <a:cs typeface="Consolas"/>
                <a:sym typeface="Consolas"/>
              </a:rPr>
              <a:t>InUsePoolResource</a:t>
            </a:r>
            <a:endParaRPr b="1">
              <a:solidFill>
                <a:srgbClr val="0000FF"/>
              </a:solidFill>
              <a:latin typeface="Consolas"/>
              <a:ea typeface="Consolas"/>
              <a:cs typeface="Consolas"/>
              <a:sym typeface="Consolas"/>
            </a:endParaRPr>
          </a:p>
        </p:txBody>
      </p:sp>
      <p:cxnSp>
        <p:nvCxnSpPr>
          <p:cNvPr id="786" name="Google Shape;786;p45"/>
          <p:cNvCxnSpPr>
            <a:endCxn id="771" idx="3"/>
          </p:cNvCxnSpPr>
          <p:nvPr/>
        </p:nvCxnSpPr>
        <p:spPr>
          <a:xfrm rot="5400000">
            <a:off x="8051662" y="1692531"/>
            <a:ext cx="856200" cy="201600"/>
          </a:xfrm>
          <a:prstGeom prst="bentConnector2">
            <a:avLst/>
          </a:prstGeom>
          <a:noFill/>
          <a:ln w="19050" cap="flat" cmpd="sng">
            <a:solidFill>
              <a:schemeClr val="dk2"/>
            </a:solidFill>
            <a:prstDash val="solid"/>
            <a:round/>
            <a:headEnd type="oval" w="med" len="med"/>
            <a:tailEnd type="triangle" w="med" len="med"/>
          </a:ln>
        </p:spPr>
      </p:cxnSp>
      <p:sp>
        <p:nvSpPr>
          <p:cNvPr id="787" name="Google Shape;787;p45"/>
          <p:cNvSpPr txBox="1"/>
          <p:nvPr/>
        </p:nvSpPr>
        <p:spPr>
          <a:xfrm>
            <a:off x="3626200" y="1715400"/>
            <a:ext cx="914400" cy="3810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Droid Sans"/>
                <a:ea typeface="Droid Sans"/>
                <a:cs typeface="Droid Sans"/>
                <a:sym typeface="Droid Sans"/>
              </a:rPr>
              <a:t>raster</a:t>
            </a:r>
            <a:endParaRPr b="1" dirty="0">
              <a:solidFill>
                <a:srgbClr val="0000FF"/>
              </a:solidFill>
              <a:latin typeface="Droid Sans"/>
              <a:ea typeface="Droid Sans"/>
              <a:cs typeface="Droid Sans"/>
              <a:sym typeface="Droid San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46"/>
          <p:cNvSpPr txBox="1"/>
          <p:nvPr/>
        </p:nvSpPr>
        <p:spPr>
          <a:xfrm>
            <a:off x="5689888" y="1122125"/>
            <a:ext cx="2448000" cy="9867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InUsePoolResource</a:t>
            </a:r>
            <a:endParaRPr>
              <a:solidFill>
                <a:srgbClr val="0000FF"/>
              </a:solidFill>
              <a:latin typeface="Consolas"/>
              <a:ea typeface="Consolas"/>
              <a:cs typeface="Consolas"/>
              <a:sym typeface="Consolas"/>
            </a:endParaRPr>
          </a:p>
        </p:txBody>
      </p:sp>
      <p:sp>
        <p:nvSpPr>
          <p:cNvPr id="793" name="Google Shape;793;p46"/>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6"/>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raster</a:t>
            </a:r>
            <a:endParaRPr sz="3600" b="1">
              <a:solidFill>
                <a:srgbClr val="434343"/>
              </a:solidFill>
              <a:latin typeface="Droid Sans"/>
              <a:ea typeface="Droid Sans"/>
              <a:cs typeface="Droid Sans"/>
              <a:sym typeface="Droid Sans"/>
            </a:endParaRPr>
          </a:p>
        </p:txBody>
      </p:sp>
      <p:sp>
        <p:nvSpPr>
          <p:cNvPr id="795" name="Google Shape;795;p46"/>
          <p:cNvSpPr/>
          <p:nvPr/>
        </p:nvSpPr>
        <p:spPr>
          <a:xfrm>
            <a:off x="5198563" y="2763250"/>
            <a:ext cx="2819400" cy="1643400"/>
          </a:xfrm>
          <a:prstGeom prst="rect">
            <a:avLst/>
          </a:prstGeom>
          <a:solidFill>
            <a:srgbClr val="EFEFEF"/>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6"/>
          <p:cNvSpPr/>
          <p:nvPr/>
        </p:nvSpPr>
        <p:spPr>
          <a:xfrm>
            <a:off x="5878138" y="1530725"/>
            <a:ext cx="2071500" cy="4362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Consolas"/>
                <a:ea typeface="Consolas"/>
                <a:cs typeface="Consolas"/>
                <a:sym typeface="Consolas"/>
              </a:rPr>
              <a:t>GpuRasterBacking</a:t>
            </a:r>
            <a:endParaRPr b="1">
              <a:latin typeface="Consolas"/>
              <a:ea typeface="Consolas"/>
              <a:cs typeface="Consolas"/>
              <a:sym typeface="Consolas"/>
            </a:endParaRPr>
          </a:p>
        </p:txBody>
      </p:sp>
      <p:sp>
        <p:nvSpPr>
          <p:cNvPr id="797" name="Google Shape;797;p46"/>
          <p:cNvSpPr txBox="1"/>
          <p:nvPr/>
        </p:nvSpPr>
        <p:spPr>
          <a:xfrm>
            <a:off x="5198563" y="2763250"/>
            <a:ext cx="1320000" cy="408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latin typeface="Droid Serif"/>
                <a:ea typeface="Droid Serif"/>
                <a:cs typeface="Droid Serif"/>
                <a:sym typeface="Droid Serif"/>
              </a:rPr>
              <a:t>GPU memory</a:t>
            </a:r>
            <a:endParaRPr i="1">
              <a:latin typeface="Droid Serif"/>
              <a:ea typeface="Droid Serif"/>
              <a:cs typeface="Droid Serif"/>
              <a:sym typeface="Droid Serif"/>
            </a:endParaRPr>
          </a:p>
        </p:txBody>
      </p:sp>
      <p:pic>
        <p:nvPicPr>
          <p:cNvPr id="798" name="Google Shape;798;p46" descr="virtual_desktop-amd_ati_desktop.jpg"/>
          <p:cNvPicPr preferRelativeResize="0"/>
          <p:nvPr/>
        </p:nvPicPr>
        <p:blipFill>
          <a:blip r:embed="rId3">
            <a:alphaModFix/>
          </a:blip>
          <a:stretch>
            <a:fillRect/>
          </a:stretch>
        </p:blipFill>
        <p:spPr>
          <a:xfrm>
            <a:off x="1018013" y="3143175"/>
            <a:ext cx="3274200" cy="1871750"/>
          </a:xfrm>
          <a:prstGeom prst="rect">
            <a:avLst/>
          </a:prstGeom>
          <a:noFill/>
          <a:ln>
            <a:noFill/>
          </a:ln>
        </p:spPr>
      </p:pic>
      <p:pic>
        <p:nvPicPr>
          <p:cNvPr id="799" name="Google Shape;799;p46" descr="flat,800x800,075,t.jpg"/>
          <p:cNvPicPr preferRelativeResize="0"/>
          <p:nvPr/>
        </p:nvPicPr>
        <p:blipFill>
          <a:blip r:embed="rId4">
            <a:alphaModFix/>
          </a:blip>
          <a:stretch>
            <a:fillRect/>
          </a:stretch>
        </p:blipFill>
        <p:spPr>
          <a:xfrm>
            <a:off x="5663800" y="3143163"/>
            <a:ext cx="934512" cy="934512"/>
          </a:xfrm>
          <a:prstGeom prst="rect">
            <a:avLst/>
          </a:prstGeom>
          <a:noFill/>
          <a:ln w="9525" cap="flat" cmpd="sng">
            <a:solidFill>
              <a:srgbClr val="000000"/>
            </a:solidFill>
            <a:prstDash val="solid"/>
            <a:round/>
            <a:headEnd type="none" w="sm" len="sm"/>
            <a:tailEnd type="none" w="sm" len="sm"/>
          </a:ln>
        </p:spPr>
      </p:pic>
      <p:pic>
        <p:nvPicPr>
          <p:cNvPr id="800" name="Google Shape;800;p46" descr="flat,800x800,075,t.jpg"/>
          <p:cNvPicPr preferRelativeResize="0"/>
          <p:nvPr/>
        </p:nvPicPr>
        <p:blipFill>
          <a:blip r:embed="rId4">
            <a:alphaModFix/>
          </a:blip>
          <a:stretch>
            <a:fillRect/>
          </a:stretch>
        </p:blipFill>
        <p:spPr>
          <a:xfrm>
            <a:off x="5740000" y="3219363"/>
            <a:ext cx="934512" cy="934512"/>
          </a:xfrm>
          <a:prstGeom prst="rect">
            <a:avLst/>
          </a:prstGeom>
          <a:noFill/>
          <a:ln w="9525" cap="flat" cmpd="sng">
            <a:solidFill>
              <a:srgbClr val="000000"/>
            </a:solidFill>
            <a:prstDash val="solid"/>
            <a:round/>
            <a:headEnd type="none" w="sm" len="sm"/>
            <a:tailEnd type="none" w="sm" len="sm"/>
          </a:ln>
        </p:spPr>
      </p:pic>
      <p:pic>
        <p:nvPicPr>
          <p:cNvPr id="801" name="Google Shape;801;p46" descr="flat,800x800,075,t.jpg"/>
          <p:cNvPicPr preferRelativeResize="0"/>
          <p:nvPr/>
        </p:nvPicPr>
        <p:blipFill>
          <a:blip r:embed="rId4">
            <a:alphaModFix/>
          </a:blip>
          <a:stretch>
            <a:fillRect/>
          </a:stretch>
        </p:blipFill>
        <p:spPr>
          <a:xfrm>
            <a:off x="5816200" y="3315675"/>
            <a:ext cx="934512" cy="934512"/>
          </a:xfrm>
          <a:prstGeom prst="rect">
            <a:avLst/>
          </a:prstGeom>
          <a:noFill/>
          <a:ln w="9525" cap="flat" cmpd="sng">
            <a:solidFill>
              <a:srgbClr val="000000"/>
            </a:solidFill>
            <a:prstDash val="solid"/>
            <a:round/>
            <a:headEnd type="none" w="sm" len="sm"/>
            <a:tailEnd type="none" w="sm" len="sm"/>
          </a:ln>
        </p:spPr>
      </p:pic>
      <p:cxnSp>
        <p:nvCxnSpPr>
          <p:cNvPr id="802" name="Google Shape;802;p46"/>
          <p:cNvCxnSpPr>
            <a:endCxn id="801" idx="3"/>
          </p:cNvCxnSpPr>
          <p:nvPr/>
        </p:nvCxnSpPr>
        <p:spPr>
          <a:xfrm rot="5400000">
            <a:off x="6233213" y="2271531"/>
            <a:ext cx="2028900" cy="993900"/>
          </a:xfrm>
          <a:prstGeom prst="curvedConnector2">
            <a:avLst/>
          </a:prstGeom>
          <a:noFill/>
          <a:ln w="28575" cap="flat" cmpd="sng">
            <a:solidFill>
              <a:srgbClr val="666666"/>
            </a:solidFill>
            <a:prstDash val="dash"/>
            <a:round/>
            <a:headEnd type="oval" w="med" len="med"/>
            <a:tailEnd type="triangle" w="med" len="med"/>
          </a:ln>
        </p:spPr>
      </p:cxnSp>
      <p:sp>
        <p:nvSpPr>
          <p:cNvPr id="803" name="Google Shape;803;p46"/>
          <p:cNvSpPr txBox="1"/>
          <p:nvPr/>
        </p:nvSpPr>
        <p:spPr>
          <a:xfrm>
            <a:off x="5689888" y="2231738"/>
            <a:ext cx="1981200" cy="408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latin typeface="Droid Serif"/>
                <a:ea typeface="Droid Serif"/>
                <a:cs typeface="Droid Serif"/>
                <a:sym typeface="Droid Serif"/>
              </a:rPr>
              <a:t>Mailbox</a:t>
            </a:r>
            <a:endParaRPr i="1">
              <a:latin typeface="Droid Serif"/>
              <a:ea typeface="Droid Serif"/>
              <a:cs typeface="Droid Serif"/>
              <a:sym typeface="Droid Serif"/>
            </a:endParaRPr>
          </a:p>
        </p:txBody>
      </p:sp>
      <p:cxnSp>
        <p:nvCxnSpPr>
          <p:cNvPr id="804" name="Google Shape;804;p46"/>
          <p:cNvCxnSpPr/>
          <p:nvPr/>
        </p:nvCxnSpPr>
        <p:spPr>
          <a:xfrm rot="10800000" flipH="1">
            <a:off x="3152188" y="4100025"/>
            <a:ext cx="2851200" cy="240000"/>
          </a:xfrm>
          <a:prstGeom prst="straightConnector1">
            <a:avLst/>
          </a:prstGeom>
          <a:noFill/>
          <a:ln w="19050" cap="flat" cmpd="sng">
            <a:solidFill>
              <a:schemeClr val="dk2"/>
            </a:solidFill>
            <a:prstDash val="solid"/>
            <a:round/>
            <a:headEnd type="none" w="med" len="med"/>
            <a:tailEnd type="triangle" w="med" len="med"/>
          </a:ln>
        </p:spPr>
      </p:cxnSp>
      <p:pic>
        <p:nvPicPr>
          <p:cNvPr id="805" name="Google Shape;805;p46" descr="lower-left-paintbrush_1f58c.png"/>
          <p:cNvPicPr preferRelativeResize="0"/>
          <p:nvPr/>
        </p:nvPicPr>
        <p:blipFill>
          <a:blip r:embed="rId5">
            <a:alphaModFix/>
          </a:blip>
          <a:stretch>
            <a:fillRect/>
          </a:stretch>
        </p:blipFill>
        <p:spPr>
          <a:xfrm>
            <a:off x="3972063" y="3823025"/>
            <a:ext cx="762000" cy="781050"/>
          </a:xfrm>
          <a:prstGeom prst="rect">
            <a:avLst/>
          </a:prstGeom>
          <a:noFill/>
          <a:ln>
            <a:noFill/>
          </a:ln>
        </p:spPr>
      </p:pic>
      <p:sp>
        <p:nvSpPr>
          <p:cNvPr id="806" name="Google Shape;806;p46"/>
          <p:cNvSpPr txBox="1"/>
          <p:nvPr/>
        </p:nvSpPr>
        <p:spPr>
          <a:xfrm>
            <a:off x="558425" y="2500325"/>
            <a:ext cx="4527000" cy="68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Raster can be </a:t>
            </a:r>
            <a:r>
              <a:rPr lang="en" sz="1800" b="1" i="1">
                <a:latin typeface="Droid Serif"/>
                <a:ea typeface="Droid Serif"/>
                <a:cs typeface="Droid Serif"/>
                <a:sym typeface="Droid Serif"/>
              </a:rPr>
              <a:t>accelerated</a:t>
            </a:r>
            <a:r>
              <a:rPr lang="en" sz="1800" i="1">
                <a:latin typeface="Droid Serif"/>
                <a:ea typeface="Droid Serif"/>
                <a:cs typeface="Droid Serif"/>
                <a:sym typeface="Droid Serif"/>
              </a:rPr>
              <a:t> by the GPU.</a:t>
            </a:r>
            <a:endParaRPr sz="1800" i="1">
              <a:latin typeface="Droid Serif"/>
              <a:ea typeface="Droid Serif"/>
              <a:cs typeface="Droid Serif"/>
              <a:sym typeface="Droid Serif"/>
            </a:endParaRPr>
          </a:p>
        </p:txBody>
      </p:sp>
      <p:sp>
        <p:nvSpPr>
          <p:cNvPr id="807" name="Google Shape;807;p46"/>
          <p:cNvSpPr/>
          <p:nvPr/>
        </p:nvSpPr>
        <p:spPr>
          <a:xfrm>
            <a:off x="3124150" y="1697525"/>
            <a:ext cx="2539800" cy="357000"/>
          </a:xfrm>
          <a:prstGeom prst="rightArrow">
            <a:avLst>
              <a:gd name="adj1" fmla="val 50000"/>
              <a:gd name="adj2"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6"/>
          <p:cNvSpPr/>
          <p:nvPr/>
        </p:nvSpPr>
        <p:spPr>
          <a:xfrm>
            <a:off x="1066925" y="1262975"/>
            <a:ext cx="2057100" cy="799200"/>
          </a:xfrm>
          <a:prstGeom prst="rect">
            <a:avLst/>
          </a:prstGeom>
          <a:solidFill>
            <a:srgbClr val="EAD1DC"/>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6"/>
          <p:cNvSpPr/>
          <p:nvPr/>
        </p:nvSpPr>
        <p:spPr>
          <a:xfrm>
            <a:off x="1237950" y="1624763"/>
            <a:ext cx="891300" cy="3282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9900FF"/>
                </a:solidFill>
                <a:latin typeface="Consolas"/>
                <a:ea typeface="Consolas"/>
                <a:cs typeface="Consolas"/>
                <a:sym typeface="Consolas"/>
              </a:rPr>
              <a:t>PaintOp</a:t>
            </a:r>
            <a:endParaRPr>
              <a:latin typeface="Droid Sans"/>
              <a:ea typeface="Droid Sans"/>
              <a:cs typeface="Droid Sans"/>
              <a:sym typeface="Droid Sans"/>
            </a:endParaRPr>
          </a:p>
        </p:txBody>
      </p:sp>
      <p:sp>
        <p:nvSpPr>
          <p:cNvPr id="810" name="Google Shape;810;p46"/>
          <p:cNvSpPr/>
          <p:nvPr/>
        </p:nvSpPr>
        <p:spPr>
          <a:xfrm>
            <a:off x="2129250" y="1624763"/>
            <a:ext cx="399000" cy="3282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9900FF"/>
                </a:solidFill>
                <a:latin typeface="Consolas"/>
                <a:ea typeface="Consolas"/>
                <a:cs typeface="Consolas"/>
                <a:sym typeface="Consolas"/>
              </a:rPr>
              <a:t>… </a:t>
            </a:r>
            <a:endParaRPr>
              <a:latin typeface="Droid Sans"/>
              <a:ea typeface="Droid Sans"/>
              <a:cs typeface="Droid Sans"/>
              <a:sym typeface="Droid Sans"/>
            </a:endParaRPr>
          </a:p>
        </p:txBody>
      </p:sp>
      <p:sp>
        <p:nvSpPr>
          <p:cNvPr id="811" name="Google Shape;811;p46"/>
          <p:cNvSpPr txBox="1"/>
          <p:nvPr/>
        </p:nvSpPr>
        <p:spPr>
          <a:xfrm>
            <a:off x="1066925" y="1262975"/>
            <a:ext cx="2343000" cy="46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cc::</a:t>
            </a:r>
            <a:r>
              <a:rPr lang="en" b="1">
                <a:latin typeface="Consolas"/>
                <a:ea typeface="Consolas"/>
                <a:cs typeface="Consolas"/>
                <a:sym typeface="Consolas"/>
              </a:rPr>
              <a:t>DisplayItemList</a:t>
            </a:r>
            <a:endParaRPr sz="1200" b="1">
              <a:latin typeface="Consolas"/>
              <a:ea typeface="Consolas"/>
              <a:cs typeface="Consolas"/>
              <a:sym typeface="Consola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47"/>
          <p:cNvSpPr/>
          <p:nvPr/>
        </p:nvSpPr>
        <p:spPr>
          <a:xfrm>
            <a:off x="472825" y="2281125"/>
            <a:ext cx="5943600" cy="2490900"/>
          </a:xfrm>
          <a:prstGeom prst="roundRect">
            <a:avLst>
              <a:gd name="adj" fmla="val 9232"/>
            </a:avLst>
          </a:prstGeom>
          <a:noFill/>
          <a:ln w="19050" cap="flat" cmpd="sng">
            <a:solidFill>
              <a:srgbClr val="6AA84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7"/>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7"/>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raster</a:t>
            </a:r>
            <a:endParaRPr sz="3600" b="1">
              <a:solidFill>
                <a:srgbClr val="434343"/>
              </a:solidFill>
              <a:latin typeface="Droid Sans"/>
              <a:ea typeface="Droid Sans"/>
              <a:cs typeface="Droid Sans"/>
              <a:sym typeface="Droid Sans"/>
            </a:endParaRPr>
          </a:p>
        </p:txBody>
      </p:sp>
      <p:sp>
        <p:nvSpPr>
          <p:cNvPr id="819" name="Google Shape;819;p47"/>
          <p:cNvSpPr/>
          <p:nvPr/>
        </p:nvSpPr>
        <p:spPr>
          <a:xfrm>
            <a:off x="541825" y="1358525"/>
            <a:ext cx="2445600" cy="6957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9900FF"/>
                </a:solidFill>
                <a:latin typeface="Consolas"/>
                <a:ea typeface="Consolas"/>
                <a:cs typeface="Consolas"/>
                <a:sym typeface="Consolas"/>
              </a:rPr>
              <a:t>DrawRectOp</a:t>
            </a:r>
            <a:endParaRPr b="1">
              <a:solidFill>
                <a:srgbClr val="9900FF"/>
              </a:solidFill>
              <a:latin typeface="Consolas"/>
              <a:ea typeface="Consolas"/>
              <a:cs typeface="Consolas"/>
              <a:sym typeface="Consolas"/>
            </a:endParaRPr>
          </a:p>
          <a:p>
            <a:pPr marL="0" lvl="0" indent="0" algn="l" rtl="0">
              <a:spcBef>
                <a:spcPts val="0"/>
              </a:spcBef>
              <a:spcAft>
                <a:spcPts val="0"/>
              </a:spcAft>
              <a:buNone/>
            </a:pPr>
            <a:r>
              <a:rPr lang="en">
                <a:latin typeface="Droid Sans"/>
                <a:ea typeface="Droid Sans"/>
                <a:cs typeface="Droid Sans"/>
                <a:sym typeface="Droid Sans"/>
              </a:rPr>
              <a:t>{rect, flags}</a:t>
            </a:r>
            <a:endParaRPr>
              <a:latin typeface="Droid Sans"/>
              <a:ea typeface="Droid Sans"/>
              <a:cs typeface="Droid Sans"/>
              <a:sym typeface="Droid Sans"/>
            </a:endParaRPr>
          </a:p>
        </p:txBody>
      </p:sp>
      <p:sp>
        <p:nvSpPr>
          <p:cNvPr id="820" name="Google Shape;820;p47"/>
          <p:cNvSpPr txBox="1"/>
          <p:nvPr/>
        </p:nvSpPr>
        <p:spPr>
          <a:xfrm>
            <a:off x="1778400" y="1533625"/>
            <a:ext cx="1054500" cy="3618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Raster()</a:t>
            </a:r>
            <a:endParaRPr>
              <a:solidFill>
                <a:srgbClr val="0000FF"/>
              </a:solidFill>
              <a:latin typeface="Consolas"/>
              <a:ea typeface="Consolas"/>
              <a:cs typeface="Consolas"/>
              <a:sym typeface="Consolas"/>
            </a:endParaRPr>
          </a:p>
        </p:txBody>
      </p:sp>
      <p:cxnSp>
        <p:nvCxnSpPr>
          <p:cNvPr id="821" name="Google Shape;821;p47"/>
          <p:cNvCxnSpPr>
            <a:stCxn id="820" idx="3"/>
            <a:endCxn id="822" idx="1"/>
          </p:cNvCxnSpPr>
          <p:nvPr/>
        </p:nvCxnSpPr>
        <p:spPr>
          <a:xfrm rot="10800000" flipH="1">
            <a:off x="2832900" y="1706425"/>
            <a:ext cx="632100" cy="8100"/>
          </a:xfrm>
          <a:prstGeom prst="straightConnector1">
            <a:avLst/>
          </a:prstGeom>
          <a:noFill/>
          <a:ln w="19050" cap="flat" cmpd="sng">
            <a:solidFill>
              <a:schemeClr val="dk2"/>
            </a:solidFill>
            <a:prstDash val="solid"/>
            <a:round/>
            <a:headEnd type="none" w="med" len="med"/>
            <a:tailEnd type="triangle" w="med" len="med"/>
          </a:ln>
        </p:spPr>
      </p:cxnSp>
      <p:sp>
        <p:nvSpPr>
          <p:cNvPr id="823" name="Google Shape;823;p47"/>
          <p:cNvSpPr txBox="1"/>
          <p:nvPr/>
        </p:nvSpPr>
        <p:spPr>
          <a:xfrm>
            <a:off x="2880575" y="2521900"/>
            <a:ext cx="2036700" cy="3618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SkCanvas::</a:t>
            </a:r>
            <a:r>
              <a:rPr lang="en" b="1">
                <a:latin typeface="Consolas"/>
                <a:ea typeface="Consolas"/>
                <a:cs typeface="Consolas"/>
                <a:sym typeface="Consolas"/>
              </a:rPr>
              <a:t>drawRect</a:t>
            </a:r>
            <a:endParaRPr b="1">
              <a:solidFill>
                <a:srgbClr val="0000FF"/>
              </a:solidFill>
              <a:latin typeface="Consolas"/>
              <a:ea typeface="Consolas"/>
              <a:cs typeface="Consolas"/>
              <a:sym typeface="Consolas"/>
            </a:endParaRPr>
          </a:p>
        </p:txBody>
      </p:sp>
      <p:sp>
        <p:nvSpPr>
          <p:cNvPr id="824" name="Google Shape;824;p47"/>
          <p:cNvSpPr txBox="1"/>
          <p:nvPr/>
        </p:nvSpPr>
        <p:spPr>
          <a:xfrm>
            <a:off x="2880575" y="3096700"/>
            <a:ext cx="3385500" cy="3618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GrRenderTargetContext::</a:t>
            </a:r>
            <a:r>
              <a:rPr lang="en" b="1">
                <a:latin typeface="Consolas"/>
                <a:ea typeface="Consolas"/>
                <a:cs typeface="Consolas"/>
                <a:sym typeface="Consolas"/>
              </a:rPr>
              <a:t>addDrawOp</a:t>
            </a:r>
            <a:endParaRPr b="1">
              <a:solidFill>
                <a:srgbClr val="0000FF"/>
              </a:solidFill>
              <a:latin typeface="Consolas"/>
              <a:ea typeface="Consolas"/>
              <a:cs typeface="Consolas"/>
              <a:sym typeface="Consolas"/>
            </a:endParaRPr>
          </a:p>
        </p:txBody>
      </p:sp>
      <p:sp>
        <p:nvSpPr>
          <p:cNvPr id="825" name="Google Shape;825;p47"/>
          <p:cNvSpPr/>
          <p:nvPr/>
        </p:nvSpPr>
        <p:spPr>
          <a:xfrm>
            <a:off x="3034150" y="3671500"/>
            <a:ext cx="573300" cy="361800"/>
          </a:xfrm>
          <a:prstGeom prst="rect">
            <a:avLst/>
          </a:prstGeom>
          <a:solidFill>
            <a:srgbClr val="D9D9D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Droid Sans"/>
                <a:ea typeface="Droid Sans"/>
                <a:cs typeface="Droid Sans"/>
                <a:sym typeface="Droid Sans"/>
              </a:rPr>
              <a:t>GrOp</a:t>
            </a:r>
            <a:endParaRPr sz="1200">
              <a:latin typeface="Droid Sans"/>
              <a:ea typeface="Droid Sans"/>
              <a:cs typeface="Droid Sans"/>
              <a:sym typeface="Droid Sans"/>
            </a:endParaRPr>
          </a:p>
        </p:txBody>
      </p:sp>
      <p:sp>
        <p:nvSpPr>
          <p:cNvPr id="826" name="Google Shape;826;p47"/>
          <p:cNvSpPr/>
          <p:nvPr/>
        </p:nvSpPr>
        <p:spPr>
          <a:xfrm>
            <a:off x="3612275" y="3671500"/>
            <a:ext cx="956400" cy="361800"/>
          </a:xfrm>
          <a:prstGeom prst="rect">
            <a:avLst/>
          </a:prstGeom>
          <a:solidFill>
            <a:srgbClr val="D9D9D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Droid Sans"/>
                <a:ea typeface="Droid Sans"/>
                <a:cs typeface="Droid Sans"/>
                <a:sym typeface="Droid Sans"/>
              </a:rPr>
              <a:t>FillRectOp</a:t>
            </a:r>
            <a:endParaRPr sz="1200" b="1">
              <a:latin typeface="Droid Sans"/>
              <a:ea typeface="Droid Sans"/>
              <a:cs typeface="Droid Sans"/>
              <a:sym typeface="Droid Sans"/>
            </a:endParaRPr>
          </a:p>
        </p:txBody>
      </p:sp>
      <p:sp>
        <p:nvSpPr>
          <p:cNvPr id="827" name="Google Shape;827;p47"/>
          <p:cNvSpPr/>
          <p:nvPr/>
        </p:nvSpPr>
        <p:spPr>
          <a:xfrm>
            <a:off x="4573500" y="3671500"/>
            <a:ext cx="333600" cy="361800"/>
          </a:xfrm>
          <a:prstGeom prst="rect">
            <a:avLst/>
          </a:prstGeom>
          <a:solidFill>
            <a:srgbClr val="D9D9D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Droid Sans"/>
                <a:ea typeface="Droid Sans"/>
                <a:cs typeface="Droid Sans"/>
                <a:sym typeface="Droid Sans"/>
              </a:rPr>
              <a:t>… </a:t>
            </a:r>
            <a:endParaRPr sz="1200">
              <a:latin typeface="Droid Sans"/>
              <a:ea typeface="Droid Sans"/>
              <a:cs typeface="Droid Sans"/>
              <a:sym typeface="Droid Sans"/>
            </a:endParaRPr>
          </a:p>
        </p:txBody>
      </p:sp>
      <p:sp>
        <p:nvSpPr>
          <p:cNvPr id="828" name="Google Shape;828;p47"/>
          <p:cNvSpPr txBox="1"/>
          <p:nvPr/>
        </p:nvSpPr>
        <p:spPr>
          <a:xfrm>
            <a:off x="625225" y="4246300"/>
            <a:ext cx="1898100" cy="3618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SkSurface::</a:t>
            </a:r>
            <a:r>
              <a:rPr lang="en" b="1">
                <a:latin typeface="Consolas"/>
                <a:ea typeface="Consolas"/>
                <a:cs typeface="Consolas"/>
                <a:sym typeface="Consolas"/>
              </a:rPr>
              <a:t>flush</a:t>
            </a:r>
            <a:endParaRPr b="1">
              <a:solidFill>
                <a:srgbClr val="0000FF"/>
              </a:solidFill>
              <a:latin typeface="Consolas"/>
              <a:ea typeface="Consolas"/>
              <a:cs typeface="Consolas"/>
              <a:sym typeface="Consolas"/>
            </a:endParaRPr>
          </a:p>
        </p:txBody>
      </p:sp>
      <p:sp>
        <p:nvSpPr>
          <p:cNvPr id="829" name="Google Shape;829;p47"/>
          <p:cNvSpPr txBox="1"/>
          <p:nvPr/>
        </p:nvSpPr>
        <p:spPr>
          <a:xfrm>
            <a:off x="2880575" y="4246300"/>
            <a:ext cx="1522800" cy="3618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GrOp::</a:t>
            </a:r>
            <a:r>
              <a:rPr lang="en" b="1">
                <a:latin typeface="Consolas"/>
                <a:ea typeface="Consolas"/>
                <a:cs typeface="Consolas"/>
                <a:sym typeface="Consolas"/>
              </a:rPr>
              <a:t>execute</a:t>
            </a:r>
            <a:endParaRPr b="1">
              <a:solidFill>
                <a:srgbClr val="0000FF"/>
              </a:solidFill>
              <a:latin typeface="Consolas"/>
              <a:ea typeface="Consolas"/>
              <a:cs typeface="Consolas"/>
              <a:sym typeface="Consolas"/>
            </a:endParaRPr>
          </a:p>
        </p:txBody>
      </p:sp>
      <p:sp>
        <p:nvSpPr>
          <p:cNvPr id="830" name="Google Shape;830;p47"/>
          <p:cNvSpPr txBox="1"/>
          <p:nvPr/>
        </p:nvSpPr>
        <p:spPr>
          <a:xfrm>
            <a:off x="4682625" y="4246300"/>
            <a:ext cx="1583400" cy="3618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GrGLGpu::</a:t>
            </a:r>
            <a:r>
              <a:rPr lang="en" b="1">
                <a:latin typeface="Consolas"/>
                <a:ea typeface="Consolas"/>
                <a:cs typeface="Consolas"/>
                <a:sym typeface="Consolas"/>
              </a:rPr>
              <a:t>draw</a:t>
            </a:r>
            <a:endParaRPr b="1">
              <a:solidFill>
                <a:srgbClr val="0000FF"/>
              </a:solidFill>
              <a:latin typeface="Consolas"/>
              <a:ea typeface="Consolas"/>
              <a:cs typeface="Consolas"/>
              <a:sym typeface="Consolas"/>
            </a:endParaRPr>
          </a:p>
        </p:txBody>
      </p:sp>
      <p:sp>
        <p:nvSpPr>
          <p:cNvPr id="831" name="Google Shape;831;p47"/>
          <p:cNvSpPr txBox="1"/>
          <p:nvPr/>
        </p:nvSpPr>
        <p:spPr>
          <a:xfrm>
            <a:off x="6645025" y="4076325"/>
            <a:ext cx="2145300" cy="4671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Consolas"/>
                <a:ea typeface="Consolas"/>
                <a:cs typeface="Consolas"/>
                <a:sym typeface="Consolas"/>
              </a:rPr>
              <a:t>glDrawElements</a:t>
            </a:r>
            <a:r>
              <a:rPr lang="en">
                <a:latin typeface="Consolas"/>
                <a:ea typeface="Consolas"/>
                <a:cs typeface="Consolas"/>
                <a:sym typeface="Consolas"/>
              </a:rPr>
              <a:t>(...)</a:t>
            </a:r>
            <a:endParaRPr b="1">
              <a:solidFill>
                <a:srgbClr val="0000FF"/>
              </a:solidFill>
              <a:latin typeface="Consolas"/>
              <a:ea typeface="Consolas"/>
              <a:cs typeface="Consolas"/>
              <a:sym typeface="Consolas"/>
            </a:endParaRPr>
          </a:p>
        </p:txBody>
      </p:sp>
      <p:cxnSp>
        <p:nvCxnSpPr>
          <p:cNvPr id="832" name="Google Shape;832;p47"/>
          <p:cNvCxnSpPr/>
          <p:nvPr/>
        </p:nvCxnSpPr>
        <p:spPr>
          <a:xfrm flipH="1">
            <a:off x="3947650" y="1869763"/>
            <a:ext cx="1800" cy="658800"/>
          </a:xfrm>
          <a:prstGeom prst="straightConnector1">
            <a:avLst/>
          </a:prstGeom>
          <a:noFill/>
          <a:ln w="19050" cap="flat" cmpd="sng">
            <a:solidFill>
              <a:schemeClr val="dk2"/>
            </a:solidFill>
            <a:prstDash val="solid"/>
            <a:round/>
            <a:headEnd type="none" w="med" len="med"/>
            <a:tailEnd type="triangle" w="med" len="med"/>
          </a:ln>
        </p:spPr>
      </p:cxnSp>
      <p:cxnSp>
        <p:nvCxnSpPr>
          <p:cNvPr id="833" name="Google Shape;833;p47"/>
          <p:cNvCxnSpPr/>
          <p:nvPr/>
        </p:nvCxnSpPr>
        <p:spPr>
          <a:xfrm>
            <a:off x="3068775" y="2892775"/>
            <a:ext cx="0" cy="194700"/>
          </a:xfrm>
          <a:prstGeom prst="straightConnector1">
            <a:avLst/>
          </a:prstGeom>
          <a:noFill/>
          <a:ln w="19050" cap="flat" cmpd="sng">
            <a:solidFill>
              <a:schemeClr val="dk2"/>
            </a:solidFill>
            <a:prstDash val="solid"/>
            <a:round/>
            <a:headEnd type="none" w="med" len="med"/>
            <a:tailEnd type="triangle" w="med" len="med"/>
          </a:ln>
        </p:spPr>
      </p:cxnSp>
      <p:cxnSp>
        <p:nvCxnSpPr>
          <p:cNvPr id="834" name="Google Shape;834;p47"/>
          <p:cNvCxnSpPr/>
          <p:nvPr/>
        </p:nvCxnSpPr>
        <p:spPr>
          <a:xfrm>
            <a:off x="3847250" y="3467375"/>
            <a:ext cx="0" cy="204000"/>
          </a:xfrm>
          <a:prstGeom prst="straightConnector1">
            <a:avLst/>
          </a:prstGeom>
          <a:noFill/>
          <a:ln w="19050" cap="flat" cmpd="sng">
            <a:solidFill>
              <a:schemeClr val="dk2"/>
            </a:solidFill>
            <a:prstDash val="solid"/>
            <a:round/>
            <a:headEnd type="none" w="med" len="med"/>
            <a:tailEnd type="triangle" w="med" len="med"/>
          </a:ln>
        </p:spPr>
      </p:cxnSp>
      <p:cxnSp>
        <p:nvCxnSpPr>
          <p:cNvPr id="835" name="Google Shape;835;p47"/>
          <p:cNvCxnSpPr/>
          <p:nvPr/>
        </p:nvCxnSpPr>
        <p:spPr>
          <a:xfrm>
            <a:off x="3856525" y="4041950"/>
            <a:ext cx="0" cy="213300"/>
          </a:xfrm>
          <a:prstGeom prst="straightConnector1">
            <a:avLst/>
          </a:prstGeom>
          <a:noFill/>
          <a:ln w="19050" cap="flat" cmpd="sng">
            <a:solidFill>
              <a:schemeClr val="dk2"/>
            </a:solidFill>
            <a:prstDash val="solid"/>
            <a:round/>
            <a:headEnd type="none" w="med" len="med"/>
            <a:tailEnd type="triangle" w="med" len="med"/>
          </a:ln>
        </p:spPr>
      </p:cxnSp>
      <p:cxnSp>
        <p:nvCxnSpPr>
          <p:cNvPr id="836" name="Google Shape;836;p47"/>
          <p:cNvCxnSpPr/>
          <p:nvPr/>
        </p:nvCxnSpPr>
        <p:spPr>
          <a:xfrm>
            <a:off x="4421850" y="4421925"/>
            <a:ext cx="268800" cy="0"/>
          </a:xfrm>
          <a:prstGeom prst="straightConnector1">
            <a:avLst/>
          </a:prstGeom>
          <a:noFill/>
          <a:ln w="19050" cap="flat" cmpd="sng">
            <a:solidFill>
              <a:schemeClr val="dk2"/>
            </a:solidFill>
            <a:prstDash val="solid"/>
            <a:round/>
            <a:headEnd type="none" w="med" len="med"/>
            <a:tailEnd type="triangle" w="med" len="med"/>
          </a:ln>
        </p:spPr>
      </p:cxnSp>
      <p:cxnSp>
        <p:nvCxnSpPr>
          <p:cNvPr id="837" name="Google Shape;837;p47"/>
          <p:cNvCxnSpPr/>
          <p:nvPr/>
        </p:nvCxnSpPr>
        <p:spPr>
          <a:xfrm>
            <a:off x="2540525" y="4403400"/>
            <a:ext cx="333600" cy="0"/>
          </a:xfrm>
          <a:prstGeom prst="straightConnector1">
            <a:avLst/>
          </a:prstGeom>
          <a:noFill/>
          <a:ln w="19050" cap="flat" cmpd="sng">
            <a:solidFill>
              <a:schemeClr val="dk2"/>
            </a:solidFill>
            <a:prstDash val="solid"/>
            <a:round/>
            <a:headEnd type="none" w="med" len="med"/>
            <a:tailEnd type="triangle" w="med" len="med"/>
          </a:ln>
        </p:spPr>
      </p:cxnSp>
      <p:pic>
        <p:nvPicPr>
          <p:cNvPr id="838" name="Google Shape;838;p47" descr="logo.png"/>
          <p:cNvPicPr preferRelativeResize="0"/>
          <p:nvPr/>
        </p:nvPicPr>
        <p:blipFill>
          <a:blip r:embed="rId3">
            <a:alphaModFix/>
          </a:blip>
          <a:stretch>
            <a:fillRect/>
          </a:stretch>
        </p:blipFill>
        <p:spPr>
          <a:xfrm>
            <a:off x="755050" y="2513150"/>
            <a:ext cx="1775175" cy="811075"/>
          </a:xfrm>
          <a:prstGeom prst="rect">
            <a:avLst/>
          </a:prstGeom>
          <a:noFill/>
          <a:ln>
            <a:noFill/>
          </a:ln>
        </p:spPr>
      </p:pic>
      <p:pic>
        <p:nvPicPr>
          <p:cNvPr id="839" name="Google Shape;839;p47" descr="opengl_logo.png"/>
          <p:cNvPicPr preferRelativeResize="0"/>
          <p:nvPr/>
        </p:nvPicPr>
        <p:blipFill>
          <a:blip r:embed="rId4">
            <a:alphaModFix/>
          </a:blip>
          <a:stretch>
            <a:fillRect/>
          </a:stretch>
        </p:blipFill>
        <p:spPr>
          <a:xfrm>
            <a:off x="7559425" y="3552825"/>
            <a:ext cx="1223400" cy="533830"/>
          </a:xfrm>
          <a:prstGeom prst="rect">
            <a:avLst/>
          </a:prstGeom>
          <a:noFill/>
          <a:ln>
            <a:noFill/>
          </a:ln>
        </p:spPr>
      </p:pic>
      <p:cxnSp>
        <p:nvCxnSpPr>
          <p:cNvPr id="840" name="Google Shape;840;p47"/>
          <p:cNvCxnSpPr>
            <a:stCxn id="830" idx="3"/>
            <a:endCxn id="831" idx="1"/>
          </p:cNvCxnSpPr>
          <p:nvPr/>
        </p:nvCxnSpPr>
        <p:spPr>
          <a:xfrm rot="10800000" flipH="1">
            <a:off x="6266025" y="4309900"/>
            <a:ext cx="378900" cy="117300"/>
          </a:xfrm>
          <a:prstGeom prst="straightConnector1">
            <a:avLst/>
          </a:prstGeom>
          <a:noFill/>
          <a:ln w="19050" cap="flat" cmpd="sng">
            <a:solidFill>
              <a:schemeClr val="dk2"/>
            </a:solidFill>
            <a:prstDash val="solid"/>
            <a:round/>
            <a:headEnd type="none" w="med" len="med"/>
            <a:tailEnd type="triangle" w="med" len="med"/>
          </a:ln>
        </p:spPr>
      </p:cxnSp>
      <p:sp>
        <p:nvSpPr>
          <p:cNvPr id="841" name="Google Shape;841;p47"/>
          <p:cNvSpPr txBox="1"/>
          <p:nvPr/>
        </p:nvSpPr>
        <p:spPr>
          <a:xfrm>
            <a:off x="6416425" y="1139450"/>
            <a:ext cx="2362200" cy="1022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i="1">
                <a:latin typeface="Droid Serif"/>
                <a:ea typeface="Droid Serif"/>
                <a:cs typeface="Droid Serif"/>
                <a:sym typeface="Droid Serif"/>
              </a:rPr>
              <a:t>Raster uses the </a:t>
            </a:r>
            <a:r>
              <a:rPr lang="en" sz="1800" b="1" i="1">
                <a:latin typeface="Droid Serif"/>
                <a:ea typeface="Droid Serif"/>
                <a:cs typeface="Droid Serif"/>
                <a:sym typeface="Droid Serif"/>
              </a:rPr>
              <a:t>Skia</a:t>
            </a:r>
            <a:r>
              <a:rPr lang="en" sz="1800" i="1">
                <a:latin typeface="Droid Serif"/>
                <a:ea typeface="Droid Serif"/>
                <a:cs typeface="Droid Serif"/>
                <a:sym typeface="Droid Serif"/>
              </a:rPr>
              <a:t> graphics library to issue GL calls.</a:t>
            </a:r>
            <a:endParaRPr sz="1800" i="1">
              <a:latin typeface="Droid Serif"/>
              <a:ea typeface="Droid Serif"/>
              <a:cs typeface="Droid Serif"/>
              <a:sym typeface="Droid Serif"/>
            </a:endParaRPr>
          </a:p>
        </p:txBody>
      </p:sp>
      <p:sp>
        <p:nvSpPr>
          <p:cNvPr id="842" name="Google Shape;842;p47"/>
          <p:cNvSpPr txBox="1"/>
          <p:nvPr/>
        </p:nvSpPr>
        <p:spPr>
          <a:xfrm>
            <a:off x="1311025" y="3677625"/>
            <a:ext cx="1676400" cy="408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latin typeface="Droid Serif"/>
                <a:ea typeface="Droid Serif"/>
                <a:cs typeface="Droid Serif"/>
                <a:sym typeface="Droid Serif"/>
              </a:rPr>
              <a:t>another op list</a:t>
            </a:r>
            <a:endParaRPr i="1">
              <a:latin typeface="Droid Serif"/>
              <a:ea typeface="Droid Serif"/>
              <a:cs typeface="Droid Serif"/>
              <a:sym typeface="Droid Serif"/>
            </a:endParaRPr>
          </a:p>
        </p:txBody>
      </p:sp>
      <p:sp>
        <p:nvSpPr>
          <p:cNvPr id="822" name="Google Shape;822;p47"/>
          <p:cNvSpPr txBox="1"/>
          <p:nvPr/>
        </p:nvSpPr>
        <p:spPr>
          <a:xfrm>
            <a:off x="3465000" y="1525475"/>
            <a:ext cx="2873700" cy="3618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DrawRectOp::</a:t>
            </a:r>
            <a:r>
              <a:rPr lang="en" b="1">
                <a:latin typeface="Consolas"/>
                <a:ea typeface="Consolas"/>
                <a:cs typeface="Consolas"/>
                <a:sym typeface="Consolas"/>
              </a:rPr>
              <a:t>RasterWithFlags</a:t>
            </a:r>
            <a:endParaRPr b="1">
              <a:solidFill>
                <a:srgbClr val="0000FF"/>
              </a:solidFill>
              <a:latin typeface="Consolas"/>
              <a:ea typeface="Consolas"/>
              <a:cs typeface="Consolas"/>
              <a:sym typeface="Consolas"/>
            </a:endParaRPr>
          </a:p>
        </p:txBody>
      </p:sp>
      <p:sp>
        <p:nvSpPr>
          <p:cNvPr id="843" name="Google Shape;843;p47"/>
          <p:cNvSpPr txBox="1"/>
          <p:nvPr/>
        </p:nvSpPr>
        <p:spPr>
          <a:xfrm>
            <a:off x="5358714" y="4588952"/>
            <a:ext cx="3766800" cy="533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300" i="1">
                <a:solidFill>
                  <a:schemeClr val="dk1"/>
                </a:solidFill>
                <a:latin typeface="Droid Serif"/>
                <a:ea typeface="Droid Serif"/>
                <a:cs typeface="Droid Serif"/>
                <a:sym typeface="Droid Serif"/>
              </a:rPr>
              <a:t>* or Vulkan, etc</a:t>
            </a:r>
            <a:endParaRPr sz="1300" i="1">
              <a:latin typeface="Droid Serif"/>
              <a:ea typeface="Droid Serif"/>
              <a:cs typeface="Droid Serif"/>
              <a:sym typeface="Droid Serif"/>
            </a:endParaRPr>
          </a:p>
        </p:txBody>
      </p:sp>
      <p:sp>
        <p:nvSpPr>
          <p:cNvPr id="844" name="Google Shape;844;p47"/>
          <p:cNvSpPr txBox="1"/>
          <p:nvPr/>
        </p:nvSpPr>
        <p:spPr>
          <a:xfrm>
            <a:off x="8082287" y="3438267"/>
            <a:ext cx="457200" cy="533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b="1" i="1">
                <a:solidFill>
                  <a:schemeClr val="dk1"/>
                </a:solidFill>
                <a:latin typeface="Droid Serif"/>
                <a:ea typeface="Droid Serif"/>
                <a:cs typeface="Droid Serif"/>
                <a:sym typeface="Droid Serif"/>
              </a:rPr>
              <a:t>*</a:t>
            </a:r>
            <a:endParaRPr sz="1800" i="1">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48"/>
          <p:cNvSpPr/>
          <p:nvPr/>
        </p:nvSpPr>
        <p:spPr>
          <a:xfrm>
            <a:off x="3351775" y="2276475"/>
            <a:ext cx="5334900" cy="2143200"/>
          </a:xfrm>
          <a:prstGeom prst="frame">
            <a:avLst>
              <a:gd name="adj1" fmla="val 4936"/>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chemeClr val="dk1"/>
                </a:solidFill>
                <a:latin typeface="Droid Serif"/>
                <a:ea typeface="Droid Serif"/>
                <a:cs typeface="Droid Serif"/>
                <a:sym typeface="Droid Serif"/>
              </a:rPr>
              <a:t>GPU process</a:t>
            </a:r>
            <a:endParaRPr b="1"/>
          </a:p>
        </p:txBody>
      </p:sp>
      <p:sp>
        <p:nvSpPr>
          <p:cNvPr id="850" name="Google Shape;850;p48"/>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8"/>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gpu</a:t>
            </a:r>
            <a:endParaRPr sz="3600" b="1">
              <a:solidFill>
                <a:srgbClr val="434343"/>
              </a:solidFill>
              <a:latin typeface="Droid Sans"/>
              <a:ea typeface="Droid Sans"/>
              <a:cs typeface="Droid Sans"/>
              <a:sym typeface="Droid Sans"/>
            </a:endParaRPr>
          </a:p>
        </p:txBody>
      </p:sp>
      <p:sp>
        <p:nvSpPr>
          <p:cNvPr id="852" name="Google Shape;852;p48"/>
          <p:cNvSpPr/>
          <p:nvPr/>
        </p:nvSpPr>
        <p:spPr>
          <a:xfrm>
            <a:off x="427500" y="1600200"/>
            <a:ext cx="2544300" cy="2895600"/>
          </a:xfrm>
          <a:prstGeom prst="frame">
            <a:avLst>
              <a:gd name="adj1" fmla="val 4579"/>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chemeClr val="dk1"/>
                </a:solidFill>
                <a:latin typeface="Droid Serif"/>
                <a:ea typeface="Droid Serif"/>
                <a:cs typeface="Droid Serif"/>
                <a:sym typeface="Droid Serif"/>
              </a:rPr>
              <a:t>renderer process</a:t>
            </a:r>
            <a:endParaRPr b="1"/>
          </a:p>
        </p:txBody>
      </p:sp>
      <p:pic>
        <p:nvPicPr>
          <p:cNvPr id="853" name="Google Shape;853;p48" descr="logo.png"/>
          <p:cNvPicPr preferRelativeResize="0"/>
          <p:nvPr/>
        </p:nvPicPr>
        <p:blipFill>
          <a:blip r:embed="rId3">
            <a:alphaModFix/>
          </a:blip>
          <a:stretch>
            <a:fillRect/>
          </a:stretch>
        </p:blipFill>
        <p:spPr>
          <a:xfrm>
            <a:off x="6606825" y="2590800"/>
            <a:ext cx="1775175" cy="811075"/>
          </a:xfrm>
          <a:prstGeom prst="rect">
            <a:avLst/>
          </a:prstGeom>
          <a:noFill/>
          <a:ln w="19050" cap="flat" cmpd="sng">
            <a:solidFill>
              <a:srgbClr val="FF9900"/>
            </a:solidFill>
            <a:prstDash val="solid"/>
            <a:round/>
            <a:headEnd type="none" w="sm" len="sm"/>
            <a:tailEnd type="none" w="sm" len="sm"/>
          </a:ln>
        </p:spPr>
      </p:pic>
      <p:sp>
        <p:nvSpPr>
          <p:cNvPr id="854" name="Google Shape;854;p48"/>
          <p:cNvSpPr txBox="1"/>
          <p:nvPr/>
        </p:nvSpPr>
        <p:spPr>
          <a:xfrm>
            <a:off x="3790675" y="1287150"/>
            <a:ext cx="4896000" cy="121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b="1" i="1">
                <a:solidFill>
                  <a:schemeClr val="dk1"/>
                </a:solidFill>
                <a:latin typeface="Droid Serif"/>
                <a:ea typeface="Droid Serif"/>
                <a:cs typeface="Droid Serif"/>
                <a:sym typeface="Droid Serif"/>
              </a:rPr>
              <a:t>Out of process</a:t>
            </a:r>
            <a:r>
              <a:rPr lang="en" sz="1800" i="1">
                <a:solidFill>
                  <a:schemeClr val="dk1"/>
                </a:solidFill>
                <a:latin typeface="Droid Serif"/>
                <a:ea typeface="Droid Serif"/>
                <a:cs typeface="Droid Serif"/>
                <a:sym typeface="Droid Serif"/>
              </a:rPr>
              <a:t> </a:t>
            </a:r>
            <a:r>
              <a:rPr lang="en" sz="1800" b="1" i="1">
                <a:solidFill>
                  <a:schemeClr val="dk1"/>
                </a:solidFill>
                <a:latin typeface="Droid Serif"/>
                <a:ea typeface="Droid Serif"/>
                <a:cs typeface="Droid Serif"/>
                <a:sym typeface="Droid Serif"/>
              </a:rPr>
              <a:t>raster</a:t>
            </a:r>
            <a:endParaRPr sz="1800" i="1">
              <a:solidFill>
                <a:schemeClr val="dk1"/>
              </a:solidFill>
              <a:latin typeface="Droid Serif"/>
              <a:ea typeface="Droid Serif"/>
              <a:cs typeface="Droid Serif"/>
              <a:sym typeface="Droid Serif"/>
            </a:endParaRPr>
          </a:p>
          <a:p>
            <a:pPr marL="0" lvl="0" indent="0" algn="r" rtl="0">
              <a:spcBef>
                <a:spcPts val="0"/>
              </a:spcBef>
              <a:spcAft>
                <a:spcPts val="0"/>
              </a:spcAft>
              <a:buNone/>
            </a:pPr>
            <a:r>
              <a:rPr lang="en" sz="1800" i="1">
                <a:solidFill>
                  <a:schemeClr val="dk1"/>
                </a:solidFill>
                <a:latin typeface="Droid Serif"/>
                <a:ea typeface="Droid Serif"/>
                <a:cs typeface="Droid Serif"/>
                <a:sym typeface="Droid Serif"/>
              </a:rPr>
              <a:t>runs </a:t>
            </a:r>
            <a:r>
              <a:rPr lang="en" sz="1800" i="1">
                <a:latin typeface="Droid Serif"/>
                <a:ea typeface="Droid Serif"/>
                <a:cs typeface="Droid Serif"/>
                <a:sym typeface="Droid Serif"/>
              </a:rPr>
              <a:t>Skia in the GPU process.</a:t>
            </a:r>
            <a:endParaRPr sz="1800" i="1">
              <a:latin typeface="Droid Serif"/>
              <a:ea typeface="Droid Serif"/>
              <a:cs typeface="Droid Serif"/>
              <a:sym typeface="Droid Serif"/>
            </a:endParaRPr>
          </a:p>
        </p:txBody>
      </p:sp>
      <p:sp>
        <p:nvSpPr>
          <p:cNvPr id="855" name="Google Shape;855;p48"/>
          <p:cNvSpPr txBox="1"/>
          <p:nvPr/>
        </p:nvSpPr>
        <p:spPr>
          <a:xfrm>
            <a:off x="762000" y="2971800"/>
            <a:ext cx="1828800" cy="12192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RasterInterface</a:t>
            </a:r>
            <a:endParaRPr>
              <a:solidFill>
                <a:srgbClr val="0000FF"/>
              </a:solidFill>
              <a:latin typeface="Consolas"/>
              <a:ea typeface="Consolas"/>
              <a:cs typeface="Consolas"/>
              <a:sym typeface="Consolas"/>
            </a:endParaRPr>
          </a:p>
        </p:txBody>
      </p:sp>
      <p:grpSp>
        <p:nvGrpSpPr>
          <p:cNvPr id="856" name="Google Shape;856;p48"/>
          <p:cNvGrpSpPr/>
          <p:nvPr/>
        </p:nvGrpSpPr>
        <p:grpSpPr>
          <a:xfrm>
            <a:off x="992100" y="3276600"/>
            <a:ext cx="3275100" cy="841800"/>
            <a:chOff x="1449300" y="2819400"/>
            <a:chExt cx="3275100" cy="841800"/>
          </a:xfrm>
        </p:grpSpPr>
        <p:sp>
          <p:nvSpPr>
            <p:cNvPr id="857" name="Google Shape;857;p48"/>
            <p:cNvSpPr/>
            <p:nvPr/>
          </p:nvSpPr>
          <p:spPr>
            <a:xfrm>
              <a:off x="1449300" y="2819400"/>
              <a:ext cx="3275100" cy="841800"/>
            </a:xfrm>
            <a:prstGeom prst="rightArrow">
              <a:avLst>
                <a:gd name="adj1" fmla="val 66192"/>
                <a:gd name="adj2" fmla="val 5007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8"/>
            <p:cNvSpPr/>
            <p:nvPr/>
          </p:nvSpPr>
          <p:spPr>
            <a:xfrm>
              <a:off x="1609325" y="3096038"/>
              <a:ext cx="891300" cy="3282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9900FF"/>
                  </a:solidFill>
                  <a:latin typeface="Consolas"/>
                  <a:ea typeface="Consolas"/>
                  <a:cs typeface="Consolas"/>
                  <a:sym typeface="Consolas"/>
                </a:rPr>
                <a:t>PaintOp</a:t>
              </a:r>
              <a:endParaRPr>
                <a:latin typeface="Droid Sans"/>
                <a:ea typeface="Droid Sans"/>
                <a:cs typeface="Droid Sans"/>
                <a:sym typeface="Droid Sans"/>
              </a:endParaRPr>
            </a:p>
          </p:txBody>
        </p:sp>
        <p:sp>
          <p:nvSpPr>
            <p:cNvPr id="859" name="Google Shape;859;p48"/>
            <p:cNvSpPr/>
            <p:nvPr/>
          </p:nvSpPr>
          <p:spPr>
            <a:xfrm>
              <a:off x="2496600" y="3100800"/>
              <a:ext cx="399000" cy="3282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9900FF"/>
                  </a:solidFill>
                  <a:latin typeface="Consolas"/>
                  <a:ea typeface="Consolas"/>
                  <a:cs typeface="Consolas"/>
                  <a:sym typeface="Consolas"/>
                </a:rPr>
                <a:t>… </a:t>
              </a:r>
              <a:endParaRPr>
                <a:latin typeface="Droid Sans"/>
                <a:ea typeface="Droid Sans"/>
                <a:cs typeface="Droid Sans"/>
                <a:sym typeface="Droid Sans"/>
              </a:endParaRPr>
            </a:p>
          </p:txBody>
        </p:sp>
        <p:sp>
          <p:nvSpPr>
            <p:cNvPr id="860" name="Google Shape;860;p48"/>
            <p:cNvSpPr txBox="1"/>
            <p:nvPr/>
          </p:nvSpPr>
          <p:spPr>
            <a:xfrm>
              <a:off x="2971800" y="3048000"/>
              <a:ext cx="1676400" cy="30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Droid Sans"/>
                  <a:ea typeface="Droid Sans"/>
                  <a:cs typeface="Droid Sans"/>
                  <a:sym typeface="Droid Sans"/>
                </a:rPr>
                <a:t>DoRasterCHROMIUM</a:t>
              </a:r>
              <a:endParaRPr sz="1200">
                <a:latin typeface="Droid Sans"/>
                <a:ea typeface="Droid Sans"/>
                <a:cs typeface="Droid Sans"/>
                <a:sym typeface="Droid Sans"/>
              </a:endParaRPr>
            </a:p>
          </p:txBody>
        </p:sp>
      </p:grpSp>
      <p:sp>
        <p:nvSpPr>
          <p:cNvPr id="861" name="Google Shape;861;p48"/>
          <p:cNvSpPr txBox="1"/>
          <p:nvPr/>
        </p:nvSpPr>
        <p:spPr>
          <a:xfrm>
            <a:off x="762000" y="2209800"/>
            <a:ext cx="1752600" cy="3909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RasterTaskImpl</a:t>
            </a:r>
            <a:endParaRPr>
              <a:solidFill>
                <a:srgbClr val="0000FF"/>
              </a:solidFill>
              <a:latin typeface="Consolas"/>
              <a:ea typeface="Consolas"/>
              <a:cs typeface="Consolas"/>
              <a:sym typeface="Consolas"/>
            </a:endParaRPr>
          </a:p>
        </p:txBody>
      </p:sp>
      <p:cxnSp>
        <p:nvCxnSpPr>
          <p:cNvPr id="862" name="Google Shape;862;p48"/>
          <p:cNvCxnSpPr/>
          <p:nvPr/>
        </p:nvCxnSpPr>
        <p:spPr>
          <a:xfrm>
            <a:off x="1371600" y="2617800"/>
            <a:ext cx="0" cy="354000"/>
          </a:xfrm>
          <a:prstGeom prst="straightConnector1">
            <a:avLst/>
          </a:prstGeom>
          <a:noFill/>
          <a:ln w="19050" cap="flat" cmpd="sng">
            <a:solidFill>
              <a:schemeClr val="dk2"/>
            </a:solidFill>
            <a:prstDash val="solid"/>
            <a:round/>
            <a:headEnd type="none" w="med" len="med"/>
            <a:tailEnd type="triangle" w="med" len="med"/>
          </a:ln>
        </p:spPr>
      </p:cxnSp>
      <p:sp>
        <p:nvSpPr>
          <p:cNvPr id="863" name="Google Shape;863;p48"/>
          <p:cNvSpPr txBox="1"/>
          <p:nvPr/>
        </p:nvSpPr>
        <p:spPr>
          <a:xfrm>
            <a:off x="4267200" y="3495300"/>
            <a:ext cx="1905000" cy="3909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RasterDecoderImpl</a:t>
            </a:r>
            <a:endParaRPr>
              <a:solidFill>
                <a:srgbClr val="0000FF"/>
              </a:solidFill>
              <a:latin typeface="Consolas"/>
              <a:ea typeface="Consolas"/>
              <a:cs typeface="Consolas"/>
              <a:sym typeface="Consolas"/>
            </a:endParaRPr>
          </a:p>
        </p:txBody>
      </p:sp>
      <p:sp>
        <p:nvSpPr>
          <p:cNvPr id="864" name="Google Shape;864;p48"/>
          <p:cNvSpPr txBox="1"/>
          <p:nvPr/>
        </p:nvSpPr>
        <p:spPr>
          <a:xfrm>
            <a:off x="4267200" y="2885700"/>
            <a:ext cx="1905000" cy="3909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PaintOp::Raster</a:t>
            </a:r>
            <a:endParaRPr>
              <a:solidFill>
                <a:srgbClr val="0000FF"/>
              </a:solidFill>
              <a:latin typeface="Consolas"/>
              <a:ea typeface="Consolas"/>
              <a:cs typeface="Consolas"/>
              <a:sym typeface="Consolas"/>
            </a:endParaRPr>
          </a:p>
        </p:txBody>
      </p:sp>
      <p:cxnSp>
        <p:nvCxnSpPr>
          <p:cNvPr id="865" name="Google Shape;865;p48"/>
          <p:cNvCxnSpPr>
            <a:endCxn id="864" idx="2"/>
          </p:cNvCxnSpPr>
          <p:nvPr/>
        </p:nvCxnSpPr>
        <p:spPr>
          <a:xfrm rot="10800000">
            <a:off x="5219700" y="3276600"/>
            <a:ext cx="0" cy="218700"/>
          </a:xfrm>
          <a:prstGeom prst="straightConnector1">
            <a:avLst/>
          </a:prstGeom>
          <a:noFill/>
          <a:ln w="19050" cap="flat" cmpd="sng">
            <a:solidFill>
              <a:schemeClr val="dk2"/>
            </a:solidFill>
            <a:prstDash val="solid"/>
            <a:round/>
            <a:headEnd type="none" w="med" len="med"/>
            <a:tailEnd type="triangle" w="med" len="med"/>
          </a:ln>
        </p:spPr>
      </p:cxnSp>
      <p:cxnSp>
        <p:nvCxnSpPr>
          <p:cNvPr id="866" name="Google Shape;866;p48"/>
          <p:cNvCxnSpPr>
            <a:stCxn id="864" idx="3"/>
          </p:cNvCxnSpPr>
          <p:nvPr/>
        </p:nvCxnSpPr>
        <p:spPr>
          <a:xfrm rot="10800000" flipH="1">
            <a:off x="6172200" y="3047850"/>
            <a:ext cx="457200" cy="33300"/>
          </a:xfrm>
          <a:prstGeom prst="straightConnector1">
            <a:avLst/>
          </a:prstGeom>
          <a:noFill/>
          <a:ln w="19050" cap="flat" cmpd="sng">
            <a:solidFill>
              <a:schemeClr val="dk2"/>
            </a:solidFill>
            <a:prstDash val="solid"/>
            <a:round/>
            <a:headEnd type="none" w="med" len="med"/>
            <a:tailEnd type="triangle" w="med" len="med"/>
          </a:ln>
        </p:spPr>
      </p:cxnSp>
      <p:pic>
        <p:nvPicPr>
          <p:cNvPr id="867" name="Google Shape;867;p48" descr="opengl_logo.png"/>
          <p:cNvPicPr preferRelativeResize="0"/>
          <p:nvPr/>
        </p:nvPicPr>
        <p:blipFill>
          <a:blip r:embed="rId4">
            <a:alphaModFix/>
          </a:blip>
          <a:stretch>
            <a:fillRect/>
          </a:stretch>
        </p:blipFill>
        <p:spPr>
          <a:xfrm>
            <a:off x="7086600" y="3657600"/>
            <a:ext cx="1223400" cy="533830"/>
          </a:xfrm>
          <a:prstGeom prst="rect">
            <a:avLst/>
          </a:prstGeom>
          <a:noFill/>
          <a:ln>
            <a:noFill/>
          </a:ln>
        </p:spPr>
      </p:pic>
      <p:cxnSp>
        <p:nvCxnSpPr>
          <p:cNvPr id="868" name="Google Shape;868;p48"/>
          <p:cNvCxnSpPr>
            <a:stCxn id="853" idx="2"/>
            <a:endCxn id="867" idx="0"/>
          </p:cNvCxnSpPr>
          <p:nvPr/>
        </p:nvCxnSpPr>
        <p:spPr>
          <a:xfrm>
            <a:off x="7494413" y="3401875"/>
            <a:ext cx="204000" cy="255600"/>
          </a:xfrm>
          <a:prstGeom prst="straightConnector1">
            <a:avLst/>
          </a:prstGeom>
          <a:noFill/>
          <a:ln w="19050" cap="flat" cmpd="sng">
            <a:solidFill>
              <a:schemeClr val="dk2"/>
            </a:solidFill>
            <a:prstDash val="solid"/>
            <a:round/>
            <a:headEnd type="none" w="med" len="med"/>
            <a:tailEnd type="triangle" w="med" len="med"/>
          </a:ln>
        </p:spPr>
      </p:cxnSp>
      <p:sp>
        <p:nvSpPr>
          <p:cNvPr id="869" name="Google Shape;869;p48"/>
          <p:cNvSpPr txBox="1"/>
          <p:nvPr/>
        </p:nvSpPr>
        <p:spPr>
          <a:xfrm>
            <a:off x="5219700" y="4571575"/>
            <a:ext cx="3766800" cy="533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300" i="1">
                <a:solidFill>
                  <a:schemeClr val="dk1"/>
                </a:solidFill>
                <a:latin typeface="Droid Serif"/>
                <a:ea typeface="Droid Serif"/>
                <a:cs typeface="Droid Serif"/>
                <a:sym typeface="Droid Serif"/>
              </a:rPr>
              <a:t>* or Vulkan, etc</a:t>
            </a:r>
            <a:endParaRPr sz="1300" i="1">
              <a:latin typeface="Droid Serif"/>
              <a:ea typeface="Droid Serif"/>
              <a:cs typeface="Droid Serif"/>
              <a:sym typeface="Droid Serif"/>
            </a:endParaRPr>
          </a:p>
        </p:txBody>
      </p:sp>
      <p:sp>
        <p:nvSpPr>
          <p:cNvPr id="870" name="Google Shape;870;p48"/>
          <p:cNvSpPr txBox="1"/>
          <p:nvPr/>
        </p:nvSpPr>
        <p:spPr>
          <a:xfrm>
            <a:off x="7419962" y="3338617"/>
            <a:ext cx="457200" cy="533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b="1" i="1">
                <a:solidFill>
                  <a:schemeClr val="dk1"/>
                </a:solidFill>
                <a:latin typeface="Droid Serif"/>
                <a:ea typeface="Droid Serif"/>
                <a:cs typeface="Droid Serif"/>
                <a:sym typeface="Droid Serif"/>
              </a:rPr>
              <a:t>*</a:t>
            </a:r>
            <a:endParaRPr sz="1800" i="1">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49"/>
          <p:cNvSpPr/>
          <p:nvPr/>
        </p:nvSpPr>
        <p:spPr>
          <a:xfrm>
            <a:off x="304800" y="1143000"/>
            <a:ext cx="8458200" cy="3733800"/>
          </a:xfrm>
          <a:prstGeom prst="frame">
            <a:avLst>
              <a:gd name="adj1" fmla="val 2544"/>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chemeClr val="dk1"/>
                </a:solidFill>
                <a:latin typeface="Droid Serif"/>
                <a:ea typeface="Droid Serif"/>
                <a:cs typeface="Droid Serif"/>
                <a:sym typeface="Droid Serif"/>
              </a:rPr>
              <a:t>GPU process</a:t>
            </a:r>
            <a:endParaRPr b="1"/>
          </a:p>
        </p:txBody>
      </p:sp>
      <p:sp>
        <p:nvSpPr>
          <p:cNvPr id="876" name="Google Shape;876;p49"/>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9"/>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gpu</a:t>
            </a:r>
            <a:endParaRPr sz="3600" b="1">
              <a:solidFill>
                <a:srgbClr val="434343"/>
              </a:solidFill>
              <a:latin typeface="Droid Sans"/>
              <a:ea typeface="Droid Sans"/>
              <a:cs typeface="Droid Sans"/>
              <a:sym typeface="Droid Sans"/>
            </a:endParaRPr>
          </a:p>
        </p:txBody>
      </p:sp>
      <p:sp>
        <p:nvSpPr>
          <p:cNvPr id="878" name="Google Shape;878;p49"/>
          <p:cNvSpPr txBox="1"/>
          <p:nvPr/>
        </p:nvSpPr>
        <p:spPr>
          <a:xfrm>
            <a:off x="3657600" y="1295400"/>
            <a:ext cx="4953000" cy="1066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latin typeface="Droid Serif"/>
                <a:ea typeface="Droid Serif"/>
                <a:cs typeface="Droid Serif"/>
                <a:sym typeface="Droid Serif"/>
              </a:rPr>
              <a:t>In the GPU process, the GL functions</a:t>
            </a:r>
            <a:endParaRPr i="1">
              <a:latin typeface="Droid Serif"/>
              <a:ea typeface="Droid Serif"/>
              <a:cs typeface="Droid Serif"/>
              <a:sym typeface="Droid Serif"/>
            </a:endParaRPr>
          </a:p>
          <a:p>
            <a:pPr marL="0" lvl="0" indent="0" algn="r" rtl="0">
              <a:spcBef>
                <a:spcPts val="0"/>
              </a:spcBef>
              <a:spcAft>
                <a:spcPts val="0"/>
              </a:spcAft>
              <a:buNone/>
            </a:pPr>
            <a:r>
              <a:rPr lang="en" i="1">
                <a:latin typeface="Droid Serif"/>
                <a:ea typeface="Droid Serif"/>
                <a:cs typeface="Droid Serif"/>
                <a:sym typeface="Droid Serif"/>
              </a:rPr>
              <a:t>link dynamically to native OpenGL.</a:t>
            </a:r>
            <a:endParaRPr i="1">
              <a:latin typeface="Droid Serif"/>
              <a:ea typeface="Droid Serif"/>
              <a:cs typeface="Droid Serif"/>
              <a:sym typeface="Droid Serif"/>
            </a:endParaRPr>
          </a:p>
          <a:p>
            <a:pPr marL="0" lvl="0" indent="0" algn="r" rtl="0">
              <a:spcBef>
                <a:spcPts val="0"/>
              </a:spcBef>
              <a:spcAft>
                <a:spcPts val="0"/>
              </a:spcAft>
              <a:buNone/>
            </a:pPr>
            <a:endParaRPr i="1">
              <a:latin typeface="Droid Serif"/>
              <a:ea typeface="Droid Serif"/>
              <a:cs typeface="Droid Serif"/>
              <a:sym typeface="Droid Serif"/>
            </a:endParaRPr>
          </a:p>
          <a:p>
            <a:pPr marL="0" lvl="0" indent="0" algn="r" rtl="0">
              <a:spcBef>
                <a:spcPts val="0"/>
              </a:spcBef>
              <a:spcAft>
                <a:spcPts val="0"/>
              </a:spcAft>
              <a:buNone/>
            </a:pPr>
            <a:r>
              <a:rPr lang="en" i="1">
                <a:latin typeface="Droid Serif"/>
                <a:ea typeface="Droid Serif"/>
                <a:cs typeface="Droid Serif"/>
                <a:sym typeface="Droid Serif"/>
              </a:rPr>
              <a:t>On Windows, we translate to DirectX.</a:t>
            </a:r>
            <a:endParaRPr i="1">
              <a:latin typeface="Droid Serif"/>
              <a:ea typeface="Droid Serif"/>
              <a:cs typeface="Droid Serif"/>
              <a:sym typeface="Droid Serif"/>
            </a:endParaRPr>
          </a:p>
        </p:txBody>
      </p:sp>
      <p:sp>
        <p:nvSpPr>
          <p:cNvPr id="879" name="Google Shape;879;p49"/>
          <p:cNvSpPr txBox="1"/>
          <p:nvPr/>
        </p:nvSpPr>
        <p:spPr>
          <a:xfrm>
            <a:off x="685800" y="1676400"/>
            <a:ext cx="2514600" cy="6858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Consolas"/>
                <a:ea typeface="Consolas"/>
                <a:cs typeface="Consolas"/>
                <a:sym typeface="Consolas"/>
              </a:rPr>
              <a:t>GLApi</a:t>
            </a:r>
            <a:r>
              <a:rPr lang="en">
                <a:latin typeface="Consolas"/>
                <a:ea typeface="Consolas"/>
                <a:cs typeface="Consolas"/>
                <a:sym typeface="Consolas"/>
              </a:rPr>
              <a:t>::glDrawElementsFn</a:t>
            </a:r>
            <a:endParaRPr b="1">
              <a:solidFill>
                <a:srgbClr val="0000FF"/>
              </a:solidFill>
              <a:latin typeface="Consolas"/>
              <a:ea typeface="Consolas"/>
              <a:cs typeface="Consolas"/>
              <a:sym typeface="Consolas"/>
            </a:endParaRPr>
          </a:p>
        </p:txBody>
      </p:sp>
      <p:grpSp>
        <p:nvGrpSpPr>
          <p:cNvPr id="880" name="Google Shape;880;p49"/>
          <p:cNvGrpSpPr/>
          <p:nvPr/>
        </p:nvGrpSpPr>
        <p:grpSpPr>
          <a:xfrm>
            <a:off x="1447800" y="2057400"/>
            <a:ext cx="401050" cy="152400"/>
            <a:chOff x="1066800" y="2209800"/>
            <a:chExt cx="401050" cy="152400"/>
          </a:xfrm>
        </p:grpSpPr>
        <p:sp>
          <p:nvSpPr>
            <p:cNvPr id="881" name="Google Shape;881;p49"/>
            <p:cNvSpPr/>
            <p:nvPr/>
          </p:nvSpPr>
          <p:spPr>
            <a:xfrm>
              <a:off x="1066800" y="2209800"/>
              <a:ext cx="152400" cy="1524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82" name="Google Shape;882;p49"/>
            <p:cNvCxnSpPr/>
            <p:nvPr/>
          </p:nvCxnSpPr>
          <p:spPr>
            <a:xfrm>
              <a:off x="1160350" y="2290950"/>
              <a:ext cx="307500" cy="0"/>
            </a:xfrm>
            <a:prstGeom prst="straightConnector1">
              <a:avLst/>
            </a:prstGeom>
            <a:noFill/>
            <a:ln w="19050" cap="flat" cmpd="sng">
              <a:solidFill>
                <a:schemeClr val="dk2"/>
              </a:solidFill>
              <a:prstDash val="solid"/>
              <a:round/>
              <a:headEnd type="none" w="med" len="med"/>
              <a:tailEnd type="triangle" w="med" len="med"/>
            </a:ln>
          </p:spPr>
        </p:cxnSp>
      </p:grpSp>
      <p:sp>
        <p:nvSpPr>
          <p:cNvPr id="883" name="Google Shape;883;p49"/>
          <p:cNvSpPr txBox="1"/>
          <p:nvPr/>
        </p:nvSpPr>
        <p:spPr>
          <a:xfrm>
            <a:off x="1295400" y="2457600"/>
            <a:ext cx="2514600" cy="6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dlopen(</a:t>
            </a:r>
            <a:r>
              <a:rPr lang="en">
                <a:solidFill>
                  <a:srgbClr val="45818E"/>
                </a:solidFill>
                <a:latin typeface="Consolas"/>
                <a:ea typeface="Consolas"/>
                <a:cs typeface="Consolas"/>
                <a:sym typeface="Consolas"/>
              </a:rPr>
              <a:t>"</a:t>
            </a:r>
            <a:r>
              <a:rPr lang="en" b="1">
                <a:solidFill>
                  <a:srgbClr val="45818E"/>
                </a:solidFill>
                <a:latin typeface="Consolas"/>
                <a:ea typeface="Consolas"/>
                <a:cs typeface="Consolas"/>
                <a:sym typeface="Consolas"/>
              </a:rPr>
              <a:t>libGLESv2.so</a:t>
            </a:r>
            <a:r>
              <a:rPr lang="en">
                <a:solidFill>
                  <a:srgbClr val="45818E"/>
                </a:solidFill>
                <a:latin typeface="Consolas"/>
                <a:ea typeface="Consolas"/>
                <a:cs typeface="Consolas"/>
                <a:sym typeface="Consolas"/>
              </a:rPr>
              <a:t>"</a:t>
            </a:r>
            <a:r>
              <a:rPr lang="en">
                <a:latin typeface="Consolas"/>
                <a:ea typeface="Consolas"/>
                <a:cs typeface="Consolas"/>
                <a:sym typeface="Consolas"/>
              </a:rPr>
              <a:t>)</a:t>
            </a:r>
            <a:endParaRPr>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dlsym(</a:t>
            </a:r>
            <a:r>
              <a:rPr lang="en">
                <a:solidFill>
                  <a:srgbClr val="45818E"/>
                </a:solidFill>
                <a:latin typeface="Consolas"/>
                <a:ea typeface="Consolas"/>
                <a:cs typeface="Consolas"/>
                <a:sym typeface="Consolas"/>
              </a:rPr>
              <a:t>"glDrawElements"</a:t>
            </a:r>
            <a:r>
              <a:rPr lang="en">
                <a:latin typeface="Consolas"/>
                <a:ea typeface="Consolas"/>
                <a:cs typeface="Consolas"/>
                <a:sym typeface="Consolas"/>
              </a:rPr>
              <a:t>)</a:t>
            </a:r>
            <a:endParaRPr>
              <a:latin typeface="Consolas"/>
              <a:ea typeface="Consolas"/>
              <a:cs typeface="Consolas"/>
              <a:sym typeface="Consolas"/>
            </a:endParaRPr>
          </a:p>
        </p:txBody>
      </p:sp>
      <p:sp>
        <p:nvSpPr>
          <p:cNvPr id="884" name="Google Shape;884;p49"/>
          <p:cNvSpPr/>
          <p:nvPr/>
        </p:nvSpPr>
        <p:spPr>
          <a:xfrm>
            <a:off x="1130600" y="2142200"/>
            <a:ext cx="277700" cy="733900"/>
          </a:xfrm>
          <a:custGeom>
            <a:avLst/>
            <a:gdLst/>
            <a:ahLst/>
            <a:cxnLst/>
            <a:rect l="l" t="t" r="r" b="b"/>
            <a:pathLst>
              <a:path w="11108" h="29356" extrusionOk="0">
                <a:moveTo>
                  <a:pt x="8331" y="29356"/>
                </a:moveTo>
                <a:lnTo>
                  <a:pt x="0" y="29356"/>
                </a:lnTo>
                <a:lnTo>
                  <a:pt x="0" y="0"/>
                </a:lnTo>
                <a:lnTo>
                  <a:pt x="11108" y="0"/>
                </a:lnTo>
              </a:path>
            </a:pathLst>
          </a:custGeom>
          <a:noFill/>
          <a:ln w="19050" cap="flat" cmpd="sng">
            <a:solidFill>
              <a:schemeClr val="dk2"/>
            </a:solidFill>
            <a:prstDash val="solid"/>
            <a:round/>
            <a:headEnd type="none" w="med" len="med"/>
            <a:tailEnd type="triangle" w="med" len="med"/>
          </a:ln>
        </p:spPr>
      </p:sp>
      <p:pic>
        <p:nvPicPr>
          <p:cNvPr id="885" name="Google Shape;885;p49" descr="windows-logo.png"/>
          <p:cNvPicPr preferRelativeResize="0"/>
          <p:nvPr/>
        </p:nvPicPr>
        <p:blipFill>
          <a:blip r:embed="rId3">
            <a:alphaModFix/>
          </a:blip>
          <a:stretch>
            <a:fillRect/>
          </a:stretch>
        </p:blipFill>
        <p:spPr>
          <a:xfrm>
            <a:off x="1371600" y="3276600"/>
            <a:ext cx="914400" cy="914400"/>
          </a:xfrm>
          <a:prstGeom prst="rect">
            <a:avLst/>
          </a:prstGeom>
          <a:noFill/>
          <a:ln>
            <a:noFill/>
          </a:ln>
        </p:spPr>
      </p:pic>
      <p:sp>
        <p:nvSpPr>
          <p:cNvPr id="886" name="Google Shape;886;p49"/>
          <p:cNvSpPr txBox="1"/>
          <p:nvPr/>
        </p:nvSpPr>
        <p:spPr>
          <a:xfrm>
            <a:off x="2105025" y="3843325"/>
            <a:ext cx="3352800" cy="6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LoadLibrary(</a:t>
            </a:r>
            <a:r>
              <a:rPr lang="en">
                <a:solidFill>
                  <a:srgbClr val="45818E"/>
                </a:solidFill>
                <a:latin typeface="Consolas"/>
                <a:ea typeface="Consolas"/>
                <a:cs typeface="Consolas"/>
                <a:sym typeface="Consolas"/>
              </a:rPr>
              <a:t>"</a:t>
            </a:r>
            <a:r>
              <a:rPr lang="en" b="1">
                <a:solidFill>
                  <a:srgbClr val="45818E"/>
                </a:solidFill>
                <a:latin typeface="Consolas"/>
                <a:ea typeface="Consolas"/>
                <a:cs typeface="Consolas"/>
                <a:sym typeface="Consolas"/>
              </a:rPr>
              <a:t>libglesv2.dll</a:t>
            </a:r>
            <a:r>
              <a:rPr lang="en">
                <a:solidFill>
                  <a:srgbClr val="45818E"/>
                </a:solidFill>
                <a:latin typeface="Consolas"/>
                <a:ea typeface="Consolas"/>
                <a:cs typeface="Consolas"/>
                <a:sym typeface="Consolas"/>
              </a:rPr>
              <a:t>"</a:t>
            </a:r>
            <a:r>
              <a:rPr lang="en">
                <a:latin typeface="Consolas"/>
                <a:ea typeface="Consolas"/>
                <a:cs typeface="Consolas"/>
                <a:sym typeface="Consolas"/>
              </a:rPr>
              <a:t>)</a:t>
            </a:r>
            <a:endParaRPr>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GetProcAddress(</a:t>
            </a:r>
            <a:r>
              <a:rPr lang="en">
                <a:solidFill>
                  <a:srgbClr val="45818E"/>
                </a:solidFill>
                <a:latin typeface="Consolas"/>
                <a:ea typeface="Consolas"/>
                <a:cs typeface="Consolas"/>
                <a:sym typeface="Consolas"/>
              </a:rPr>
              <a:t>"glDrawElements"</a:t>
            </a:r>
            <a:r>
              <a:rPr lang="en">
                <a:latin typeface="Consolas"/>
                <a:ea typeface="Consolas"/>
                <a:cs typeface="Consolas"/>
                <a:sym typeface="Consolas"/>
              </a:rPr>
              <a:t>)</a:t>
            </a:r>
            <a:endParaRPr>
              <a:latin typeface="Consolas"/>
              <a:ea typeface="Consolas"/>
              <a:cs typeface="Consolas"/>
              <a:sym typeface="Consolas"/>
            </a:endParaRPr>
          </a:p>
        </p:txBody>
      </p:sp>
      <p:sp>
        <p:nvSpPr>
          <p:cNvPr id="887" name="Google Shape;887;p49"/>
          <p:cNvSpPr/>
          <p:nvPr/>
        </p:nvSpPr>
        <p:spPr>
          <a:xfrm>
            <a:off x="1131550" y="2838475"/>
            <a:ext cx="1011600" cy="1447802"/>
          </a:xfrm>
          <a:custGeom>
            <a:avLst/>
            <a:gdLst/>
            <a:ahLst/>
            <a:cxnLst/>
            <a:rect l="l" t="t" r="r" b="b"/>
            <a:pathLst>
              <a:path w="40464" h="53952" extrusionOk="0">
                <a:moveTo>
                  <a:pt x="0" y="0"/>
                </a:moveTo>
                <a:lnTo>
                  <a:pt x="0" y="53952"/>
                </a:lnTo>
                <a:lnTo>
                  <a:pt x="40464" y="53952"/>
                </a:lnTo>
              </a:path>
            </a:pathLst>
          </a:custGeom>
          <a:noFill/>
          <a:ln w="19050" cap="flat" cmpd="sng">
            <a:solidFill>
              <a:schemeClr val="dk2"/>
            </a:solidFill>
            <a:prstDash val="solid"/>
            <a:round/>
            <a:headEnd type="none" w="med" len="med"/>
            <a:tailEnd type="none" w="med" len="med"/>
          </a:ln>
        </p:spPr>
      </p:sp>
      <p:sp>
        <p:nvSpPr>
          <p:cNvPr id="888" name="Google Shape;888;p49"/>
          <p:cNvSpPr/>
          <p:nvPr/>
        </p:nvSpPr>
        <p:spPr>
          <a:xfrm rot="626336">
            <a:off x="4557781" y="2690021"/>
            <a:ext cx="3657537" cy="1333058"/>
          </a:xfrm>
          <a:prstGeom prst="bevel">
            <a:avLst>
              <a:gd name="adj" fmla="val 5282"/>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Impact"/>
                <a:ea typeface="Impact"/>
                <a:cs typeface="Impact"/>
                <a:sym typeface="Impact"/>
              </a:rPr>
              <a:t>ANGLE</a:t>
            </a:r>
            <a:endParaRPr sz="1800">
              <a:latin typeface="Impact"/>
              <a:ea typeface="Impact"/>
              <a:cs typeface="Impact"/>
              <a:sym typeface="Impact"/>
            </a:endParaRPr>
          </a:p>
        </p:txBody>
      </p:sp>
      <p:cxnSp>
        <p:nvCxnSpPr>
          <p:cNvPr id="889" name="Google Shape;889;p49"/>
          <p:cNvCxnSpPr/>
          <p:nvPr/>
        </p:nvCxnSpPr>
        <p:spPr>
          <a:xfrm rot="10800000" flipH="1">
            <a:off x="3967025" y="3699325"/>
            <a:ext cx="476100" cy="208200"/>
          </a:xfrm>
          <a:prstGeom prst="straightConnector1">
            <a:avLst/>
          </a:prstGeom>
          <a:noFill/>
          <a:ln w="19050" cap="flat" cmpd="sng">
            <a:solidFill>
              <a:schemeClr val="dk2"/>
            </a:solidFill>
            <a:prstDash val="solid"/>
            <a:round/>
            <a:headEnd type="none" w="med" len="med"/>
            <a:tailEnd type="triangle" w="med" len="med"/>
          </a:ln>
        </p:spPr>
      </p:cxnSp>
      <p:pic>
        <p:nvPicPr>
          <p:cNvPr id="890" name="Google Shape;890;p49" descr="opengl_logo.png"/>
          <p:cNvPicPr preferRelativeResize="0"/>
          <p:nvPr/>
        </p:nvPicPr>
        <p:blipFill>
          <a:blip r:embed="rId4">
            <a:alphaModFix/>
          </a:blip>
          <a:stretch>
            <a:fillRect/>
          </a:stretch>
        </p:blipFill>
        <p:spPr>
          <a:xfrm>
            <a:off x="4872600" y="3047570"/>
            <a:ext cx="1223400" cy="533830"/>
          </a:xfrm>
          <a:prstGeom prst="rect">
            <a:avLst/>
          </a:prstGeom>
          <a:noFill/>
          <a:ln>
            <a:noFill/>
          </a:ln>
        </p:spPr>
      </p:pic>
      <p:pic>
        <p:nvPicPr>
          <p:cNvPr id="891" name="Google Shape;891;p49" descr="Pic 1.png"/>
          <p:cNvPicPr preferRelativeResize="0"/>
          <p:nvPr/>
        </p:nvPicPr>
        <p:blipFill>
          <a:blip r:embed="rId5">
            <a:alphaModFix/>
          </a:blip>
          <a:stretch>
            <a:fillRect/>
          </a:stretch>
        </p:blipFill>
        <p:spPr>
          <a:xfrm rot="584464">
            <a:off x="6964445" y="3137144"/>
            <a:ext cx="819150" cy="838200"/>
          </a:xfrm>
          <a:prstGeom prst="rect">
            <a:avLst/>
          </a:prstGeom>
          <a:noFill/>
          <a:ln>
            <a:noFill/>
          </a:ln>
        </p:spPr>
      </p:pic>
      <p:sp>
        <p:nvSpPr>
          <p:cNvPr id="892" name="Google Shape;892;p49"/>
          <p:cNvSpPr/>
          <p:nvPr/>
        </p:nvSpPr>
        <p:spPr>
          <a:xfrm rot="697416">
            <a:off x="6041954" y="3434115"/>
            <a:ext cx="838291" cy="304770"/>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50"/>
          <p:cNvSpPr/>
          <p:nvPr/>
        </p:nvSpPr>
        <p:spPr>
          <a:xfrm>
            <a:off x="838200" y="1219200"/>
            <a:ext cx="304800" cy="2667000"/>
          </a:xfrm>
          <a:prstGeom prst="downArrow">
            <a:avLst>
              <a:gd name="adj1" fmla="val 50000"/>
              <a:gd name="adj2" fmla="val 5000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0"/>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0"/>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change</a:t>
            </a:r>
            <a:endParaRPr sz="3600" b="1">
              <a:solidFill>
                <a:srgbClr val="434343"/>
              </a:solidFill>
              <a:latin typeface="Droid Sans"/>
              <a:ea typeface="Droid Sans"/>
              <a:cs typeface="Droid Sans"/>
              <a:sym typeface="Droid Sans"/>
            </a:endParaRPr>
          </a:p>
        </p:txBody>
      </p:sp>
      <p:sp>
        <p:nvSpPr>
          <p:cNvPr id="900" name="Google Shape;900;p50"/>
          <p:cNvSpPr txBox="1"/>
          <p:nvPr/>
        </p:nvSpPr>
        <p:spPr>
          <a:xfrm>
            <a:off x="609600" y="1371600"/>
            <a:ext cx="914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DOM</a:t>
            </a:r>
            <a:endParaRPr b="1">
              <a:solidFill>
                <a:srgbClr val="0000FF"/>
              </a:solidFill>
              <a:latin typeface="Droid Sans"/>
              <a:ea typeface="Droid Sans"/>
              <a:cs typeface="Droid Sans"/>
              <a:sym typeface="Droid Sans"/>
            </a:endParaRPr>
          </a:p>
        </p:txBody>
      </p:sp>
      <p:sp>
        <p:nvSpPr>
          <p:cNvPr id="901" name="Google Shape;901;p50"/>
          <p:cNvSpPr txBox="1"/>
          <p:nvPr/>
        </p:nvSpPr>
        <p:spPr>
          <a:xfrm>
            <a:off x="609600" y="1752600"/>
            <a:ext cx="914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style</a:t>
            </a:r>
            <a:endParaRPr b="1">
              <a:solidFill>
                <a:srgbClr val="0000FF"/>
              </a:solidFill>
              <a:latin typeface="Droid Sans"/>
              <a:ea typeface="Droid Sans"/>
              <a:cs typeface="Droid Sans"/>
              <a:sym typeface="Droid Sans"/>
            </a:endParaRPr>
          </a:p>
        </p:txBody>
      </p:sp>
      <p:sp>
        <p:nvSpPr>
          <p:cNvPr id="902" name="Google Shape;902;p50"/>
          <p:cNvSpPr txBox="1"/>
          <p:nvPr/>
        </p:nvSpPr>
        <p:spPr>
          <a:xfrm>
            <a:off x="609600" y="2133600"/>
            <a:ext cx="914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layout</a:t>
            </a:r>
            <a:endParaRPr b="1">
              <a:solidFill>
                <a:srgbClr val="0000FF"/>
              </a:solidFill>
              <a:latin typeface="Droid Sans"/>
              <a:ea typeface="Droid Sans"/>
              <a:cs typeface="Droid Sans"/>
              <a:sym typeface="Droid Sans"/>
            </a:endParaRPr>
          </a:p>
        </p:txBody>
      </p:sp>
      <p:sp>
        <p:nvSpPr>
          <p:cNvPr id="903" name="Google Shape;903;p50"/>
          <p:cNvSpPr txBox="1"/>
          <p:nvPr/>
        </p:nvSpPr>
        <p:spPr>
          <a:xfrm>
            <a:off x="609600" y="2514600"/>
            <a:ext cx="914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paint</a:t>
            </a:r>
            <a:endParaRPr b="1">
              <a:solidFill>
                <a:srgbClr val="0000FF"/>
              </a:solidFill>
              <a:latin typeface="Droid Sans"/>
              <a:ea typeface="Droid Sans"/>
              <a:cs typeface="Droid Sans"/>
              <a:sym typeface="Droid Sans"/>
            </a:endParaRPr>
          </a:p>
        </p:txBody>
      </p:sp>
      <p:sp>
        <p:nvSpPr>
          <p:cNvPr id="904" name="Google Shape;904;p50"/>
          <p:cNvSpPr txBox="1"/>
          <p:nvPr/>
        </p:nvSpPr>
        <p:spPr>
          <a:xfrm>
            <a:off x="609600" y="2895600"/>
            <a:ext cx="914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raster</a:t>
            </a:r>
            <a:endParaRPr b="1">
              <a:solidFill>
                <a:srgbClr val="0000FF"/>
              </a:solidFill>
              <a:latin typeface="Droid Sans"/>
              <a:ea typeface="Droid Sans"/>
              <a:cs typeface="Droid Sans"/>
              <a:sym typeface="Droid Sans"/>
            </a:endParaRPr>
          </a:p>
        </p:txBody>
      </p:sp>
      <p:sp>
        <p:nvSpPr>
          <p:cNvPr id="905" name="Google Shape;905;p50"/>
          <p:cNvSpPr txBox="1"/>
          <p:nvPr/>
        </p:nvSpPr>
        <p:spPr>
          <a:xfrm>
            <a:off x="609600" y="3276600"/>
            <a:ext cx="914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gpu</a:t>
            </a:r>
            <a:endParaRPr b="1">
              <a:solidFill>
                <a:srgbClr val="0000FF"/>
              </a:solidFill>
              <a:latin typeface="Droid Sans"/>
              <a:ea typeface="Droid Sans"/>
              <a:cs typeface="Droid Sans"/>
              <a:sym typeface="Droid Sans"/>
            </a:endParaRPr>
          </a:p>
        </p:txBody>
      </p:sp>
      <p:pic>
        <p:nvPicPr>
          <p:cNvPr id="906" name="Google Shape;906;p50" descr="flat,800x800,075,t.jpg"/>
          <p:cNvPicPr preferRelativeResize="0"/>
          <p:nvPr/>
        </p:nvPicPr>
        <p:blipFill>
          <a:blip r:embed="rId3">
            <a:alphaModFix/>
          </a:blip>
          <a:stretch>
            <a:fillRect/>
          </a:stretch>
        </p:blipFill>
        <p:spPr>
          <a:xfrm>
            <a:off x="609600" y="3866088"/>
            <a:ext cx="934512" cy="934512"/>
          </a:xfrm>
          <a:prstGeom prst="rect">
            <a:avLst/>
          </a:prstGeom>
          <a:noFill/>
          <a:ln w="9525" cap="flat" cmpd="sng">
            <a:solidFill>
              <a:srgbClr val="000000"/>
            </a:solidFill>
            <a:prstDash val="solid"/>
            <a:round/>
            <a:headEnd type="none" w="sm" len="sm"/>
            <a:tailEnd type="none" w="sm" len="sm"/>
          </a:ln>
        </p:spPr>
      </p:pic>
      <p:sp>
        <p:nvSpPr>
          <p:cNvPr id="907" name="Google Shape;907;p50"/>
          <p:cNvSpPr txBox="1"/>
          <p:nvPr/>
        </p:nvSpPr>
        <p:spPr>
          <a:xfrm>
            <a:off x="1905000" y="1219200"/>
            <a:ext cx="4038600" cy="106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We now have a complete </a:t>
            </a:r>
            <a:r>
              <a:rPr lang="en" sz="1800" b="1" i="1">
                <a:latin typeface="Droid Serif"/>
                <a:ea typeface="Droid Serif"/>
                <a:cs typeface="Droid Serif"/>
                <a:sym typeface="Droid Serif"/>
              </a:rPr>
              <a:t>pipeline</a:t>
            </a:r>
            <a:r>
              <a:rPr lang="en" sz="1800" i="1">
                <a:latin typeface="Droid Serif"/>
                <a:ea typeface="Droid Serif"/>
                <a:cs typeface="Droid Serif"/>
                <a:sym typeface="Droid Serif"/>
              </a:rPr>
              <a:t>.</a:t>
            </a:r>
            <a:endParaRPr sz="1800" i="1">
              <a:latin typeface="Droid Serif"/>
              <a:ea typeface="Droid Serif"/>
              <a:cs typeface="Droid Serif"/>
              <a:sym typeface="Droid Serif"/>
            </a:endParaRPr>
          </a:p>
          <a:p>
            <a:pPr marL="0" lvl="0" indent="0" algn="l" rtl="0">
              <a:spcBef>
                <a:spcPts val="0"/>
              </a:spcBef>
              <a:spcAft>
                <a:spcPts val="0"/>
              </a:spcAft>
              <a:buNone/>
            </a:pPr>
            <a:endParaRPr sz="1800" i="1">
              <a:latin typeface="Droid Serif"/>
              <a:ea typeface="Droid Serif"/>
              <a:cs typeface="Droid Serif"/>
              <a:sym typeface="Droid Serif"/>
            </a:endParaRPr>
          </a:p>
          <a:p>
            <a:pPr marL="0" lvl="0" indent="0" algn="l" rtl="0">
              <a:spcBef>
                <a:spcPts val="0"/>
              </a:spcBef>
              <a:spcAft>
                <a:spcPts val="0"/>
              </a:spcAft>
              <a:buNone/>
            </a:pPr>
            <a:r>
              <a:rPr lang="en" sz="1800" i="1">
                <a:latin typeface="Droid Serif"/>
                <a:ea typeface="Droid Serif"/>
                <a:cs typeface="Droid Serif"/>
                <a:sym typeface="Droid Serif"/>
              </a:rPr>
              <a:t>But what if state can </a:t>
            </a:r>
            <a:r>
              <a:rPr lang="en" sz="1800" b="1" i="1">
                <a:latin typeface="Droid Serif"/>
                <a:ea typeface="Droid Serif"/>
                <a:cs typeface="Droid Serif"/>
                <a:sym typeface="Droid Serif"/>
              </a:rPr>
              <a:t>change</a:t>
            </a:r>
            <a:r>
              <a:rPr lang="en" sz="1800" i="1">
                <a:latin typeface="Droid Serif"/>
                <a:ea typeface="Droid Serif"/>
                <a:cs typeface="Droid Serif"/>
                <a:sym typeface="Droid Serif"/>
              </a:rPr>
              <a:t>?</a:t>
            </a:r>
            <a:endParaRPr sz="1800" i="1">
              <a:latin typeface="Droid Serif"/>
              <a:ea typeface="Droid Serif"/>
              <a:cs typeface="Droid Serif"/>
              <a:sym typeface="Droid Serif"/>
            </a:endParaRPr>
          </a:p>
        </p:txBody>
      </p:sp>
      <p:sp>
        <p:nvSpPr>
          <p:cNvPr id="908" name="Google Shape;908;p50"/>
          <p:cNvSpPr txBox="1"/>
          <p:nvPr/>
        </p:nvSpPr>
        <p:spPr>
          <a:xfrm>
            <a:off x="3240900" y="2514600"/>
            <a:ext cx="2093100" cy="21531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Droid Serif"/>
              <a:buChar char="●"/>
            </a:pPr>
            <a:r>
              <a:rPr lang="en" sz="1800">
                <a:solidFill>
                  <a:schemeClr val="dk1"/>
                </a:solidFill>
                <a:latin typeface="Droid Serif"/>
                <a:ea typeface="Droid Serif"/>
                <a:cs typeface="Droid Serif"/>
                <a:sym typeface="Droid Serif"/>
              </a:rPr>
              <a:t>scrolling</a:t>
            </a:r>
            <a:endParaRPr sz="1800">
              <a:solidFill>
                <a:schemeClr val="dk1"/>
              </a:solidFill>
              <a:latin typeface="Droid Serif"/>
              <a:ea typeface="Droid Serif"/>
              <a:cs typeface="Droid Serif"/>
              <a:sym typeface="Droid Serif"/>
            </a:endParaRPr>
          </a:p>
          <a:p>
            <a:pPr marL="457200" lvl="0" indent="-342900" algn="l" rtl="0">
              <a:spcBef>
                <a:spcPts val="0"/>
              </a:spcBef>
              <a:spcAft>
                <a:spcPts val="0"/>
              </a:spcAft>
              <a:buClr>
                <a:schemeClr val="dk1"/>
              </a:buClr>
              <a:buSzPts val="1800"/>
              <a:buFont typeface="Droid Serif"/>
              <a:buChar char="●"/>
            </a:pPr>
            <a:r>
              <a:rPr lang="en" sz="1800">
                <a:solidFill>
                  <a:schemeClr val="dk1"/>
                </a:solidFill>
                <a:latin typeface="Droid Serif"/>
                <a:ea typeface="Droid Serif"/>
                <a:cs typeface="Droid Serif"/>
                <a:sym typeface="Droid Serif"/>
              </a:rPr>
              <a:t>zooming</a:t>
            </a:r>
            <a:endParaRPr sz="1800">
              <a:solidFill>
                <a:schemeClr val="dk1"/>
              </a:solidFill>
              <a:latin typeface="Droid Serif"/>
              <a:ea typeface="Droid Serif"/>
              <a:cs typeface="Droid Serif"/>
              <a:sym typeface="Droid Serif"/>
            </a:endParaRPr>
          </a:p>
          <a:p>
            <a:pPr marL="457200" lvl="0" indent="-342900" algn="l" rtl="0">
              <a:spcBef>
                <a:spcPts val="0"/>
              </a:spcBef>
              <a:spcAft>
                <a:spcPts val="0"/>
              </a:spcAft>
              <a:buClr>
                <a:schemeClr val="dk1"/>
              </a:buClr>
              <a:buSzPts val="1800"/>
              <a:buFont typeface="Droid Serif"/>
              <a:buChar char="●"/>
            </a:pPr>
            <a:r>
              <a:rPr lang="en" sz="1800">
                <a:solidFill>
                  <a:schemeClr val="dk1"/>
                </a:solidFill>
                <a:latin typeface="Droid Serif"/>
                <a:ea typeface="Droid Serif"/>
                <a:cs typeface="Droid Serif"/>
                <a:sym typeface="Droid Serif"/>
              </a:rPr>
              <a:t>animations</a:t>
            </a:r>
            <a:endParaRPr sz="1800">
              <a:solidFill>
                <a:schemeClr val="dk1"/>
              </a:solidFill>
              <a:latin typeface="Droid Serif"/>
              <a:ea typeface="Droid Serif"/>
              <a:cs typeface="Droid Serif"/>
              <a:sym typeface="Droid Serif"/>
            </a:endParaRPr>
          </a:p>
          <a:p>
            <a:pPr marL="457200" lvl="0" indent="-342900" algn="l" rtl="0">
              <a:spcBef>
                <a:spcPts val="0"/>
              </a:spcBef>
              <a:spcAft>
                <a:spcPts val="0"/>
              </a:spcAft>
              <a:buSzPts val="1800"/>
              <a:buFont typeface="Droid Serif"/>
              <a:buChar char="●"/>
            </a:pPr>
            <a:r>
              <a:rPr lang="en" sz="1800">
                <a:latin typeface="Droid Serif"/>
                <a:ea typeface="Droid Serif"/>
                <a:cs typeface="Droid Serif"/>
                <a:sym typeface="Droid Serif"/>
              </a:rPr>
              <a:t>incremental loading</a:t>
            </a:r>
            <a:endParaRPr sz="1800">
              <a:latin typeface="Droid Serif"/>
              <a:ea typeface="Droid Serif"/>
              <a:cs typeface="Droid Serif"/>
              <a:sym typeface="Droid Serif"/>
            </a:endParaRPr>
          </a:p>
          <a:p>
            <a:pPr marL="457200" lvl="0" indent="-342900" algn="l" rtl="0">
              <a:spcBef>
                <a:spcPts val="0"/>
              </a:spcBef>
              <a:spcAft>
                <a:spcPts val="0"/>
              </a:spcAft>
              <a:buSzPts val="1800"/>
              <a:buFont typeface="Droid Serif"/>
              <a:buChar char="●"/>
            </a:pPr>
            <a:r>
              <a:rPr lang="en" sz="1800">
                <a:latin typeface="Droid Serif"/>
                <a:ea typeface="Droid Serif"/>
                <a:cs typeface="Droid Serif"/>
                <a:sym typeface="Droid Serif"/>
              </a:rPr>
              <a:t>JavaScript</a:t>
            </a:r>
            <a:endParaRPr sz="1800">
              <a:latin typeface="Droid Serif"/>
              <a:ea typeface="Droid Serif"/>
              <a:cs typeface="Droid Serif"/>
              <a:sym typeface="Droid Serif"/>
            </a:endParaRPr>
          </a:p>
          <a:p>
            <a:pPr marL="457200" lvl="0" indent="-342900" algn="l" rtl="0">
              <a:spcBef>
                <a:spcPts val="0"/>
              </a:spcBef>
              <a:spcAft>
                <a:spcPts val="0"/>
              </a:spcAft>
              <a:buSzPts val="1800"/>
              <a:buFont typeface="Droid Serif"/>
              <a:buChar char="●"/>
            </a:pPr>
            <a:r>
              <a:rPr lang="en" sz="1800">
                <a:latin typeface="Droid Serif"/>
                <a:ea typeface="Droid Serif"/>
                <a:cs typeface="Droid Serif"/>
                <a:sym typeface="Droid Serif"/>
              </a:rPr>
              <a:t>…</a:t>
            </a:r>
            <a:endParaRPr sz="1800">
              <a:latin typeface="Droid Serif"/>
              <a:ea typeface="Droid Serif"/>
              <a:cs typeface="Droid Serif"/>
              <a:sym typeface="Droid Serif"/>
            </a:endParaRPr>
          </a:p>
        </p:txBody>
      </p:sp>
      <p:pic>
        <p:nvPicPr>
          <p:cNvPr id="909" name="Google Shape;909;p50" descr="704f1de4deb620886f0fd8037edb8a55--change-is-good-the-lion-king.jpg"/>
          <p:cNvPicPr preferRelativeResize="0"/>
          <p:nvPr/>
        </p:nvPicPr>
        <p:blipFill>
          <a:blip r:embed="rId4">
            <a:alphaModFix/>
          </a:blip>
          <a:stretch>
            <a:fillRect/>
          </a:stretch>
        </p:blipFill>
        <p:spPr>
          <a:xfrm>
            <a:off x="6248400" y="1295400"/>
            <a:ext cx="2359743" cy="1676400"/>
          </a:xfrm>
          <a:prstGeom prst="rect">
            <a:avLst/>
          </a:prstGeom>
          <a:noFill/>
          <a:ln w="9525" cap="flat" cmpd="sng">
            <a:solidFill>
              <a:srgbClr val="000000"/>
            </a:solidFill>
            <a:prstDash val="solid"/>
            <a:round/>
            <a:headEnd type="none" w="sm" len="sm"/>
            <a:tailEnd type="none" w="sm" len="sm"/>
          </a:ln>
        </p:spPr>
      </p:pic>
      <p:sp>
        <p:nvSpPr>
          <p:cNvPr id="910" name="Google Shape;910;p50"/>
          <p:cNvSpPr txBox="1"/>
          <p:nvPr/>
        </p:nvSpPr>
        <p:spPr>
          <a:xfrm>
            <a:off x="5943600" y="2971800"/>
            <a:ext cx="2743200" cy="666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latin typeface="Droid Serif"/>
                <a:ea typeface="Droid Serif"/>
                <a:cs typeface="Droid Serif"/>
                <a:sym typeface="Droid Serif"/>
              </a:rPr>
              <a:t>"Change is good."</a:t>
            </a:r>
            <a:endParaRPr sz="1200">
              <a:latin typeface="Droid Serif"/>
              <a:ea typeface="Droid Serif"/>
              <a:cs typeface="Droid Serif"/>
              <a:sym typeface="Droid Serif"/>
            </a:endParaRPr>
          </a:p>
          <a:p>
            <a:pPr marL="0" lvl="0" indent="0" algn="r" rtl="0">
              <a:spcBef>
                <a:spcPts val="0"/>
              </a:spcBef>
              <a:spcAft>
                <a:spcPts val="0"/>
              </a:spcAft>
              <a:buNone/>
            </a:pPr>
            <a:r>
              <a:rPr lang="en" sz="1200">
                <a:latin typeface="Droid Serif"/>
                <a:ea typeface="Droid Serif"/>
                <a:cs typeface="Droid Serif"/>
                <a:sym typeface="Droid Serif"/>
              </a:rPr>
              <a:t>"Yeah, but it's not easy."</a:t>
            </a:r>
            <a:endParaRPr sz="1200">
              <a:latin typeface="Droid Serif"/>
              <a:ea typeface="Droid Serif"/>
              <a:cs typeface="Droid Serif"/>
              <a:sym typeface="Droid Serif"/>
            </a:endParaRPr>
          </a:p>
        </p:txBody>
      </p:sp>
      <p:sp>
        <p:nvSpPr>
          <p:cNvPr id="911" name="Google Shape;911;p50"/>
          <p:cNvSpPr txBox="1"/>
          <p:nvPr/>
        </p:nvSpPr>
        <p:spPr>
          <a:xfrm>
            <a:off x="1447800" y="4495800"/>
            <a:ext cx="1143000" cy="457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i="1">
                <a:latin typeface="Droid Serif"/>
                <a:ea typeface="Droid Serif"/>
                <a:cs typeface="Droid Serif"/>
                <a:sym typeface="Droid Serif"/>
              </a:rPr>
              <a:t>(in memory)</a:t>
            </a:r>
            <a:endParaRPr sz="1200" i="1">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51"/>
          <p:cNvSpPr/>
          <p:nvPr/>
        </p:nvSpPr>
        <p:spPr>
          <a:xfrm>
            <a:off x="7315176" y="2057394"/>
            <a:ext cx="1066824" cy="609606"/>
          </a:xfrm>
          <a:prstGeom prst="irregularSeal2">
            <a:avLst/>
          </a:pr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1"/>
          <p:cNvSpPr/>
          <p:nvPr/>
        </p:nvSpPr>
        <p:spPr>
          <a:xfrm>
            <a:off x="2590800" y="1981200"/>
            <a:ext cx="457218" cy="381024"/>
          </a:xfrm>
          <a:prstGeom prst="irregularSeal2">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1"/>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1"/>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frames</a:t>
            </a:r>
            <a:endParaRPr sz="3600" b="1">
              <a:solidFill>
                <a:srgbClr val="434343"/>
              </a:solidFill>
              <a:latin typeface="Droid Sans"/>
              <a:ea typeface="Droid Sans"/>
              <a:cs typeface="Droid Sans"/>
              <a:sym typeface="Droid Sans"/>
            </a:endParaRPr>
          </a:p>
        </p:txBody>
      </p:sp>
      <p:pic>
        <p:nvPicPr>
          <p:cNvPr id="920" name="Google Shape;920;p51" descr="flat,800x800,075,t.jpg"/>
          <p:cNvPicPr preferRelativeResize="0"/>
          <p:nvPr/>
        </p:nvPicPr>
        <p:blipFill>
          <a:blip r:embed="rId3">
            <a:alphaModFix/>
          </a:blip>
          <a:stretch>
            <a:fillRect/>
          </a:stretch>
        </p:blipFill>
        <p:spPr>
          <a:xfrm>
            <a:off x="1354800" y="2133600"/>
            <a:ext cx="381000" cy="401112"/>
          </a:xfrm>
          <a:prstGeom prst="rect">
            <a:avLst/>
          </a:prstGeom>
          <a:noFill/>
          <a:ln w="9525" cap="flat" cmpd="sng">
            <a:solidFill>
              <a:srgbClr val="000000"/>
            </a:solidFill>
            <a:prstDash val="solid"/>
            <a:round/>
            <a:headEnd type="none" w="sm" len="sm"/>
            <a:tailEnd type="none" w="sm" len="sm"/>
          </a:ln>
        </p:spPr>
      </p:pic>
      <p:sp>
        <p:nvSpPr>
          <p:cNvPr id="921" name="Google Shape;921;p51"/>
          <p:cNvSpPr txBox="1"/>
          <p:nvPr/>
        </p:nvSpPr>
        <p:spPr>
          <a:xfrm>
            <a:off x="669000" y="1143000"/>
            <a:ext cx="5350800" cy="6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The renderer produces </a:t>
            </a:r>
            <a:r>
              <a:rPr lang="en" sz="1800" b="1" i="1">
                <a:latin typeface="Droid Serif"/>
                <a:ea typeface="Droid Serif"/>
                <a:cs typeface="Droid Serif"/>
                <a:sym typeface="Droid Serif"/>
              </a:rPr>
              <a:t>animation frames</a:t>
            </a:r>
            <a:r>
              <a:rPr lang="en" sz="1800" i="1">
                <a:latin typeface="Droid Serif"/>
                <a:ea typeface="Droid Serif"/>
                <a:cs typeface="Droid Serif"/>
                <a:sym typeface="Droid Serif"/>
              </a:rPr>
              <a:t>.</a:t>
            </a:r>
            <a:endParaRPr sz="1800" i="1">
              <a:latin typeface="Droid Serif"/>
              <a:ea typeface="Droid Serif"/>
              <a:cs typeface="Droid Serif"/>
              <a:sym typeface="Droid Serif"/>
            </a:endParaRPr>
          </a:p>
        </p:txBody>
      </p:sp>
      <p:cxnSp>
        <p:nvCxnSpPr>
          <p:cNvPr id="922" name="Google Shape;922;p51"/>
          <p:cNvCxnSpPr/>
          <p:nvPr/>
        </p:nvCxnSpPr>
        <p:spPr>
          <a:xfrm>
            <a:off x="838200" y="3429000"/>
            <a:ext cx="3429900" cy="22500"/>
          </a:xfrm>
          <a:prstGeom prst="straightConnector1">
            <a:avLst/>
          </a:prstGeom>
          <a:noFill/>
          <a:ln w="28575" cap="flat" cmpd="sng">
            <a:solidFill>
              <a:schemeClr val="dk2"/>
            </a:solidFill>
            <a:prstDash val="solid"/>
            <a:round/>
            <a:headEnd type="none" w="med" len="med"/>
            <a:tailEnd type="triangle" w="med" len="med"/>
          </a:ln>
        </p:spPr>
      </p:cxnSp>
      <p:sp>
        <p:nvSpPr>
          <p:cNvPr id="923" name="Google Shape;923;p51"/>
          <p:cNvSpPr txBox="1"/>
          <p:nvPr/>
        </p:nvSpPr>
        <p:spPr>
          <a:xfrm>
            <a:off x="4267200" y="3276600"/>
            <a:ext cx="7620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latin typeface="Droid Serif"/>
                <a:ea typeface="Droid Serif"/>
                <a:cs typeface="Droid Serif"/>
                <a:sym typeface="Droid Serif"/>
              </a:rPr>
              <a:t>time</a:t>
            </a:r>
            <a:endParaRPr b="1" i="1">
              <a:latin typeface="Droid Serif"/>
              <a:ea typeface="Droid Serif"/>
              <a:cs typeface="Droid Serif"/>
              <a:sym typeface="Droid Serif"/>
            </a:endParaRPr>
          </a:p>
        </p:txBody>
      </p:sp>
      <p:cxnSp>
        <p:nvCxnSpPr>
          <p:cNvPr id="924" name="Google Shape;924;p51"/>
          <p:cNvCxnSpPr/>
          <p:nvPr/>
        </p:nvCxnSpPr>
        <p:spPr>
          <a:xfrm>
            <a:off x="1050000" y="3429000"/>
            <a:ext cx="0" cy="533400"/>
          </a:xfrm>
          <a:prstGeom prst="straightConnector1">
            <a:avLst/>
          </a:prstGeom>
          <a:noFill/>
          <a:ln w="19050" cap="flat" cmpd="sng">
            <a:solidFill>
              <a:schemeClr val="dk2"/>
            </a:solidFill>
            <a:prstDash val="dash"/>
            <a:round/>
            <a:headEnd type="none" w="med" len="med"/>
            <a:tailEnd type="none" w="med" len="med"/>
          </a:ln>
        </p:spPr>
      </p:cxnSp>
      <p:cxnSp>
        <p:nvCxnSpPr>
          <p:cNvPr id="925" name="Google Shape;925;p51"/>
          <p:cNvCxnSpPr/>
          <p:nvPr/>
        </p:nvCxnSpPr>
        <p:spPr>
          <a:xfrm>
            <a:off x="1583400" y="3429000"/>
            <a:ext cx="0" cy="533400"/>
          </a:xfrm>
          <a:prstGeom prst="straightConnector1">
            <a:avLst/>
          </a:prstGeom>
          <a:noFill/>
          <a:ln w="19050" cap="flat" cmpd="sng">
            <a:solidFill>
              <a:schemeClr val="dk2"/>
            </a:solidFill>
            <a:prstDash val="dash"/>
            <a:round/>
            <a:headEnd type="none" w="med" len="med"/>
            <a:tailEnd type="none" w="med" len="med"/>
          </a:ln>
        </p:spPr>
      </p:cxnSp>
      <p:cxnSp>
        <p:nvCxnSpPr>
          <p:cNvPr id="926" name="Google Shape;926;p51"/>
          <p:cNvCxnSpPr/>
          <p:nvPr/>
        </p:nvCxnSpPr>
        <p:spPr>
          <a:xfrm>
            <a:off x="1050000" y="3733800"/>
            <a:ext cx="533400" cy="0"/>
          </a:xfrm>
          <a:prstGeom prst="straightConnector1">
            <a:avLst/>
          </a:prstGeom>
          <a:noFill/>
          <a:ln w="19050" cap="flat" cmpd="sng">
            <a:solidFill>
              <a:schemeClr val="dk2"/>
            </a:solidFill>
            <a:prstDash val="solid"/>
            <a:round/>
            <a:headEnd type="triangle" w="med" len="med"/>
            <a:tailEnd type="triangle" w="med" len="med"/>
          </a:ln>
        </p:spPr>
      </p:cxnSp>
      <p:sp>
        <p:nvSpPr>
          <p:cNvPr id="927" name="Google Shape;927;p51"/>
          <p:cNvSpPr txBox="1"/>
          <p:nvPr/>
        </p:nvSpPr>
        <p:spPr>
          <a:xfrm>
            <a:off x="973800" y="3886200"/>
            <a:ext cx="22860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VSync signal</a:t>
            </a:r>
            <a:endParaRPr i="1">
              <a:latin typeface="Droid Serif"/>
              <a:ea typeface="Droid Serif"/>
              <a:cs typeface="Droid Serif"/>
              <a:sym typeface="Droid Serif"/>
            </a:endParaRPr>
          </a:p>
        </p:txBody>
      </p:sp>
      <p:sp>
        <p:nvSpPr>
          <p:cNvPr id="928" name="Google Shape;928;p51"/>
          <p:cNvSpPr/>
          <p:nvPr/>
        </p:nvSpPr>
        <p:spPr>
          <a:xfrm>
            <a:off x="1050000" y="2971800"/>
            <a:ext cx="304800" cy="1524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29" name="Google Shape;929;p51"/>
          <p:cNvCxnSpPr/>
          <p:nvPr/>
        </p:nvCxnSpPr>
        <p:spPr>
          <a:xfrm rot="10800000">
            <a:off x="1354800" y="2536500"/>
            <a:ext cx="0" cy="435300"/>
          </a:xfrm>
          <a:prstGeom prst="straightConnector1">
            <a:avLst/>
          </a:prstGeom>
          <a:noFill/>
          <a:ln w="19050" cap="flat" cmpd="sng">
            <a:solidFill>
              <a:schemeClr val="dk2"/>
            </a:solidFill>
            <a:prstDash val="solid"/>
            <a:round/>
            <a:headEnd type="none" w="med" len="med"/>
            <a:tailEnd type="triangle" w="med" len="med"/>
          </a:ln>
        </p:spPr>
      </p:cxnSp>
      <p:pic>
        <p:nvPicPr>
          <p:cNvPr id="930" name="Google Shape;930;p51" descr="flat,800x800,075,t.jpg"/>
          <p:cNvPicPr preferRelativeResize="0"/>
          <p:nvPr/>
        </p:nvPicPr>
        <p:blipFill>
          <a:blip r:embed="rId3">
            <a:alphaModFix/>
          </a:blip>
          <a:stretch>
            <a:fillRect/>
          </a:stretch>
        </p:blipFill>
        <p:spPr>
          <a:xfrm rot="5400000">
            <a:off x="1888200" y="2133600"/>
            <a:ext cx="381000" cy="401112"/>
          </a:xfrm>
          <a:prstGeom prst="rect">
            <a:avLst/>
          </a:prstGeom>
          <a:noFill/>
          <a:ln w="9525" cap="flat" cmpd="sng">
            <a:solidFill>
              <a:srgbClr val="000000"/>
            </a:solidFill>
            <a:prstDash val="solid"/>
            <a:round/>
            <a:headEnd type="none" w="sm" len="sm"/>
            <a:tailEnd type="none" w="sm" len="sm"/>
          </a:ln>
        </p:spPr>
      </p:pic>
      <p:sp>
        <p:nvSpPr>
          <p:cNvPr id="931" name="Google Shape;931;p51"/>
          <p:cNvSpPr/>
          <p:nvPr/>
        </p:nvSpPr>
        <p:spPr>
          <a:xfrm>
            <a:off x="1583400" y="2971800"/>
            <a:ext cx="304800" cy="1524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32" name="Google Shape;932;p51"/>
          <p:cNvCxnSpPr/>
          <p:nvPr/>
        </p:nvCxnSpPr>
        <p:spPr>
          <a:xfrm rot="10800000">
            <a:off x="1888200" y="2536500"/>
            <a:ext cx="0" cy="435300"/>
          </a:xfrm>
          <a:prstGeom prst="straightConnector1">
            <a:avLst/>
          </a:prstGeom>
          <a:noFill/>
          <a:ln w="19050" cap="flat" cmpd="sng">
            <a:solidFill>
              <a:schemeClr val="dk2"/>
            </a:solidFill>
            <a:prstDash val="solid"/>
            <a:round/>
            <a:headEnd type="none" w="med" len="med"/>
            <a:tailEnd type="triangle" w="med" len="med"/>
          </a:ln>
        </p:spPr>
      </p:cxnSp>
      <p:cxnSp>
        <p:nvCxnSpPr>
          <p:cNvPr id="933" name="Google Shape;933;p51"/>
          <p:cNvCxnSpPr/>
          <p:nvPr/>
        </p:nvCxnSpPr>
        <p:spPr>
          <a:xfrm>
            <a:off x="2116800" y="3429000"/>
            <a:ext cx="0" cy="533400"/>
          </a:xfrm>
          <a:prstGeom prst="straightConnector1">
            <a:avLst/>
          </a:prstGeom>
          <a:noFill/>
          <a:ln w="19050" cap="flat" cmpd="sng">
            <a:solidFill>
              <a:schemeClr val="dk2"/>
            </a:solidFill>
            <a:prstDash val="dash"/>
            <a:round/>
            <a:headEnd type="none" w="med" len="med"/>
            <a:tailEnd type="none" w="med" len="med"/>
          </a:ln>
        </p:spPr>
      </p:cxnSp>
      <p:cxnSp>
        <p:nvCxnSpPr>
          <p:cNvPr id="934" name="Google Shape;934;p51"/>
          <p:cNvCxnSpPr/>
          <p:nvPr/>
        </p:nvCxnSpPr>
        <p:spPr>
          <a:xfrm>
            <a:off x="2650200" y="3429000"/>
            <a:ext cx="0" cy="533400"/>
          </a:xfrm>
          <a:prstGeom prst="straightConnector1">
            <a:avLst/>
          </a:prstGeom>
          <a:noFill/>
          <a:ln w="19050" cap="flat" cmpd="sng">
            <a:solidFill>
              <a:schemeClr val="dk2"/>
            </a:solidFill>
            <a:prstDash val="dash"/>
            <a:round/>
            <a:headEnd type="none" w="med" len="med"/>
            <a:tailEnd type="none" w="med" len="med"/>
          </a:ln>
        </p:spPr>
      </p:cxnSp>
      <p:pic>
        <p:nvPicPr>
          <p:cNvPr id="935" name="Google Shape;935;p51" descr="flat,800x800,075,t.jpg"/>
          <p:cNvPicPr preferRelativeResize="0"/>
          <p:nvPr/>
        </p:nvPicPr>
        <p:blipFill>
          <a:blip r:embed="rId3">
            <a:alphaModFix/>
          </a:blip>
          <a:stretch>
            <a:fillRect/>
          </a:stretch>
        </p:blipFill>
        <p:spPr>
          <a:xfrm rot="10800000">
            <a:off x="2895600" y="2133600"/>
            <a:ext cx="381000" cy="401112"/>
          </a:xfrm>
          <a:prstGeom prst="rect">
            <a:avLst/>
          </a:prstGeom>
          <a:noFill/>
          <a:ln w="9525" cap="flat" cmpd="sng">
            <a:solidFill>
              <a:srgbClr val="000000"/>
            </a:solidFill>
            <a:prstDash val="solid"/>
            <a:round/>
            <a:headEnd type="none" w="sm" len="sm"/>
            <a:tailEnd type="none" w="sm" len="sm"/>
          </a:ln>
        </p:spPr>
      </p:pic>
      <p:sp>
        <p:nvSpPr>
          <p:cNvPr id="936" name="Google Shape;936;p51"/>
          <p:cNvSpPr/>
          <p:nvPr/>
        </p:nvSpPr>
        <p:spPr>
          <a:xfrm>
            <a:off x="2116800" y="2971800"/>
            <a:ext cx="855000" cy="1524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37" name="Google Shape;937;p51"/>
          <p:cNvCxnSpPr/>
          <p:nvPr/>
        </p:nvCxnSpPr>
        <p:spPr>
          <a:xfrm rot="10800000">
            <a:off x="2971800" y="2536500"/>
            <a:ext cx="0" cy="435300"/>
          </a:xfrm>
          <a:prstGeom prst="straightConnector1">
            <a:avLst/>
          </a:prstGeom>
          <a:noFill/>
          <a:ln w="19050" cap="flat" cmpd="sng">
            <a:solidFill>
              <a:schemeClr val="dk2"/>
            </a:solidFill>
            <a:prstDash val="solid"/>
            <a:round/>
            <a:headEnd type="none" w="med" len="med"/>
            <a:tailEnd type="triangle" w="med" len="med"/>
          </a:ln>
        </p:spPr>
      </p:cxnSp>
      <p:pic>
        <p:nvPicPr>
          <p:cNvPr id="938" name="Google Shape;938;p51" descr="flat,800x800,075,t.jpg"/>
          <p:cNvPicPr preferRelativeResize="0"/>
          <p:nvPr/>
        </p:nvPicPr>
        <p:blipFill>
          <a:blip r:embed="rId3">
            <a:alphaModFix/>
          </a:blip>
          <a:stretch>
            <a:fillRect/>
          </a:stretch>
        </p:blipFill>
        <p:spPr>
          <a:xfrm rot="-5400000">
            <a:off x="3352800" y="2133600"/>
            <a:ext cx="381000" cy="401112"/>
          </a:xfrm>
          <a:prstGeom prst="rect">
            <a:avLst/>
          </a:prstGeom>
          <a:noFill/>
          <a:ln w="9525" cap="flat" cmpd="sng">
            <a:solidFill>
              <a:srgbClr val="000000"/>
            </a:solidFill>
            <a:prstDash val="solid"/>
            <a:round/>
            <a:headEnd type="none" w="sm" len="sm"/>
            <a:tailEnd type="none" w="sm" len="sm"/>
          </a:ln>
        </p:spPr>
      </p:pic>
      <p:sp>
        <p:nvSpPr>
          <p:cNvPr id="939" name="Google Shape;939;p51"/>
          <p:cNvSpPr/>
          <p:nvPr/>
        </p:nvSpPr>
        <p:spPr>
          <a:xfrm>
            <a:off x="3048000" y="2971800"/>
            <a:ext cx="304800" cy="1524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0" name="Google Shape;940;p51"/>
          <p:cNvCxnSpPr/>
          <p:nvPr/>
        </p:nvCxnSpPr>
        <p:spPr>
          <a:xfrm rot="10800000">
            <a:off x="3352800" y="2536500"/>
            <a:ext cx="0" cy="435300"/>
          </a:xfrm>
          <a:prstGeom prst="straightConnector1">
            <a:avLst/>
          </a:prstGeom>
          <a:noFill/>
          <a:ln w="19050" cap="flat" cmpd="sng">
            <a:solidFill>
              <a:schemeClr val="dk2"/>
            </a:solidFill>
            <a:prstDash val="solid"/>
            <a:round/>
            <a:headEnd type="none" w="med" len="med"/>
            <a:tailEnd type="triangle" w="med" len="med"/>
          </a:ln>
        </p:spPr>
      </p:cxnSp>
      <p:sp>
        <p:nvSpPr>
          <p:cNvPr id="941" name="Google Shape;941;p51"/>
          <p:cNvSpPr/>
          <p:nvPr/>
        </p:nvSpPr>
        <p:spPr>
          <a:xfrm>
            <a:off x="4114800" y="4213500"/>
            <a:ext cx="152400" cy="1524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51"/>
          <p:cNvSpPr txBox="1"/>
          <p:nvPr/>
        </p:nvSpPr>
        <p:spPr>
          <a:xfrm>
            <a:off x="4226875" y="4093350"/>
            <a:ext cx="29358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 time spent to render the frame</a:t>
            </a:r>
            <a:endParaRPr i="1">
              <a:latin typeface="Droid Serif"/>
              <a:ea typeface="Droid Serif"/>
              <a:cs typeface="Droid Serif"/>
              <a:sym typeface="Droid Serif"/>
            </a:endParaRPr>
          </a:p>
        </p:txBody>
      </p:sp>
      <p:sp>
        <p:nvSpPr>
          <p:cNvPr id="943" name="Google Shape;943;p51"/>
          <p:cNvSpPr txBox="1"/>
          <p:nvPr/>
        </p:nvSpPr>
        <p:spPr>
          <a:xfrm>
            <a:off x="4876800" y="1981200"/>
            <a:ext cx="3505200" cy="6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Below 60 frames per second,</a:t>
            </a:r>
            <a:endParaRPr i="1">
              <a:latin typeface="Droid Serif"/>
              <a:ea typeface="Droid Serif"/>
              <a:cs typeface="Droid Serif"/>
              <a:sym typeface="Droid Serif"/>
            </a:endParaRPr>
          </a:p>
          <a:p>
            <a:pPr marL="0" lvl="0" indent="0" algn="l" rtl="0">
              <a:spcBef>
                <a:spcPts val="0"/>
              </a:spcBef>
              <a:spcAft>
                <a:spcPts val="0"/>
              </a:spcAft>
              <a:buNone/>
            </a:pPr>
            <a:r>
              <a:rPr lang="en" i="1">
                <a:latin typeface="Droid Serif"/>
                <a:ea typeface="Droid Serif"/>
                <a:cs typeface="Droid Serif"/>
                <a:sym typeface="Droid Serif"/>
              </a:rPr>
              <a:t>scrolling and animations look "</a:t>
            </a:r>
            <a:r>
              <a:rPr lang="en" b="1" i="1">
                <a:latin typeface="Droid Serif"/>
                <a:ea typeface="Droid Serif"/>
                <a:cs typeface="Droid Serif"/>
                <a:sym typeface="Droid Serif"/>
              </a:rPr>
              <a:t>janky</a:t>
            </a:r>
            <a:r>
              <a:rPr lang="en" i="1">
                <a:latin typeface="Droid Serif"/>
                <a:ea typeface="Droid Serif"/>
                <a:cs typeface="Droid Serif"/>
                <a:sym typeface="Droid Serif"/>
              </a:rPr>
              <a:t>".</a:t>
            </a:r>
            <a:endParaRPr i="1">
              <a:latin typeface="Droid Serif"/>
              <a:ea typeface="Droid Serif"/>
              <a:cs typeface="Droid Serif"/>
              <a:sym typeface="Droid Serif"/>
            </a:endParaRPr>
          </a:p>
        </p:txBody>
      </p:sp>
      <p:cxnSp>
        <p:nvCxnSpPr>
          <p:cNvPr id="944" name="Google Shape;944;p51"/>
          <p:cNvCxnSpPr/>
          <p:nvPr/>
        </p:nvCxnSpPr>
        <p:spPr>
          <a:xfrm>
            <a:off x="3200400" y="3429000"/>
            <a:ext cx="0" cy="533400"/>
          </a:xfrm>
          <a:prstGeom prst="straightConnector1">
            <a:avLst/>
          </a:prstGeom>
          <a:noFill/>
          <a:ln w="19050" cap="flat" cmpd="sng">
            <a:solidFill>
              <a:schemeClr val="dk2"/>
            </a:solidFill>
            <a:prstDash val="dash"/>
            <a:round/>
            <a:headEnd type="none" w="med" len="med"/>
            <a:tailEnd type="none" w="med" len="med"/>
          </a:ln>
        </p:spPr>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6"/>
          <p:cNvPicPr preferRelativeResize="0"/>
          <p:nvPr/>
        </p:nvPicPr>
        <p:blipFill>
          <a:blip r:embed="rId3">
            <a:alphaModFix/>
          </a:blip>
          <a:stretch>
            <a:fillRect/>
          </a:stretch>
        </p:blipFill>
        <p:spPr>
          <a:xfrm>
            <a:off x="-15611" y="1042600"/>
            <a:ext cx="5536825" cy="4100900"/>
          </a:xfrm>
          <a:prstGeom prst="rect">
            <a:avLst/>
          </a:prstGeom>
          <a:noFill/>
          <a:ln>
            <a:noFill/>
          </a:ln>
        </p:spPr>
      </p:pic>
      <p:sp>
        <p:nvSpPr>
          <p:cNvPr id="96" name="Google Shape;96;p16"/>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6"/>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content</a:t>
            </a:r>
            <a:endParaRPr sz="3600" b="1">
              <a:solidFill>
                <a:srgbClr val="434343"/>
              </a:solidFill>
              <a:latin typeface="Droid Sans"/>
              <a:ea typeface="Droid Sans"/>
              <a:cs typeface="Droid Sans"/>
              <a:sym typeface="Droid Sans"/>
            </a:endParaRPr>
          </a:p>
        </p:txBody>
      </p:sp>
      <p:sp>
        <p:nvSpPr>
          <p:cNvPr id="98" name="Google Shape;98;p16"/>
          <p:cNvSpPr/>
          <p:nvPr/>
        </p:nvSpPr>
        <p:spPr>
          <a:xfrm>
            <a:off x="330250" y="1766100"/>
            <a:ext cx="4839300" cy="2925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6"/>
          <p:cNvSpPr txBox="1"/>
          <p:nvPr/>
        </p:nvSpPr>
        <p:spPr>
          <a:xfrm>
            <a:off x="5678925" y="1349280"/>
            <a:ext cx="1460700" cy="38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NOT "content"</a:t>
            </a:r>
            <a:endParaRPr i="1">
              <a:latin typeface="Droid Serif"/>
              <a:ea typeface="Droid Serif"/>
              <a:cs typeface="Droid Serif"/>
              <a:sym typeface="Droid Serif"/>
            </a:endParaRPr>
          </a:p>
        </p:txBody>
      </p:sp>
      <p:sp>
        <p:nvSpPr>
          <p:cNvPr id="100" name="Google Shape;100;p16"/>
          <p:cNvSpPr/>
          <p:nvPr/>
        </p:nvSpPr>
        <p:spPr>
          <a:xfrm>
            <a:off x="5215448" y="1275300"/>
            <a:ext cx="314100" cy="490800"/>
          </a:xfrm>
          <a:prstGeom prst="rightBrace">
            <a:avLst>
              <a:gd name="adj1" fmla="val 8333"/>
              <a:gd name="adj2" fmla="val 54166"/>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6"/>
          <p:cNvSpPr txBox="1"/>
          <p:nvPr/>
        </p:nvSpPr>
        <p:spPr>
          <a:xfrm>
            <a:off x="5678925" y="1958550"/>
            <a:ext cx="2788800" cy="6351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nsolas"/>
                <a:ea typeface="Consolas"/>
                <a:cs typeface="Consolas"/>
                <a:sym typeface="Consolas"/>
              </a:rPr>
              <a:t>content::</a:t>
            </a:r>
            <a:r>
              <a:rPr lang="en" sz="1800" b="1">
                <a:latin typeface="Consolas"/>
                <a:ea typeface="Consolas"/>
                <a:cs typeface="Consolas"/>
                <a:sym typeface="Consolas"/>
              </a:rPr>
              <a:t>WebContents</a:t>
            </a:r>
            <a:endParaRPr sz="1800" b="1">
              <a:solidFill>
                <a:srgbClr val="0000FF"/>
              </a:solidFill>
              <a:latin typeface="Consolas"/>
              <a:ea typeface="Consolas"/>
              <a:cs typeface="Consolas"/>
              <a:sym typeface="Consolas"/>
            </a:endParaRPr>
          </a:p>
        </p:txBody>
      </p:sp>
      <p:cxnSp>
        <p:nvCxnSpPr>
          <p:cNvPr id="102" name="Google Shape;102;p16"/>
          <p:cNvCxnSpPr>
            <a:stCxn id="101" idx="1"/>
          </p:cNvCxnSpPr>
          <p:nvPr/>
        </p:nvCxnSpPr>
        <p:spPr>
          <a:xfrm rot="10800000">
            <a:off x="5204325" y="2276100"/>
            <a:ext cx="474600" cy="0"/>
          </a:xfrm>
          <a:prstGeom prst="straightConnector1">
            <a:avLst/>
          </a:prstGeom>
          <a:noFill/>
          <a:ln w="28575" cap="flat" cmpd="sng">
            <a:solidFill>
              <a:srgbClr val="FF0000"/>
            </a:solidFill>
            <a:prstDash val="solid"/>
            <a:round/>
            <a:headEnd type="none" w="med" len="med"/>
            <a:tailEnd type="triangle" w="med" len="med"/>
          </a:ln>
        </p:spPr>
      </p:cxnSp>
      <p:cxnSp>
        <p:nvCxnSpPr>
          <p:cNvPr id="103" name="Google Shape;103;p16"/>
          <p:cNvCxnSpPr/>
          <p:nvPr/>
        </p:nvCxnSpPr>
        <p:spPr>
          <a:xfrm>
            <a:off x="6079950" y="2444825"/>
            <a:ext cx="0" cy="490800"/>
          </a:xfrm>
          <a:prstGeom prst="straightConnector1">
            <a:avLst/>
          </a:prstGeom>
          <a:noFill/>
          <a:ln w="19050" cap="flat" cmpd="sng">
            <a:solidFill>
              <a:schemeClr val="dk2"/>
            </a:solidFill>
            <a:prstDash val="solid"/>
            <a:round/>
            <a:headEnd type="oval" w="med" len="med"/>
            <a:tailEnd type="triangle" w="med" len="med"/>
          </a:ln>
        </p:spPr>
      </p:cxnSp>
      <p:sp>
        <p:nvSpPr>
          <p:cNvPr id="104" name="Google Shape;104;p16"/>
          <p:cNvSpPr/>
          <p:nvPr/>
        </p:nvSpPr>
        <p:spPr>
          <a:xfrm>
            <a:off x="5878625" y="2926075"/>
            <a:ext cx="3003000" cy="1780500"/>
          </a:xfrm>
          <a:prstGeom prst="frame">
            <a:avLst>
              <a:gd name="adj1" fmla="val 4864"/>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chemeClr val="dk1"/>
                </a:solidFill>
                <a:latin typeface="Droid Serif"/>
                <a:ea typeface="Droid Serif"/>
                <a:cs typeface="Droid Serif"/>
                <a:sym typeface="Droid Serif"/>
              </a:rPr>
              <a:t>sandboxed renderer process</a:t>
            </a:r>
            <a:endParaRPr/>
          </a:p>
        </p:txBody>
      </p:sp>
      <p:sp>
        <p:nvSpPr>
          <p:cNvPr id="105" name="Google Shape;105;p16"/>
          <p:cNvSpPr/>
          <p:nvPr/>
        </p:nvSpPr>
        <p:spPr>
          <a:xfrm>
            <a:off x="6331025" y="3484350"/>
            <a:ext cx="2175282" cy="1029888"/>
          </a:xfrm>
          <a:prstGeom prst="irregularSeal2">
            <a:avLst/>
          </a:pr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latin typeface="Impact"/>
                <a:ea typeface="Impact"/>
                <a:cs typeface="Impact"/>
                <a:sym typeface="Impact"/>
              </a:rPr>
              <a:t>Blink</a:t>
            </a:r>
            <a:endParaRPr sz="2400">
              <a:latin typeface="Impact"/>
              <a:ea typeface="Impact"/>
              <a:cs typeface="Impact"/>
              <a:sym typeface="Impac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52"/>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invalidation</a:t>
            </a:r>
            <a:endParaRPr sz="3600" b="1">
              <a:solidFill>
                <a:srgbClr val="434343"/>
              </a:solidFill>
              <a:latin typeface="Droid Sans"/>
              <a:ea typeface="Droid Sans"/>
              <a:cs typeface="Droid Sans"/>
              <a:sym typeface="Droid Sans"/>
            </a:endParaRPr>
          </a:p>
        </p:txBody>
      </p:sp>
      <p:sp>
        <p:nvSpPr>
          <p:cNvPr id="951" name="Google Shape;951;p52"/>
          <p:cNvSpPr txBox="1"/>
          <p:nvPr/>
        </p:nvSpPr>
        <p:spPr>
          <a:xfrm>
            <a:off x="609600" y="1143000"/>
            <a:ext cx="7696200" cy="6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dirty="0">
                <a:latin typeface="Droid Serif"/>
                <a:ea typeface="Droid Serif"/>
                <a:cs typeface="Droid Serif"/>
                <a:sym typeface="Droid Serif"/>
              </a:rPr>
              <a:t>Each pipeline stage tracks granular asynchronous </a:t>
            </a:r>
            <a:r>
              <a:rPr lang="en" sz="1800" b="1" i="1" dirty="0">
                <a:latin typeface="Droid Serif"/>
                <a:ea typeface="Droid Serif"/>
                <a:cs typeface="Droid Serif"/>
                <a:sym typeface="Droid Serif"/>
              </a:rPr>
              <a:t>invalidations</a:t>
            </a:r>
            <a:r>
              <a:rPr lang="en" sz="1800" i="1" dirty="0">
                <a:latin typeface="Droid Serif"/>
                <a:ea typeface="Droid Serif"/>
                <a:cs typeface="Droid Serif"/>
                <a:sym typeface="Droid Serif"/>
              </a:rPr>
              <a:t>.</a:t>
            </a:r>
            <a:endParaRPr sz="1800" i="1" dirty="0">
              <a:latin typeface="Droid Serif"/>
              <a:ea typeface="Droid Serif"/>
              <a:cs typeface="Droid Serif"/>
              <a:sym typeface="Droid Serif"/>
            </a:endParaRPr>
          </a:p>
        </p:txBody>
      </p:sp>
      <p:sp>
        <p:nvSpPr>
          <p:cNvPr id="952" name="Google Shape;952;p52"/>
          <p:cNvSpPr txBox="1"/>
          <p:nvPr/>
        </p:nvSpPr>
        <p:spPr>
          <a:xfrm>
            <a:off x="1284475" y="1828025"/>
            <a:ext cx="3679800" cy="3810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Node::</a:t>
            </a:r>
            <a:r>
              <a:rPr lang="en" b="1">
                <a:latin typeface="Consolas"/>
                <a:ea typeface="Consolas"/>
                <a:cs typeface="Consolas"/>
                <a:sym typeface="Consolas"/>
              </a:rPr>
              <a:t>SetNeedsStyleRecalc</a:t>
            </a:r>
            <a:r>
              <a:rPr lang="en">
                <a:latin typeface="Consolas"/>
                <a:ea typeface="Consolas"/>
                <a:cs typeface="Consolas"/>
                <a:sym typeface="Consolas"/>
              </a:rPr>
              <a:t>()</a:t>
            </a:r>
            <a:endParaRPr>
              <a:solidFill>
                <a:srgbClr val="0000FF"/>
              </a:solidFill>
              <a:latin typeface="Consolas"/>
              <a:ea typeface="Consolas"/>
              <a:cs typeface="Consolas"/>
              <a:sym typeface="Consolas"/>
            </a:endParaRPr>
          </a:p>
        </p:txBody>
      </p:sp>
      <p:sp>
        <p:nvSpPr>
          <p:cNvPr id="953" name="Google Shape;953;p52"/>
          <p:cNvSpPr txBox="1"/>
          <p:nvPr/>
        </p:nvSpPr>
        <p:spPr>
          <a:xfrm>
            <a:off x="5628475" y="1828025"/>
            <a:ext cx="914400" cy="3810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style</a:t>
            </a:r>
            <a:endParaRPr b="1">
              <a:solidFill>
                <a:srgbClr val="0000FF"/>
              </a:solidFill>
              <a:latin typeface="Droid Sans"/>
              <a:ea typeface="Droid Sans"/>
              <a:cs typeface="Droid Sans"/>
              <a:sym typeface="Droid Sans"/>
            </a:endParaRPr>
          </a:p>
        </p:txBody>
      </p:sp>
      <p:sp>
        <p:nvSpPr>
          <p:cNvPr id="954" name="Google Shape;954;p52"/>
          <p:cNvSpPr txBox="1"/>
          <p:nvPr/>
        </p:nvSpPr>
        <p:spPr>
          <a:xfrm>
            <a:off x="1284475" y="2361425"/>
            <a:ext cx="3679800" cy="381000"/>
          </a:xfrm>
          <a:prstGeom prst="rect">
            <a:avLst/>
          </a:prstGeom>
          <a:solidFill>
            <a:srgbClr val="FCE5C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LayoutObject::</a:t>
            </a:r>
            <a:r>
              <a:rPr lang="en" b="1">
                <a:latin typeface="Consolas"/>
                <a:ea typeface="Consolas"/>
                <a:cs typeface="Consolas"/>
                <a:sym typeface="Consolas"/>
              </a:rPr>
              <a:t>SetNeedsLayout</a:t>
            </a:r>
            <a:r>
              <a:rPr lang="en">
                <a:latin typeface="Consolas"/>
                <a:ea typeface="Consolas"/>
                <a:cs typeface="Consolas"/>
                <a:sym typeface="Consolas"/>
              </a:rPr>
              <a:t>()</a:t>
            </a:r>
            <a:endParaRPr>
              <a:solidFill>
                <a:srgbClr val="0000FF"/>
              </a:solidFill>
              <a:latin typeface="Consolas"/>
              <a:ea typeface="Consolas"/>
              <a:cs typeface="Consolas"/>
              <a:sym typeface="Consolas"/>
            </a:endParaRPr>
          </a:p>
        </p:txBody>
      </p:sp>
      <p:sp>
        <p:nvSpPr>
          <p:cNvPr id="955" name="Google Shape;955;p52"/>
          <p:cNvSpPr txBox="1"/>
          <p:nvPr/>
        </p:nvSpPr>
        <p:spPr>
          <a:xfrm>
            <a:off x="1284475" y="2894825"/>
            <a:ext cx="3679800" cy="381000"/>
          </a:xfrm>
          <a:prstGeom prst="rect">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PaintInvalidator::</a:t>
            </a:r>
            <a:r>
              <a:rPr lang="en" b="1">
                <a:latin typeface="Consolas"/>
                <a:ea typeface="Consolas"/>
                <a:cs typeface="Consolas"/>
                <a:sym typeface="Consolas"/>
              </a:rPr>
              <a:t>InvalidatePaint</a:t>
            </a:r>
            <a:r>
              <a:rPr lang="en">
                <a:latin typeface="Consolas"/>
                <a:ea typeface="Consolas"/>
                <a:cs typeface="Consolas"/>
                <a:sym typeface="Consolas"/>
              </a:rPr>
              <a:t>()</a:t>
            </a:r>
            <a:endParaRPr>
              <a:solidFill>
                <a:srgbClr val="0000FF"/>
              </a:solidFill>
              <a:latin typeface="Consolas"/>
              <a:ea typeface="Consolas"/>
              <a:cs typeface="Consolas"/>
              <a:sym typeface="Consolas"/>
            </a:endParaRPr>
          </a:p>
        </p:txBody>
      </p:sp>
      <p:sp>
        <p:nvSpPr>
          <p:cNvPr id="956" name="Google Shape;956;p52"/>
          <p:cNvSpPr txBox="1"/>
          <p:nvPr/>
        </p:nvSpPr>
        <p:spPr>
          <a:xfrm>
            <a:off x="1284475" y="3428225"/>
            <a:ext cx="3679800" cy="381000"/>
          </a:xfrm>
          <a:prstGeom prst="rect">
            <a:avLst/>
          </a:prstGeom>
          <a:solidFill>
            <a:srgbClr val="EAD1D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Consolas"/>
                <a:ea typeface="Consolas"/>
                <a:cs typeface="Consolas"/>
                <a:sym typeface="Consolas"/>
              </a:rPr>
              <a:t>RasterInvalidator</a:t>
            </a:r>
            <a:r>
              <a:rPr lang="en">
                <a:latin typeface="Consolas"/>
                <a:ea typeface="Consolas"/>
                <a:cs typeface="Consolas"/>
                <a:sym typeface="Consolas"/>
              </a:rPr>
              <a:t>::Generate()</a:t>
            </a:r>
            <a:endParaRPr b="1">
              <a:solidFill>
                <a:srgbClr val="0000FF"/>
              </a:solidFill>
              <a:latin typeface="Consolas"/>
              <a:ea typeface="Consolas"/>
              <a:cs typeface="Consolas"/>
              <a:sym typeface="Consolas"/>
            </a:endParaRPr>
          </a:p>
        </p:txBody>
      </p:sp>
      <p:sp>
        <p:nvSpPr>
          <p:cNvPr id="957" name="Google Shape;957;p52"/>
          <p:cNvSpPr txBox="1"/>
          <p:nvPr/>
        </p:nvSpPr>
        <p:spPr>
          <a:xfrm>
            <a:off x="5628475" y="2361425"/>
            <a:ext cx="914400" cy="3810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layout</a:t>
            </a:r>
            <a:endParaRPr b="1">
              <a:solidFill>
                <a:srgbClr val="0000FF"/>
              </a:solidFill>
              <a:latin typeface="Droid Sans"/>
              <a:ea typeface="Droid Sans"/>
              <a:cs typeface="Droid Sans"/>
              <a:sym typeface="Droid Sans"/>
            </a:endParaRPr>
          </a:p>
        </p:txBody>
      </p:sp>
      <p:sp>
        <p:nvSpPr>
          <p:cNvPr id="958" name="Google Shape;958;p52"/>
          <p:cNvSpPr txBox="1"/>
          <p:nvPr/>
        </p:nvSpPr>
        <p:spPr>
          <a:xfrm>
            <a:off x="5628475" y="2894825"/>
            <a:ext cx="914400" cy="3810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paint</a:t>
            </a:r>
            <a:endParaRPr b="1">
              <a:solidFill>
                <a:srgbClr val="0000FF"/>
              </a:solidFill>
              <a:latin typeface="Droid Sans"/>
              <a:ea typeface="Droid Sans"/>
              <a:cs typeface="Droid Sans"/>
              <a:sym typeface="Droid Sans"/>
            </a:endParaRPr>
          </a:p>
        </p:txBody>
      </p:sp>
      <p:sp>
        <p:nvSpPr>
          <p:cNvPr id="959" name="Google Shape;959;p52"/>
          <p:cNvSpPr txBox="1"/>
          <p:nvPr/>
        </p:nvSpPr>
        <p:spPr>
          <a:xfrm>
            <a:off x="5628475" y="3428225"/>
            <a:ext cx="914400" cy="3810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raster</a:t>
            </a:r>
            <a:endParaRPr b="1">
              <a:solidFill>
                <a:srgbClr val="0000FF"/>
              </a:solidFill>
              <a:latin typeface="Droid Sans"/>
              <a:ea typeface="Droid Sans"/>
              <a:cs typeface="Droid Sans"/>
              <a:sym typeface="Droid Sans"/>
            </a:endParaRPr>
          </a:p>
        </p:txBody>
      </p:sp>
      <p:cxnSp>
        <p:nvCxnSpPr>
          <p:cNvPr id="960" name="Google Shape;960;p52"/>
          <p:cNvCxnSpPr/>
          <p:nvPr/>
        </p:nvCxnSpPr>
        <p:spPr>
          <a:xfrm>
            <a:off x="4964275" y="2018525"/>
            <a:ext cx="664200" cy="0"/>
          </a:xfrm>
          <a:prstGeom prst="straightConnector1">
            <a:avLst/>
          </a:prstGeom>
          <a:noFill/>
          <a:ln w="19050" cap="flat" cmpd="sng">
            <a:solidFill>
              <a:schemeClr val="dk2"/>
            </a:solidFill>
            <a:prstDash val="dash"/>
            <a:round/>
            <a:headEnd type="none" w="med" len="med"/>
            <a:tailEnd type="triangle" w="med" len="med"/>
          </a:ln>
        </p:spPr>
      </p:cxnSp>
      <p:cxnSp>
        <p:nvCxnSpPr>
          <p:cNvPr id="961" name="Google Shape;961;p52"/>
          <p:cNvCxnSpPr/>
          <p:nvPr/>
        </p:nvCxnSpPr>
        <p:spPr>
          <a:xfrm>
            <a:off x="4964275" y="2551925"/>
            <a:ext cx="664200" cy="0"/>
          </a:xfrm>
          <a:prstGeom prst="straightConnector1">
            <a:avLst/>
          </a:prstGeom>
          <a:noFill/>
          <a:ln w="19050" cap="flat" cmpd="sng">
            <a:solidFill>
              <a:schemeClr val="dk2"/>
            </a:solidFill>
            <a:prstDash val="dash"/>
            <a:round/>
            <a:headEnd type="none" w="med" len="med"/>
            <a:tailEnd type="triangle" w="med" len="med"/>
          </a:ln>
        </p:spPr>
      </p:cxnSp>
      <p:cxnSp>
        <p:nvCxnSpPr>
          <p:cNvPr id="962" name="Google Shape;962;p52"/>
          <p:cNvCxnSpPr/>
          <p:nvPr/>
        </p:nvCxnSpPr>
        <p:spPr>
          <a:xfrm>
            <a:off x="4964275" y="3085325"/>
            <a:ext cx="664200" cy="0"/>
          </a:xfrm>
          <a:prstGeom prst="straightConnector1">
            <a:avLst/>
          </a:prstGeom>
          <a:noFill/>
          <a:ln w="19050" cap="flat" cmpd="sng">
            <a:solidFill>
              <a:schemeClr val="dk2"/>
            </a:solidFill>
            <a:prstDash val="dash"/>
            <a:round/>
            <a:headEnd type="none" w="med" len="med"/>
            <a:tailEnd type="triangle" w="med" len="med"/>
          </a:ln>
        </p:spPr>
      </p:cxnSp>
      <p:cxnSp>
        <p:nvCxnSpPr>
          <p:cNvPr id="963" name="Google Shape;963;p52"/>
          <p:cNvCxnSpPr/>
          <p:nvPr/>
        </p:nvCxnSpPr>
        <p:spPr>
          <a:xfrm>
            <a:off x="4964275" y="3618725"/>
            <a:ext cx="664200" cy="0"/>
          </a:xfrm>
          <a:prstGeom prst="straightConnector1">
            <a:avLst/>
          </a:prstGeom>
          <a:noFill/>
          <a:ln w="19050" cap="flat" cmpd="sng">
            <a:solidFill>
              <a:schemeClr val="dk2"/>
            </a:solidFill>
            <a:prstDash val="dash"/>
            <a:round/>
            <a:headEnd type="none" w="med" len="med"/>
            <a:tailEnd type="triangle" w="med" len="med"/>
          </a:ln>
        </p:spPr>
      </p:cxnSp>
      <p:sp>
        <p:nvSpPr>
          <p:cNvPr id="964" name="Google Shape;964;p52"/>
          <p:cNvSpPr txBox="1"/>
          <p:nvPr/>
        </p:nvSpPr>
        <p:spPr>
          <a:xfrm>
            <a:off x="1284475" y="4152125"/>
            <a:ext cx="5001600" cy="53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Outputs are reused from previous frames when possible.</a:t>
            </a:r>
            <a:endParaRPr i="1">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53"/>
          <p:cNvSpPr/>
          <p:nvPr/>
        </p:nvSpPr>
        <p:spPr>
          <a:xfrm>
            <a:off x="3265050" y="2552175"/>
            <a:ext cx="1451100" cy="819300"/>
          </a:xfrm>
          <a:prstGeom prst="rightArrow">
            <a:avLst>
              <a:gd name="adj1" fmla="val 50000"/>
              <a:gd name="adj2" fmla="val 50000"/>
            </a:avLst>
          </a:prstGeom>
          <a:solidFill>
            <a:srgbClr val="FFF2CC"/>
          </a:solidFill>
          <a:ln w="1905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53"/>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53"/>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repaint</a:t>
            </a:r>
            <a:endParaRPr sz="3600" b="1">
              <a:solidFill>
                <a:srgbClr val="434343"/>
              </a:solidFill>
              <a:latin typeface="Droid Sans"/>
              <a:ea typeface="Droid Sans"/>
              <a:cs typeface="Droid Sans"/>
              <a:sym typeface="Droid Sans"/>
            </a:endParaRPr>
          </a:p>
        </p:txBody>
      </p:sp>
      <p:sp>
        <p:nvSpPr>
          <p:cNvPr id="972" name="Google Shape;972;p53"/>
          <p:cNvSpPr txBox="1"/>
          <p:nvPr/>
        </p:nvSpPr>
        <p:spPr>
          <a:xfrm>
            <a:off x="641850" y="1205213"/>
            <a:ext cx="7291200" cy="6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dirty="0">
                <a:latin typeface="Droid Serif"/>
                <a:ea typeface="Droid Serif"/>
                <a:cs typeface="Droid Serif"/>
                <a:sym typeface="Droid Serif"/>
              </a:rPr>
              <a:t>Paint + raster remain expensive if a large region is transformed…</a:t>
            </a:r>
            <a:endParaRPr sz="1800" i="1" dirty="0">
              <a:latin typeface="Droid Serif"/>
              <a:ea typeface="Droid Serif"/>
              <a:cs typeface="Droid Serif"/>
              <a:sym typeface="Droid Serif"/>
            </a:endParaRPr>
          </a:p>
        </p:txBody>
      </p:sp>
      <p:pic>
        <p:nvPicPr>
          <p:cNvPr id="973" name="Google Shape;973;p53" descr="Screen Shot 2017-10-16 at 6.20.36 PM.png"/>
          <p:cNvPicPr preferRelativeResize="0"/>
          <p:nvPr/>
        </p:nvPicPr>
        <p:blipFill rotWithShape="1">
          <a:blip r:embed="rId3">
            <a:alphaModFix/>
          </a:blip>
          <a:srcRect b="19987"/>
          <a:stretch/>
        </p:blipFill>
        <p:spPr>
          <a:xfrm>
            <a:off x="1611575" y="2235550"/>
            <a:ext cx="1653475" cy="1452550"/>
          </a:xfrm>
          <a:prstGeom prst="rect">
            <a:avLst/>
          </a:prstGeom>
          <a:noFill/>
          <a:ln w="19050" cap="flat" cmpd="sng">
            <a:solidFill>
              <a:srgbClr val="666666"/>
            </a:solidFill>
            <a:prstDash val="solid"/>
            <a:round/>
            <a:headEnd type="none" w="sm" len="sm"/>
            <a:tailEnd type="none" w="sm" len="sm"/>
          </a:ln>
        </p:spPr>
      </p:pic>
      <p:pic>
        <p:nvPicPr>
          <p:cNvPr id="974" name="Google Shape;974;p53" descr="Screen Shot 2017-10-16 at 6.20.36 PM.png"/>
          <p:cNvPicPr preferRelativeResize="0"/>
          <p:nvPr/>
        </p:nvPicPr>
        <p:blipFill rotWithShape="1">
          <a:blip r:embed="rId3">
            <a:alphaModFix/>
          </a:blip>
          <a:srcRect t="22069"/>
          <a:stretch/>
        </p:blipFill>
        <p:spPr>
          <a:xfrm>
            <a:off x="4634025" y="2254475"/>
            <a:ext cx="1653475" cy="1414700"/>
          </a:xfrm>
          <a:prstGeom prst="rect">
            <a:avLst/>
          </a:prstGeom>
          <a:noFill/>
          <a:ln w="19050" cap="flat" cmpd="sng">
            <a:solidFill>
              <a:srgbClr val="666666"/>
            </a:solidFill>
            <a:prstDash val="solid"/>
            <a:round/>
            <a:headEnd type="none" w="sm" len="sm"/>
            <a:tailEnd type="none" w="sm" len="sm"/>
          </a:ln>
        </p:spPr>
      </p:pic>
      <p:pic>
        <p:nvPicPr>
          <p:cNvPr id="975" name="Google Shape;975;p53" descr="vertical_scroll.png"/>
          <p:cNvPicPr preferRelativeResize="0"/>
          <p:nvPr/>
        </p:nvPicPr>
        <p:blipFill>
          <a:blip r:embed="rId4">
            <a:alphaModFix/>
          </a:blip>
          <a:stretch>
            <a:fillRect/>
          </a:stretch>
        </p:blipFill>
        <p:spPr>
          <a:xfrm>
            <a:off x="3512100" y="2580825"/>
            <a:ext cx="761999" cy="762001"/>
          </a:xfrm>
          <a:prstGeom prst="rect">
            <a:avLst/>
          </a:prstGeom>
          <a:noFill/>
          <a:ln>
            <a:noFill/>
          </a:ln>
        </p:spPr>
      </p:pic>
      <p:sp>
        <p:nvSpPr>
          <p:cNvPr id="976" name="Google Shape;976;p53"/>
          <p:cNvSpPr txBox="1"/>
          <p:nvPr/>
        </p:nvSpPr>
        <p:spPr>
          <a:xfrm>
            <a:off x="3479850" y="2415725"/>
            <a:ext cx="762000" cy="381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latin typeface="Droid Serif"/>
                <a:ea typeface="Droid Serif"/>
                <a:cs typeface="Droid Serif"/>
                <a:sym typeface="Droid Serif"/>
              </a:rPr>
              <a:t>scroll</a:t>
            </a:r>
            <a:endParaRPr i="1">
              <a:latin typeface="Droid Serif"/>
              <a:ea typeface="Droid Serif"/>
              <a:cs typeface="Droid Serif"/>
              <a:sym typeface="Droid Serif"/>
            </a:endParaRPr>
          </a:p>
        </p:txBody>
      </p:sp>
      <p:sp>
        <p:nvSpPr>
          <p:cNvPr id="977" name="Google Shape;977;p53"/>
          <p:cNvSpPr/>
          <p:nvPr/>
        </p:nvSpPr>
        <p:spPr>
          <a:xfrm>
            <a:off x="4635575" y="2241225"/>
            <a:ext cx="1653600" cy="1452600"/>
          </a:xfrm>
          <a:prstGeom prst="rect">
            <a:avLst/>
          </a:prstGeom>
          <a:solidFill>
            <a:srgbClr val="82E4F4">
              <a:alpha val="21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3"/>
          <p:cNvSpPr txBox="1"/>
          <p:nvPr/>
        </p:nvSpPr>
        <p:spPr>
          <a:xfrm>
            <a:off x="4026425" y="3693825"/>
            <a:ext cx="2390700" cy="381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latin typeface="Droid Serif"/>
                <a:ea typeface="Droid Serif"/>
                <a:cs typeface="Droid Serif"/>
                <a:sym typeface="Droid Serif"/>
              </a:rPr>
              <a:t>all the pixels changed!</a:t>
            </a:r>
            <a:endParaRPr i="1">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54"/>
          <p:cNvSpPr/>
          <p:nvPr/>
        </p:nvSpPr>
        <p:spPr>
          <a:xfrm>
            <a:off x="6238338" y="1795775"/>
            <a:ext cx="457218" cy="381024"/>
          </a:xfrm>
          <a:prstGeom prst="irregularSeal2">
            <a:avLst/>
          </a:prstGeom>
          <a:solidFill>
            <a:srgbClr val="E691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4" name="Google Shape;984;p54" descr="latest"/>
          <p:cNvPicPr preferRelativeResize="0"/>
          <p:nvPr/>
        </p:nvPicPr>
        <p:blipFill>
          <a:blip r:embed="rId3">
            <a:alphaModFix/>
          </a:blip>
          <a:stretch>
            <a:fillRect/>
          </a:stretch>
        </p:blipFill>
        <p:spPr>
          <a:xfrm>
            <a:off x="685800" y="2438401"/>
            <a:ext cx="1041634" cy="685799"/>
          </a:xfrm>
          <a:prstGeom prst="rect">
            <a:avLst/>
          </a:prstGeom>
          <a:noFill/>
          <a:ln>
            <a:noFill/>
          </a:ln>
        </p:spPr>
      </p:pic>
      <p:sp>
        <p:nvSpPr>
          <p:cNvPr id="985" name="Google Shape;985;p54"/>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4"/>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jank</a:t>
            </a:r>
            <a:endParaRPr sz="3600" b="1">
              <a:solidFill>
                <a:srgbClr val="434343"/>
              </a:solidFill>
              <a:latin typeface="Droid Sans"/>
              <a:ea typeface="Droid Sans"/>
              <a:cs typeface="Droid Sans"/>
              <a:sym typeface="Droid Sans"/>
            </a:endParaRPr>
          </a:p>
        </p:txBody>
      </p:sp>
      <p:sp>
        <p:nvSpPr>
          <p:cNvPr id="987" name="Google Shape;987;p54"/>
          <p:cNvSpPr txBox="1"/>
          <p:nvPr/>
        </p:nvSpPr>
        <p:spPr>
          <a:xfrm>
            <a:off x="609600" y="1143000"/>
            <a:ext cx="7010400" cy="6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 and anything on the </a:t>
            </a:r>
            <a:r>
              <a:rPr lang="en" sz="1800" b="1" i="1">
                <a:latin typeface="Droid Serif"/>
                <a:ea typeface="Droid Serif"/>
                <a:cs typeface="Droid Serif"/>
                <a:sym typeface="Droid Serif"/>
              </a:rPr>
              <a:t>main thread</a:t>
            </a:r>
            <a:r>
              <a:rPr lang="en" sz="1800" i="1">
                <a:latin typeface="Droid Serif"/>
                <a:ea typeface="Droid Serif"/>
                <a:cs typeface="Droid Serif"/>
                <a:sym typeface="Droid Serif"/>
              </a:rPr>
              <a:t> competes with JavaScript.</a:t>
            </a:r>
            <a:endParaRPr sz="1800" i="1">
              <a:latin typeface="Droid Serif"/>
              <a:ea typeface="Droid Serif"/>
              <a:cs typeface="Droid Serif"/>
              <a:sym typeface="Droid Serif"/>
            </a:endParaRPr>
          </a:p>
        </p:txBody>
      </p:sp>
      <p:sp>
        <p:nvSpPr>
          <p:cNvPr id="988" name="Google Shape;988;p54"/>
          <p:cNvSpPr txBox="1"/>
          <p:nvPr/>
        </p:nvSpPr>
        <p:spPr>
          <a:xfrm>
            <a:off x="2286000" y="3581400"/>
            <a:ext cx="4429500" cy="10668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0000FF"/>
                </a:solidFill>
                <a:latin typeface="Consolas"/>
                <a:ea typeface="Consolas"/>
                <a:cs typeface="Consolas"/>
                <a:sym typeface="Consolas"/>
              </a:rPr>
              <a:t>&lt;script&gt;</a:t>
            </a:r>
            <a:endParaRPr sz="1800">
              <a:solidFill>
                <a:srgbClr val="0000FF"/>
              </a:solidFill>
              <a:latin typeface="Consolas"/>
              <a:ea typeface="Consolas"/>
              <a:cs typeface="Consolas"/>
              <a:sym typeface="Consolas"/>
            </a:endParaRPr>
          </a:p>
          <a:p>
            <a:pPr marL="0" lvl="0" indent="0" algn="l" rtl="0">
              <a:spcBef>
                <a:spcPts val="0"/>
              </a:spcBef>
              <a:spcAft>
                <a:spcPts val="0"/>
              </a:spcAft>
              <a:buNone/>
            </a:pPr>
            <a:r>
              <a:rPr lang="en" sz="1800">
                <a:latin typeface="Consolas"/>
                <a:ea typeface="Consolas"/>
                <a:cs typeface="Consolas"/>
                <a:sym typeface="Consolas"/>
              </a:rPr>
              <a:t>  mineSomeBitcoins();</a:t>
            </a:r>
            <a:r>
              <a:rPr lang="en" sz="1800">
                <a:solidFill>
                  <a:srgbClr val="38761D"/>
                </a:solidFill>
                <a:latin typeface="Consolas"/>
                <a:ea typeface="Consolas"/>
                <a:cs typeface="Consolas"/>
                <a:sym typeface="Consolas"/>
              </a:rPr>
              <a:t> // why not?</a:t>
            </a:r>
            <a:endParaRPr sz="1800">
              <a:solidFill>
                <a:srgbClr val="38761D"/>
              </a:solidFill>
              <a:latin typeface="Consolas"/>
              <a:ea typeface="Consolas"/>
              <a:cs typeface="Consolas"/>
              <a:sym typeface="Consolas"/>
            </a:endParaRPr>
          </a:p>
          <a:p>
            <a:pPr marL="0" lvl="0" indent="0" algn="l" rtl="0">
              <a:spcBef>
                <a:spcPts val="0"/>
              </a:spcBef>
              <a:spcAft>
                <a:spcPts val="0"/>
              </a:spcAft>
              <a:buNone/>
            </a:pPr>
            <a:r>
              <a:rPr lang="en" sz="1800">
                <a:solidFill>
                  <a:srgbClr val="0000FF"/>
                </a:solidFill>
                <a:latin typeface="Consolas"/>
                <a:ea typeface="Consolas"/>
                <a:cs typeface="Consolas"/>
                <a:sym typeface="Consolas"/>
              </a:rPr>
              <a:t>&lt;/script&gt;</a:t>
            </a:r>
            <a:endParaRPr sz="1800">
              <a:solidFill>
                <a:srgbClr val="0000FF"/>
              </a:solidFill>
              <a:latin typeface="Consolas"/>
              <a:ea typeface="Consolas"/>
              <a:cs typeface="Consolas"/>
              <a:sym typeface="Consolas"/>
            </a:endParaRPr>
          </a:p>
        </p:txBody>
      </p:sp>
      <p:pic>
        <p:nvPicPr>
          <p:cNvPr id="989" name="Google Shape;989;p54" descr="flat,800x800,075,t.jpg"/>
          <p:cNvPicPr preferRelativeResize="0"/>
          <p:nvPr/>
        </p:nvPicPr>
        <p:blipFill>
          <a:blip r:embed="rId4">
            <a:alphaModFix/>
          </a:blip>
          <a:stretch>
            <a:fillRect/>
          </a:stretch>
        </p:blipFill>
        <p:spPr>
          <a:xfrm>
            <a:off x="2116800" y="1905000"/>
            <a:ext cx="381000" cy="401112"/>
          </a:xfrm>
          <a:prstGeom prst="rect">
            <a:avLst/>
          </a:prstGeom>
          <a:noFill/>
          <a:ln w="9525" cap="flat" cmpd="sng">
            <a:solidFill>
              <a:srgbClr val="000000"/>
            </a:solidFill>
            <a:prstDash val="solid"/>
            <a:round/>
            <a:headEnd type="none" w="sm" len="sm"/>
            <a:tailEnd type="none" w="sm" len="sm"/>
          </a:ln>
        </p:spPr>
      </p:pic>
      <p:cxnSp>
        <p:nvCxnSpPr>
          <p:cNvPr id="990" name="Google Shape;990;p54"/>
          <p:cNvCxnSpPr/>
          <p:nvPr/>
        </p:nvCxnSpPr>
        <p:spPr>
          <a:xfrm>
            <a:off x="1828800" y="3200400"/>
            <a:ext cx="5562600" cy="0"/>
          </a:xfrm>
          <a:prstGeom prst="straightConnector1">
            <a:avLst/>
          </a:prstGeom>
          <a:noFill/>
          <a:ln w="28575" cap="flat" cmpd="sng">
            <a:solidFill>
              <a:schemeClr val="dk2"/>
            </a:solidFill>
            <a:prstDash val="solid"/>
            <a:round/>
            <a:headEnd type="none" w="med" len="med"/>
            <a:tailEnd type="triangle" w="med" len="med"/>
          </a:ln>
        </p:spPr>
      </p:cxnSp>
      <p:sp>
        <p:nvSpPr>
          <p:cNvPr id="991" name="Google Shape;991;p54"/>
          <p:cNvSpPr txBox="1"/>
          <p:nvPr/>
        </p:nvSpPr>
        <p:spPr>
          <a:xfrm>
            <a:off x="7467600" y="2971800"/>
            <a:ext cx="7620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latin typeface="Droid Serif"/>
                <a:ea typeface="Droid Serif"/>
                <a:cs typeface="Droid Serif"/>
                <a:sym typeface="Droid Serif"/>
              </a:rPr>
              <a:t>time</a:t>
            </a:r>
            <a:endParaRPr b="1" i="1">
              <a:latin typeface="Droid Serif"/>
              <a:ea typeface="Droid Serif"/>
              <a:cs typeface="Droid Serif"/>
              <a:sym typeface="Droid Serif"/>
            </a:endParaRPr>
          </a:p>
        </p:txBody>
      </p:sp>
      <p:sp>
        <p:nvSpPr>
          <p:cNvPr id="992" name="Google Shape;992;p54"/>
          <p:cNvSpPr/>
          <p:nvPr/>
        </p:nvSpPr>
        <p:spPr>
          <a:xfrm>
            <a:off x="1812000" y="2743200"/>
            <a:ext cx="304800" cy="1524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93" name="Google Shape;993;p54"/>
          <p:cNvCxnSpPr/>
          <p:nvPr/>
        </p:nvCxnSpPr>
        <p:spPr>
          <a:xfrm rot="10800000">
            <a:off x="2116800" y="2307900"/>
            <a:ext cx="0" cy="435300"/>
          </a:xfrm>
          <a:prstGeom prst="straightConnector1">
            <a:avLst/>
          </a:prstGeom>
          <a:noFill/>
          <a:ln w="19050" cap="flat" cmpd="sng">
            <a:solidFill>
              <a:schemeClr val="dk2"/>
            </a:solidFill>
            <a:prstDash val="solid"/>
            <a:round/>
            <a:headEnd type="none" w="med" len="med"/>
            <a:tailEnd type="triangle" w="med" len="med"/>
          </a:ln>
        </p:spPr>
      </p:cxnSp>
      <p:pic>
        <p:nvPicPr>
          <p:cNvPr id="994" name="Google Shape;994;p54" descr="flat,800x800,075,t.jpg"/>
          <p:cNvPicPr preferRelativeResize="0"/>
          <p:nvPr/>
        </p:nvPicPr>
        <p:blipFill>
          <a:blip r:embed="rId4">
            <a:alphaModFix/>
          </a:blip>
          <a:stretch>
            <a:fillRect/>
          </a:stretch>
        </p:blipFill>
        <p:spPr>
          <a:xfrm rot="5400000">
            <a:off x="2650200" y="1905000"/>
            <a:ext cx="381000" cy="401112"/>
          </a:xfrm>
          <a:prstGeom prst="rect">
            <a:avLst/>
          </a:prstGeom>
          <a:noFill/>
          <a:ln w="9525" cap="flat" cmpd="sng">
            <a:solidFill>
              <a:srgbClr val="000000"/>
            </a:solidFill>
            <a:prstDash val="solid"/>
            <a:round/>
            <a:headEnd type="none" w="sm" len="sm"/>
            <a:tailEnd type="none" w="sm" len="sm"/>
          </a:ln>
        </p:spPr>
      </p:pic>
      <p:sp>
        <p:nvSpPr>
          <p:cNvPr id="995" name="Google Shape;995;p54"/>
          <p:cNvSpPr/>
          <p:nvPr/>
        </p:nvSpPr>
        <p:spPr>
          <a:xfrm>
            <a:off x="2345400" y="2743200"/>
            <a:ext cx="304800" cy="1524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96" name="Google Shape;996;p54"/>
          <p:cNvCxnSpPr/>
          <p:nvPr/>
        </p:nvCxnSpPr>
        <p:spPr>
          <a:xfrm rot="10800000">
            <a:off x="2650200" y="2307900"/>
            <a:ext cx="0" cy="435300"/>
          </a:xfrm>
          <a:prstGeom prst="straightConnector1">
            <a:avLst/>
          </a:prstGeom>
          <a:noFill/>
          <a:ln w="19050" cap="flat" cmpd="sng">
            <a:solidFill>
              <a:schemeClr val="dk2"/>
            </a:solidFill>
            <a:prstDash val="solid"/>
            <a:round/>
            <a:headEnd type="none" w="med" len="med"/>
            <a:tailEnd type="triangle" w="med" len="med"/>
          </a:ln>
        </p:spPr>
      </p:cxnSp>
      <p:pic>
        <p:nvPicPr>
          <p:cNvPr id="997" name="Google Shape;997;p54" descr="flat,800x800,075,t.jpg"/>
          <p:cNvPicPr preferRelativeResize="0"/>
          <p:nvPr/>
        </p:nvPicPr>
        <p:blipFill>
          <a:blip r:embed="rId4">
            <a:alphaModFix/>
          </a:blip>
          <a:stretch>
            <a:fillRect/>
          </a:stretch>
        </p:blipFill>
        <p:spPr>
          <a:xfrm rot="-5400000">
            <a:off x="6619344" y="1905000"/>
            <a:ext cx="381000" cy="401112"/>
          </a:xfrm>
          <a:prstGeom prst="rect">
            <a:avLst/>
          </a:prstGeom>
          <a:noFill/>
          <a:ln w="9525" cap="flat" cmpd="sng">
            <a:solidFill>
              <a:srgbClr val="000000"/>
            </a:solidFill>
            <a:prstDash val="solid"/>
            <a:round/>
            <a:headEnd type="none" w="sm" len="sm"/>
            <a:tailEnd type="none" w="sm" len="sm"/>
          </a:ln>
        </p:spPr>
      </p:pic>
      <p:sp>
        <p:nvSpPr>
          <p:cNvPr id="998" name="Google Shape;998;p54"/>
          <p:cNvSpPr/>
          <p:nvPr/>
        </p:nvSpPr>
        <p:spPr>
          <a:xfrm>
            <a:off x="6314544" y="2743200"/>
            <a:ext cx="304800" cy="1524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99" name="Google Shape;999;p54"/>
          <p:cNvCxnSpPr/>
          <p:nvPr/>
        </p:nvCxnSpPr>
        <p:spPr>
          <a:xfrm rot="10800000">
            <a:off x="6619344" y="2307900"/>
            <a:ext cx="0" cy="435300"/>
          </a:xfrm>
          <a:prstGeom prst="straightConnector1">
            <a:avLst/>
          </a:prstGeom>
          <a:noFill/>
          <a:ln w="19050" cap="flat" cmpd="sng">
            <a:solidFill>
              <a:schemeClr val="dk2"/>
            </a:solidFill>
            <a:prstDash val="solid"/>
            <a:round/>
            <a:headEnd type="none" w="med" len="med"/>
            <a:tailEnd type="triangle" w="med" len="med"/>
          </a:ln>
        </p:spPr>
      </p:cxnSp>
      <p:sp>
        <p:nvSpPr>
          <p:cNvPr id="1000" name="Google Shape;1000;p54"/>
          <p:cNvSpPr/>
          <p:nvPr/>
        </p:nvSpPr>
        <p:spPr>
          <a:xfrm>
            <a:off x="2743200" y="2743200"/>
            <a:ext cx="3505200" cy="152400"/>
          </a:xfrm>
          <a:prstGeom prst="rect">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01" name="Google Shape;1001;p54"/>
          <p:cNvCxnSpPr/>
          <p:nvPr/>
        </p:nvCxnSpPr>
        <p:spPr>
          <a:xfrm rot="10800000">
            <a:off x="4119625" y="2950700"/>
            <a:ext cx="0" cy="1007700"/>
          </a:xfrm>
          <a:prstGeom prst="straightConnector1">
            <a:avLst/>
          </a:prstGeom>
          <a:noFill/>
          <a:ln w="19050" cap="flat" cmpd="sng">
            <a:solidFill>
              <a:schemeClr val="dk2"/>
            </a:solidFill>
            <a:prstDash val="solid"/>
            <a:round/>
            <a:headEnd type="none" w="med" len="med"/>
            <a:tailEnd type="triangle" w="med" len="med"/>
          </a:ln>
        </p:spPr>
      </p:cxnSp>
      <p:sp>
        <p:nvSpPr>
          <p:cNvPr id="1002" name="Google Shape;1002;p54"/>
          <p:cNvSpPr txBox="1"/>
          <p:nvPr/>
        </p:nvSpPr>
        <p:spPr>
          <a:xfrm rot="-1353">
            <a:off x="704694" y="2533160"/>
            <a:ext cx="7620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38761D"/>
                </a:solidFill>
                <a:latin typeface="Droid Serif"/>
                <a:ea typeface="Droid Serif"/>
                <a:cs typeface="Droid Serif"/>
                <a:sym typeface="Droid Serif"/>
              </a:rPr>
              <a:t>main</a:t>
            </a:r>
            <a:endParaRPr b="1" i="1">
              <a:solidFill>
                <a:srgbClr val="38761D"/>
              </a:solidFill>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pic>
        <p:nvPicPr>
          <p:cNvPr id="1007" name="Google Shape;1007;p55"/>
          <p:cNvPicPr preferRelativeResize="0"/>
          <p:nvPr/>
        </p:nvPicPr>
        <p:blipFill>
          <a:blip r:embed="rId3">
            <a:alphaModFix/>
          </a:blip>
          <a:stretch>
            <a:fillRect/>
          </a:stretch>
        </p:blipFill>
        <p:spPr>
          <a:xfrm>
            <a:off x="4625675" y="1077350"/>
            <a:ext cx="4433975" cy="3768265"/>
          </a:xfrm>
          <a:prstGeom prst="rect">
            <a:avLst/>
          </a:prstGeom>
          <a:noFill/>
          <a:ln>
            <a:noFill/>
          </a:ln>
        </p:spPr>
      </p:pic>
      <p:sp>
        <p:nvSpPr>
          <p:cNvPr id="1008" name="Google Shape;1008;p55"/>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5"/>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enter: threaded compositing</a:t>
            </a:r>
            <a:endParaRPr sz="3600" b="1">
              <a:solidFill>
                <a:srgbClr val="434343"/>
              </a:solidFill>
              <a:latin typeface="Droid Sans"/>
              <a:ea typeface="Droid Sans"/>
              <a:cs typeface="Droid Sans"/>
              <a:sym typeface="Droid Sans"/>
            </a:endParaRPr>
          </a:p>
        </p:txBody>
      </p:sp>
      <p:sp>
        <p:nvSpPr>
          <p:cNvPr id="1010" name="Google Shape;1010;p55"/>
          <p:cNvSpPr txBox="1"/>
          <p:nvPr/>
        </p:nvSpPr>
        <p:spPr>
          <a:xfrm rot="3951468">
            <a:off x="7039780" y="2003958"/>
            <a:ext cx="2262822" cy="59891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latin typeface="Droid Serif"/>
                <a:ea typeface="Droid Serif"/>
                <a:cs typeface="Droid Serif"/>
                <a:sym typeface="Droid Serif"/>
              </a:rPr>
              <a:t>layers in Developer Tools</a:t>
            </a:r>
            <a:endParaRPr i="1">
              <a:latin typeface="Droid Serif"/>
              <a:ea typeface="Droid Serif"/>
              <a:cs typeface="Droid Serif"/>
              <a:sym typeface="Droid Serif"/>
            </a:endParaRPr>
          </a:p>
        </p:txBody>
      </p:sp>
      <p:sp>
        <p:nvSpPr>
          <p:cNvPr id="1011" name="Google Shape;1011;p55"/>
          <p:cNvSpPr txBox="1"/>
          <p:nvPr/>
        </p:nvSpPr>
        <p:spPr>
          <a:xfrm>
            <a:off x="442575" y="1226125"/>
            <a:ext cx="4964400" cy="13929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Droid Serif"/>
              <a:buChar char="●"/>
            </a:pPr>
            <a:r>
              <a:rPr lang="en" sz="1800" i="1">
                <a:latin typeface="Droid Serif"/>
                <a:ea typeface="Droid Serif"/>
                <a:cs typeface="Droid Serif"/>
                <a:sym typeface="Droid Serif"/>
              </a:rPr>
              <a:t>Decompose the page into </a:t>
            </a:r>
            <a:r>
              <a:rPr lang="en" sz="1800" b="1" i="1">
                <a:latin typeface="Droid Serif"/>
                <a:ea typeface="Droid Serif"/>
                <a:cs typeface="Droid Serif"/>
                <a:sym typeface="Droid Serif"/>
              </a:rPr>
              <a:t>layers</a:t>
            </a:r>
            <a:endParaRPr sz="1800" i="1">
              <a:latin typeface="Droid Serif"/>
              <a:ea typeface="Droid Serif"/>
              <a:cs typeface="Droid Serif"/>
              <a:sym typeface="Droid Serif"/>
            </a:endParaRPr>
          </a:p>
          <a:p>
            <a:pPr marL="457200" lvl="0" indent="0" algn="l" rtl="0">
              <a:spcBef>
                <a:spcPts val="0"/>
              </a:spcBef>
              <a:spcAft>
                <a:spcPts val="0"/>
              </a:spcAft>
              <a:buNone/>
            </a:pPr>
            <a:r>
              <a:rPr lang="en" sz="1800" i="1">
                <a:latin typeface="Droid Serif"/>
                <a:ea typeface="Droid Serif"/>
                <a:cs typeface="Droid Serif"/>
                <a:sym typeface="Droid Serif"/>
              </a:rPr>
              <a:t>which raster independently.</a:t>
            </a:r>
            <a:br>
              <a:rPr lang="en" sz="1800" i="1">
                <a:latin typeface="Droid Serif"/>
                <a:ea typeface="Droid Serif"/>
                <a:cs typeface="Droid Serif"/>
                <a:sym typeface="Droid Serif"/>
              </a:rPr>
            </a:br>
            <a:endParaRPr sz="1800" i="1">
              <a:latin typeface="Droid Serif"/>
              <a:ea typeface="Droid Serif"/>
              <a:cs typeface="Droid Serif"/>
              <a:sym typeface="Droid Serif"/>
            </a:endParaRPr>
          </a:p>
          <a:p>
            <a:pPr marL="457200" lvl="0" indent="-342900" algn="l" rtl="0">
              <a:spcBef>
                <a:spcPts val="0"/>
              </a:spcBef>
              <a:spcAft>
                <a:spcPts val="0"/>
              </a:spcAft>
              <a:buSzPts val="1800"/>
              <a:buFont typeface="Droid Serif"/>
              <a:buChar char="●"/>
            </a:pPr>
            <a:r>
              <a:rPr lang="en" sz="1800" i="1">
                <a:latin typeface="Droid Serif"/>
                <a:ea typeface="Droid Serif"/>
                <a:cs typeface="Droid Serif"/>
                <a:sym typeface="Droid Serif"/>
              </a:rPr>
              <a:t>Combine the layers on another thread.</a:t>
            </a:r>
            <a:endParaRPr sz="1800" i="1">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pic>
        <p:nvPicPr>
          <p:cNvPr id="1016" name="Google Shape;1016;p56"/>
          <p:cNvPicPr preferRelativeResize="0"/>
          <p:nvPr/>
        </p:nvPicPr>
        <p:blipFill>
          <a:blip r:embed="rId3">
            <a:alphaModFix/>
          </a:blip>
          <a:stretch>
            <a:fillRect/>
          </a:stretch>
        </p:blipFill>
        <p:spPr>
          <a:xfrm>
            <a:off x="4625675" y="1077350"/>
            <a:ext cx="4433975" cy="3768265"/>
          </a:xfrm>
          <a:prstGeom prst="rect">
            <a:avLst/>
          </a:prstGeom>
          <a:noFill/>
          <a:ln>
            <a:noFill/>
          </a:ln>
        </p:spPr>
      </p:pic>
      <p:sp>
        <p:nvSpPr>
          <p:cNvPr id="1017" name="Google Shape;1017;p56"/>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6"/>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enter: threaded compositing</a:t>
            </a:r>
            <a:endParaRPr sz="3600" b="1">
              <a:solidFill>
                <a:srgbClr val="434343"/>
              </a:solidFill>
              <a:latin typeface="Droid Sans"/>
              <a:ea typeface="Droid Sans"/>
              <a:cs typeface="Droid Sans"/>
              <a:sym typeface="Droid Sans"/>
            </a:endParaRPr>
          </a:p>
        </p:txBody>
      </p:sp>
      <p:sp>
        <p:nvSpPr>
          <p:cNvPr id="1019" name="Google Shape;1019;p56"/>
          <p:cNvSpPr txBox="1"/>
          <p:nvPr/>
        </p:nvSpPr>
        <p:spPr>
          <a:xfrm rot="3951468">
            <a:off x="7039780" y="2003958"/>
            <a:ext cx="2262822" cy="59891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latin typeface="Droid Serif"/>
                <a:ea typeface="Droid Serif"/>
                <a:cs typeface="Droid Serif"/>
                <a:sym typeface="Droid Serif"/>
              </a:rPr>
              <a:t>layers in Developer Tools</a:t>
            </a:r>
            <a:endParaRPr i="1">
              <a:latin typeface="Droid Serif"/>
              <a:ea typeface="Droid Serif"/>
              <a:cs typeface="Droid Serif"/>
              <a:sym typeface="Droid Serif"/>
            </a:endParaRPr>
          </a:p>
        </p:txBody>
      </p:sp>
      <p:pic>
        <p:nvPicPr>
          <p:cNvPr id="1020" name="Google Shape;1020;p56" descr="latest"/>
          <p:cNvPicPr preferRelativeResize="0"/>
          <p:nvPr/>
        </p:nvPicPr>
        <p:blipFill>
          <a:blip r:embed="rId4">
            <a:alphaModFix/>
          </a:blip>
          <a:stretch>
            <a:fillRect/>
          </a:stretch>
        </p:blipFill>
        <p:spPr>
          <a:xfrm>
            <a:off x="547475" y="2842751"/>
            <a:ext cx="1041634" cy="685799"/>
          </a:xfrm>
          <a:prstGeom prst="rect">
            <a:avLst/>
          </a:prstGeom>
          <a:noFill/>
          <a:ln>
            <a:noFill/>
          </a:ln>
        </p:spPr>
      </p:pic>
      <p:sp>
        <p:nvSpPr>
          <p:cNvPr id="1021" name="Google Shape;1021;p56"/>
          <p:cNvSpPr txBox="1"/>
          <p:nvPr/>
        </p:nvSpPr>
        <p:spPr>
          <a:xfrm rot="-1353">
            <a:off x="566369" y="2937510"/>
            <a:ext cx="7620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38761D"/>
                </a:solidFill>
                <a:latin typeface="Droid Serif"/>
                <a:ea typeface="Droid Serif"/>
                <a:cs typeface="Droid Serif"/>
                <a:sym typeface="Droid Serif"/>
              </a:rPr>
              <a:t>main</a:t>
            </a:r>
            <a:endParaRPr b="1" i="1">
              <a:solidFill>
                <a:srgbClr val="38761D"/>
              </a:solidFill>
              <a:latin typeface="Droid Serif"/>
              <a:ea typeface="Droid Serif"/>
              <a:cs typeface="Droid Serif"/>
              <a:sym typeface="Droid Serif"/>
            </a:endParaRPr>
          </a:p>
        </p:txBody>
      </p:sp>
      <p:pic>
        <p:nvPicPr>
          <p:cNvPr id="1022" name="Google Shape;1022;p56" descr="latest"/>
          <p:cNvPicPr preferRelativeResize="0"/>
          <p:nvPr/>
        </p:nvPicPr>
        <p:blipFill>
          <a:blip r:embed="rId4">
            <a:alphaModFix/>
          </a:blip>
          <a:stretch>
            <a:fillRect/>
          </a:stretch>
        </p:blipFill>
        <p:spPr>
          <a:xfrm>
            <a:off x="547475" y="3782426"/>
            <a:ext cx="1041634" cy="685799"/>
          </a:xfrm>
          <a:prstGeom prst="rect">
            <a:avLst/>
          </a:prstGeom>
          <a:noFill/>
          <a:ln>
            <a:noFill/>
          </a:ln>
        </p:spPr>
      </p:pic>
      <p:sp>
        <p:nvSpPr>
          <p:cNvPr id="1023" name="Google Shape;1023;p56"/>
          <p:cNvSpPr txBox="1"/>
          <p:nvPr/>
        </p:nvSpPr>
        <p:spPr>
          <a:xfrm rot="-1353">
            <a:off x="500075" y="3877301"/>
            <a:ext cx="7620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38761D"/>
                </a:solidFill>
                <a:latin typeface="Droid Serif"/>
                <a:ea typeface="Droid Serif"/>
                <a:cs typeface="Droid Serif"/>
                <a:sym typeface="Droid Serif"/>
              </a:rPr>
              <a:t>impl*</a:t>
            </a:r>
            <a:endParaRPr b="1" i="1">
              <a:solidFill>
                <a:srgbClr val="38761D"/>
              </a:solidFill>
              <a:latin typeface="Droid Serif"/>
              <a:ea typeface="Droid Serif"/>
              <a:cs typeface="Droid Serif"/>
              <a:sym typeface="Droid Serif"/>
            </a:endParaRPr>
          </a:p>
        </p:txBody>
      </p:sp>
      <p:cxnSp>
        <p:nvCxnSpPr>
          <p:cNvPr id="1024" name="Google Shape;1024;p56"/>
          <p:cNvCxnSpPr/>
          <p:nvPr/>
        </p:nvCxnSpPr>
        <p:spPr>
          <a:xfrm>
            <a:off x="1589100" y="3409375"/>
            <a:ext cx="2629800" cy="0"/>
          </a:xfrm>
          <a:prstGeom prst="straightConnector1">
            <a:avLst/>
          </a:prstGeom>
          <a:noFill/>
          <a:ln w="28575" cap="flat" cmpd="sng">
            <a:solidFill>
              <a:schemeClr val="dk2"/>
            </a:solidFill>
            <a:prstDash val="solid"/>
            <a:round/>
            <a:headEnd type="none" w="med" len="med"/>
            <a:tailEnd type="triangle" w="med" len="med"/>
          </a:ln>
        </p:spPr>
      </p:cxnSp>
      <p:cxnSp>
        <p:nvCxnSpPr>
          <p:cNvPr id="1025" name="Google Shape;1025;p56"/>
          <p:cNvCxnSpPr/>
          <p:nvPr/>
        </p:nvCxnSpPr>
        <p:spPr>
          <a:xfrm rot="10800000" flipH="1">
            <a:off x="1566375" y="4369925"/>
            <a:ext cx="3184500" cy="900"/>
          </a:xfrm>
          <a:prstGeom prst="straightConnector1">
            <a:avLst/>
          </a:prstGeom>
          <a:noFill/>
          <a:ln w="28575" cap="flat" cmpd="sng">
            <a:solidFill>
              <a:schemeClr val="dk2"/>
            </a:solidFill>
            <a:prstDash val="solid"/>
            <a:round/>
            <a:headEnd type="none" w="med" len="med"/>
            <a:tailEnd type="triangle" w="med" len="med"/>
          </a:ln>
        </p:spPr>
      </p:cxnSp>
      <p:sp>
        <p:nvSpPr>
          <p:cNvPr id="1026" name="Google Shape;1026;p56"/>
          <p:cNvSpPr txBox="1"/>
          <p:nvPr/>
        </p:nvSpPr>
        <p:spPr>
          <a:xfrm>
            <a:off x="1589100" y="2937350"/>
            <a:ext cx="1276800" cy="3810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build layers</a:t>
            </a:r>
            <a:endParaRPr b="1">
              <a:solidFill>
                <a:srgbClr val="0000FF"/>
              </a:solidFill>
              <a:latin typeface="Droid Sans"/>
              <a:ea typeface="Droid Sans"/>
              <a:cs typeface="Droid Sans"/>
              <a:sym typeface="Droid Sans"/>
            </a:endParaRPr>
          </a:p>
        </p:txBody>
      </p:sp>
      <p:sp>
        <p:nvSpPr>
          <p:cNvPr id="1027" name="Google Shape;1027;p56"/>
          <p:cNvSpPr txBox="1"/>
          <p:nvPr/>
        </p:nvSpPr>
        <p:spPr>
          <a:xfrm>
            <a:off x="3190638" y="3850375"/>
            <a:ext cx="1219500" cy="3810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draw layers</a:t>
            </a:r>
            <a:endParaRPr b="1">
              <a:solidFill>
                <a:srgbClr val="0000FF"/>
              </a:solidFill>
              <a:latin typeface="Droid Sans"/>
              <a:ea typeface="Droid Sans"/>
              <a:cs typeface="Droid Sans"/>
              <a:sym typeface="Droid Sans"/>
            </a:endParaRPr>
          </a:p>
        </p:txBody>
      </p:sp>
      <p:cxnSp>
        <p:nvCxnSpPr>
          <p:cNvPr id="1028" name="Google Shape;1028;p56"/>
          <p:cNvCxnSpPr/>
          <p:nvPr/>
        </p:nvCxnSpPr>
        <p:spPr>
          <a:xfrm>
            <a:off x="3051325" y="3135925"/>
            <a:ext cx="0" cy="831900"/>
          </a:xfrm>
          <a:prstGeom prst="straightConnector1">
            <a:avLst/>
          </a:prstGeom>
          <a:noFill/>
          <a:ln w="28575" cap="flat" cmpd="sng">
            <a:solidFill>
              <a:srgbClr val="FF00FF"/>
            </a:solidFill>
            <a:prstDash val="dash"/>
            <a:round/>
            <a:headEnd type="diamond" w="med" len="med"/>
            <a:tailEnd type="triangle" w="med" len="med"/>
          </a:ln>
        </p:spPr>
      </p:cxnSp>
      <p:sp>
        <p:nvSpPr>
          <p:cNvPr id="1029" name="Google Shape;1029;p56"/>
          <p:cNvSpPr txBox="1"/>
          <p:nvPr/>
        </p:nvSpPr>
        <p:spPr>
          <a:xfrm>
            <a:off x="2059988" y="3669188"/>
            <a:ext cx="949200" cy="441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i="1">
                <a:solidFill>
                  <a:srgbClr val="FF00FF"/>
                </a:solidFill>
                <a:latin typeface="Droid Serif"/>
                <a:ea typeface="Droid Serif"/>
                <a:cs typeface="Droid Serif"/>
                <a:sym typeface="Droid Serif"/>
              </a:rPr>
              <a:t>commit</a:t>
            </a:r>
            <a:endParaRPr b="1" i="1">
              <a:solidFill>
                <a:srgbClr val="FF00FF"/>
              </a:solidFill>
              <a:latin typeface="Droid Serif"/>
              <a:ea typeface="Droid Serif"/>
              <a:cs typeface="Droid Serif"/>
              <a:sym typeface="Droid Serif"/>
            </a:endParaRPr>
          </a:p>
        </p:txBody>
      </p:sp>
      <p:sp>
        <p:nvSpPr>
          <p:cNvPr id="1030" name="Google Shape;1030;p56"/>
          <p:cNvSpPr txBox="1"/>
          <p:nvPr/>
        </p:nvSpPr>
        <p:spPr>
          <a:xfrm rot="-1727">
            <a:off x="544075" y="4623035"/>
            <a:ext cx="3582300" cy="3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38761D"/>
                </a:solidFill>
                <a:latin typeface="Droid Serif"/>
                <a:ea typeface="Droid Serif"/>
                <a:cs typeface="Droid Serif"/>
                <a:sym typeface="Droid Serif"/>
              </a:rPr>
              <a:t>* ("impl" = compositor thread) </a:t>
            </a:r>
            <a:r>
              <a:rPr lang="en">
                <a:solidFill>
                  <a:srgbClr val="38761D"/>
                </a:solidFill>
                <a:latin typeface="Droid Serif"/>
                <a:ea typeface="Droid Serif"/>
                <a:cs typeface="Droid Serif"/>
                <a:sym typeface="Droid Serif"/>
              </a:rPr>
              <a:t>¯\_(ツ)_/¯</a:t>
            </a:r>
            <a:endParaRPr>
              <a:solidFill>
                <a:srgbClr val="38761D"/>
              </a:solidFill>
              <a:latin typeface="Droid Serif"/>
              <a:ea typeface="Droid Serif"/>
              <a:cs typeface="Droid Serif"/>
              <a:sym typeface="Droid Serif"/>
            </a:endParaRPr>
          </a:p>
        </p:txBody>
      </p:sp>
      <p:sp>
        <p:nvSpPr>
          <p:cNvPr id="1031" name="Google Shape;1031;p56"/>
          <p:cNvSpPr txBox="1"/>
          <p:nvPr/>
        </p:nvSpPr>
        <p:spPr>
          <a:xfrm>
            <a:off x="442575" y="1226125"/>
            <a:ext cx="4964400" cy="13929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Droid Serif"/>
              <a:buChar char="●"/>
            </a:pPr>
            <a:r>
              <a:rPr lang="en" sz="1800" i="1">
                <a:latin typeface="Droid Serif"/>
                <a:ea typeface="Droid Serif"/>
                <a:cs typeface="Droid Serif"/>
                <a:sym typeface="Droid Serif"/>
              </a:rPr>
              <a:t>Decompose the page into </a:t>
            </a:r>
            <a:r>
              <a:rPr lang="en" sz="1800" b="1" i="1">
                <a:latin typeface="Droid Serif"/>
                <a:ea typeface="Droid Serif"/>
                <a:cs typeface="Droid Serif"/>
                <a:sym typeface="Droid Serif"/>
              </a:rPr>
              <a:t>layers</a:t>
            </a:r>
            <a:endParaRPr sz="1800" i="1">
              <a:latin typeface="Droid Serif"/>
              <a:ea typeface="Droid Serif"/>
              <a:cs typeface="Droid Serif"/>
              <a:sym typeface="Droid Serif"/>
            </a:endParaRPr>
          </a:p>
          <a:p>
            <a:pPr marL="457200" lvl="0" indent="0" algn="l" rtl="0">
              <a:spcBef>
                <a:spcPts val="0"/>
              </a:spcBef>
              <a:spcAft>
                <a:spcPts val="0"/>
              </a:spcAft>
              <a:buNone/>
            </a:pPr>
            <a:r>
              <a:rPr lang="en" sz="1800" i="1">
                <a:latin typeface="Droid Serif"/>
                <a:ea typeface="Droid Serif"/>
                <a:cs typeface="Droid Serif"/>
                <a:sym typeface="Droid Serif"/>
              </a:rPr>
              <a:t>which raster independently.</a:t>
            </a:r>
            <a:br>
              <a:rPr lang="en" sz="1800" i="1">
                <a:latin typeface="Droid Serif"/>
                <a:ea typeface="Droid Serif"/>
                <a:cs typeface="Droid Serif"/>
                <a:sym typeface="Droid Serif"/>
              </a:rPr>
            </a:br>
            <a:endParaRPr sz="1800" i="1">
              <a:latin typeface="Droid Serif"/>
              <a:ea typeface="Droid Serif"/>
              <a:cs typeface="Droid Serif"/>
              <a:sym typeface="Droid Serif"/>
            </a:endParaRPr>
          </a:p>
          <a:p>
            <a:pPr marL="457200" lvl="0" indent="-342900" algn="l" rtl="0">
              <a:spcBef>
                <a:spcPts val="0"/>
              </a:spcBef>
              <a:spcAft>
                <a:spcPts val="0"/>
              </a:spcAft>
              <a:buSzPts val="1800"/>
              <a:buFont typeface="Droid Serif"/>
              <a:buChar char="●"/>
            </a:pPr>
            <a:r>
              <a:rPr lang="en" sz="1800" i="1">
                <a:latin typeface="Droid Serif"/>
                <a:ea typeface="Droid Serif"/>
                <a:cs typeface="Droid Serif"/>
                <a:sym typeface="Droid Serif"/>
              </a:rPr>
              <a:t>Combine the layers on another thread.</a:t>
            </a:r>
            <a:endParaRPr sz="1800" i="1">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57"/>
          <p:cNvSpPr/>
          <p:nvPr/>
        </p:nvSpPr>
        <p:spPr>
          <a:xfrm>
            <a:off x="1219200" y="3565500"/>
            <a:ext cx="1828800" cy="549300"/>
          </a:xfrm>
          <a:prstGeom prst="rect">
            <a:avLst/>
          </a:prstGeom>
          <a:solidFill>
            <a:srgbClr val="FFF2C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57"/>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7"/>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layers</a:t>
            </a:r>
            <a:endParaRPr sz="3600" b="1">
              <a:solidFill>
                <a:srgbClr val="434343"/>
              </a:solidFill>
              <a:latin typeface="Droid Sans"/>
              <a:ea typeface="Droid Sans"/>
              <a:cs typeface="Droid Sans"/>
              <a:sym typeface="Droid Sans"/>
            </a:endParaRPr>
          </a:p>
        </p:txBody>
      </p:sp>
      <p:sp>
        <p:nvSpPr>
          <p:cNvPr id="1039" name="Google Shape;1039;p57"/>
          <p:cNvSpPr txBox="1"/>
          <p:nvPr/>
        </p:nvSpPr>
        <p:spPr>
          <a:xfrm>
            <a:off x="535175" y="1310250"/>
            <a:ext cx="3488700" cy="12180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FF"/>
                </a:solidFill>
                <a:latin typeface="Consolas"/>
                <a:ea typeface="Consolas"/>
                <a:cs typeface="Consolas"/>
                <a:sym typeface="Consolas"/>
              </a:rPr>
              <a:t>&lt;div&gt;</a:t>
            </a:r>
            <a:endParaRPr>
              <a:solidFill>
                <a:srgbClr val="0000FF"/>
              </a:solidFill>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  AAA</a:t>
            </a:r>
            <a:endParaRPr>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  </a:t>
            </a:r>
            <a:r>
              <a:rPr lang="en">
                <a:solidFill>
                  <a:srgbClr val="0000FF"/>
                </a:solidFill>
                <a:latin typeface="Consolas"/>
                <a:ea typeface="Consolas"/>
                <a:cs typeface="Consolas"/>
                <a:sym typeface="Consolas"/>
              </a:rPr>
              <a:t>&lt;p</a:t>
            </a:r>
            <a:r>
              <a:rPr lang="en">
                <a:latin typeface="Consolas"/>
                <a:ea typeface="Consolas"/>
                <a:cs typeface="Consolas"/>
                <a:sym typeface="Consolas"/>
              </a:rPr>
              <a:t> </a:t>
            </a:r>
            <a:r>
              <a:rPr lang="en">
                <a:highlight>
                  <a:srgbClr val="FFFF00"/>
                </a:highlight>
                <a:latin typeface="Consolas"/>
                <a:ea typeface="Consolas"/>
                <a:cs typeface="Consolas"/>
                <a:sym typeface="Consolas"/>
              </a:rPr>
              <a:t>class=</a:t>
            </a:r>
            <a:r>
              <a:rPr lang="en">
                <a:solidFill>
                  <a:srgbClr val="45818E"/>
                </a:solidFill>
                <a:highlight>
                  <a:srgbClr val="FFFF00"/>
                </a:highlight>
                <a:latin typeface="Consolas"/>
                <a:ea typeface="Consolas"/>
                <a:cs typeface="Consolas"/>
                <a:sym typeface="Consolas"/>
              </a:rPr>
              <a:t>"wobble"</a:t>
            </a:r>
            <a:r>
              <a:rPr lang="en">
                <a:solidFill>
                  <a:srgbClr val="0000FF"/>
                </a:solidFill>
                <a:latin typeface="Consolas"/>
                <a:ea typeface="Consolas"/>
                <a:cs typeface="Consolas"/>
                <a:sym typeface="Consolas"/>
              </a:rPr>
              <a:t>&gt;</a:t>
            </a:r>
            <a:r>
              <a:rPr lang="en">
                <a:latin typeface="Consolas"/>
                <a:ea typeface="Consolas"/>
                <a:cs typeface="Consolas"/>
                <a:sym typeface="Consolas"/>
              </a:rPr>
              <a:t> BBB </a:t>
            </a:r>
            <a:r>
              <a:rPr lang="en">
                <a:solidFill>
                  <a:srgbClr val="0000FF"/>
                </a:solidFill>
                <a:latin typeface="Consolas"/>
                <a:ea typeface="Consolas"/>
                <a:cs typeface="Consolas"/>
                <a:sym typeface="Consolas"/>
              </a:rPr>
              <a:t>&lt;/p&gt;</a:t>
            </a:r>
            <a:endParaRPr>
              <a:solidFill>
                <a:srgbClr val="0000FF"/>
              </a:solidFill>
              <a:latin typeface="Consolas"/>
              <a:ea typeface="Consolas"/>
              <a:cs typeface="Consolas"/>
              <a:sym typeface="Consolas"/>
            </a:endParaRPr>
          </a:p>
          <a:p>
            <a:pPr marL="0" lvl="0" indent="0" algn="l" rtl="0">
              <a:spcBef>
                <a:spcPts val="0"/>
              </a:spcBef>
              <a:spcAft>
                <a:spcPts val="0"/>
              </a:spcAft>
              <a:buNone/>
            </a:pPr>
            <a:r>
              <a:rPr lang="en">
                <a:solidFill>
                  <a:srgbClr val="0000FF"/>
                </a:solidFill>
                <a:latin typeface="Consolas"/>
                <a:ea typeface="Consolas"/>
                <a:cs typeface="Consolas"/>
                <a:sym typeface="Consolas"/>
              </a:rPr>
              <a:t>&lt;/div&gt;</a:t>
            </a:r>
            <a:endParaRPr>
              <a:solidFill>
                <a:srgbClr val="0000FF"/>
              </a:solidFill>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CCC</a:t>
            </a:r>
            <a:endParaRPr>
              <a:latin typeface="Consolas"/>
              <a:ea typeface="Consolas"/>
              <a:cs typeface="Consolas"/>
              <a:sym typeface="Consolas"/>
            </a:endParaRPr>
          </a:p>
        </p:txBody>
      </p:sp>
      <p:sp>
        <p:nvSpPr>
          <p:cNvPr id="1040" name="Google Shape;1040;p57"/>
          <p:cNvSpPr txBox="1"/>
          <p:nvPr/>
        </p:nvSpPr>
        <p:spPr>
          <a:xfrm>
            <a:off x="838200" y="2819400"/>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BODY</a:t>
            </a:r>
            <a:endParaRPr>
              <a:solidFill>
                <a:srgbClr val="0000FF"/>
              </a:solidFill>
              <a:latin typeface="Droid Sans"/>
              <a:ea typeface="Droid Sans"/>
              <a:cs typeface="Droid Sans"/>
              <a:sym typeface="Droid Sans"/>
            </a:endParaRPr>
          </a:p>
        </p:txBody>
      </p:sp>
      <p:sp>
        <p:nvSpPr>
          <p:cNvPr id="1041" name="Google Shape;1041;p57"/>
          <p:cNvSpPr txBox="1"/>
          <p:nvPr/>
        </p:nvSpPr>
        <p:spPr>
          <a:xfrm>
            <a:off x="1066800" y="3200400"/>
            <a:ext cx="533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DIV</a:t>
            </a:r>
            <a:endParaRPr>
              <a:solidFill>
                <a:srgbClr val="0000FF"/>
              </a:solidFill>
              <a:latin typeface="Droid Sans"/>
              <a:ea typeface="Droid Sans"/>
              <a:cs typeface="Droid Sans"/>
              <a:sym typeface="Droid Sans"/>
            </a:endParaRPr>
          </a:p>
        </p:txBody>
      </p:sp>
      <p:sp>
        <p:nvSpPr>
          <p:cNvPr id="1042" name="Google Shape;1042;p57"/>
          <p:cNvSpPr txBox="1"/>
          <p:nvPr/>
        </p:nvSpPr>
        <p:spPr>
          <a:xfrm>
            <a:off x="1087425" y="4191000"/>
            <a:ext cx="638700" cy="3048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#text</a:t>
            </a:r>
            <a:endParaRPr>
              <a:solidFill>
                <a:srgbClr val="0000FF"/>
              </a:solidFill>
              <a:latin typeface="Droid Sans"/>
              <a:ea typeface="Droid Sans"/>
              <a:cs typeface="Droid Sans"/>
              <a:sym typeface="Droid Sans"/>
            </a:endParaRPr>
          </a:p>
        </p:txBody>
      </p:sp>
      <p:sp>
        <p:nvSpPr>
          <p:cNvPr id="1043" name="Google Shape;1043;p57"/>
          <p:cNvSpPr txBox="1"/>
          <p:nvPr/>
        </p:nvSpPr>
        <p:spPr>
          <a:xfrm>
            <a:off x="1316025" y="3680500"/>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P</a:t>
            </a:r>
            <a:endParaRPr>
              <a:solidFill>
                <a:srgbClr val="0000FF"/>
              </a:solidFill>
              <a:latin typeface="Droid Sans"/>
              <a:ea typeface="Droid Sans"/>
              <a:cs typeface="Droid Sans"/>
              <a:sym typeface="Droid Sans"/>
            </a:endParaRPr>
          </a:p>
        </p:txBody>
      </p:sp>
      <p:cxnSp>
        <p:nvCxnSpPr>
          <p:cNvPr id="1044" name="Google Shape;1044;p57"/>
          <p:cNvCxnSpPr>
            <a:endCxn id="1041" idx="1"/>
          </p:cNvCxnSpPr>
          <p:nvPr/>
        </p:nvCxnSpPr>
        <p:spPr>
          <a:xfrm rot="-5400000" flipH="1">
            <a:off x="886200" y="3172200"/>
            <a:ext cx="224700" cy="136500"/>
          </a:xfrm>
          <a:prstGeom prst="curvedConnector2">
            <a:avLst/>
          </a:prstGeom>
          <a:noFill/>
          <a:ln w="19050" cap="flat" cmpd="sng">
            <a:solidFill>
              <a:schemeClr val="dk2"/>
            </a:solidFill>
            <a:prstDash val="solid"/>
            <a:round/>
            <a:headEnd type="none" w="med" len="med"/>
            <a:tailEnd type="none" w="med" len="med"/>
          </a:ln>
        </p:spPr>
      </p:cxnSp>
      <p:cxnSp>
        <p:nvCxnSpPr>
          <p:cNvPr id="1045" name="Google Shape;1045;p57"/>
          <p:cNvCxnSpPr>
            <a:endCxn id="1043" idx="1"/>
          </p:cNvCxnSpPr>
          <p:nvPr/>
        </p:nvCxnSpPr>
        <p:spPr>
          <a:xfrm rot="-5400000" flipH="1">
            <a:off x="1072725" y="3589600"/>
            <a:ext cx="318300" cy="168300"/>
          </a:xfrm>
          <a:prstGeom prst="curvedConnector2">
            <a:avLst/>
          </a:prstGeom>
          <a:noFill/>
          <a:ln w="19050" cap="flat" cmpd="sng">
            <a:solidFill>
              <a:schemeClr val="dk2"/>
            </a:solidFill>
            <a:prstDash val="solid"/>
            <a:round/>
            <a:headEnd type="none" w="med" len="med"/>
            <a:tailEnd type="none" w="med" len="med"/>
          </a:ln>
        </p:spPr>
      </p:cxnSp>
      <p:cxnSp>
        <p:nvCxnSpPr>
          <p:cNvPr id="1046" name="Google Shape;1046;p57"/>
          <p:cNvCxnSpPr>
            <a:endCxn id="1042" idx="1"/>
          </p:cNvCxnSpPr>
          <p:nvPr/>
        </p:nvCxnSpPr>
        <p:spPr>
          <a:xfrm rot="-5400000" flipH="1">
            <a:off x="405975" y="3661950"/>
            <a:ext cx="1205700" cy="157200"/>
          </a:xfrm>
          <a:prstGeom prst="curvedConnector2">
            <a:avLst/>
          </a:prstGeom>
          <a:noFill/>
          <a:ln w="19050" cap="flat" cmpd="sng">
            <a:solidFill>
              <a:schemeClr val="dk2"/>
            </a:solidFill>
            <a:prstDash val="solid"/>
            <a:round/>
            <a:headEnd type="none" w="med" len="med"/>
            <a:tailEnd type="none" w="med" len="med"/>
          </a:ln>
        </p:spPr>
      </p:cxnSp>
      <p:sp>
        <p:nvSpPr>
          <p:cNvPr id="1047" name="Google Shape;1047;p57"/>
          <p:cNvSpPr txBox="1"/>
          <p:nvPr/>
        </p:nvSpPr>
        <p:spPr>
          <a:xfrm>
            <a:off x="1828200" y="3200400"/>
            <a:ext cx="638700" cy="3048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#text</a:t>
            </a:r>
            <a:endParaRPr>
              <a:solidFill>
                <a:srgbClr val="0000FF"/>
              </a:solidFill>
              <a:latin typeface="Droid Sans"/>
              <a:ea typeface="Droid Sans"/>
              <a:cs typeface="Droid Sans"/>
              <a:sym typeface="Droid Sans"/>
            </a:endParaRPr>
          </a:p>
        </p:txBody>
      </p:sp>
      <p:sp>
        <p:nvSpPr>
          <p:cNvPr id="1048" name="Google Shape;1048;p57"/>
          <p:cNvSpPr txBox="1"/>
          <p:nvPr/>
        </p:nvSpPr>
        <p:spPr>
          <a:xfrm>
            <a:off x="2230425" y="3680500"/>
            <a:ext cx="638700" cy="3048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#text</a:t>
            </a:r>
            <a:endParaRPr>
              <a:solidFill>
                <a:srgbClr val="0000FF"/>
              </a:solidFill>
              <a:latin typeface="Droid Sans"/>
              <a:ea typeface="Droid Sans"/>
              <a:cs typeface="Droid Sans"/>
              <a:sym typeface="Droid Sans"/>
            </a:endParaRPr>
          </a:p>
        </p:txBody>
      </p:sp>
      <p:cxnSp>
        <p:nvCxnSpPr>
          <p:cNvPr id="1049" name="Google Shape;1049;p57"/>
          <p:cNvCxnSpPr>
            <a:stCxn id="1041" idx="3"/>
            <a:endCxn id="1047" idx="1"/>
          </p:cNvCxnSpPr>
          <p:nvPr/>
        </p:nvCxnSpPr>
        <p:spPr>
          <a:xfrm>
            <a:off x="1600200" y="3352800"/>
            <a:ext cx="228000" cy="0"/>
          </a:xfrm>
          <a:prstGeom prst="straightConnector1">
            <a:avLst/>
          </a:prstGeom>
          <a:noFill/>
          <a:ln w="19050" cap="flat" cmpd="sng">
            <a:solidFill>
              <a:schemeClr val="dk2"/>
            </a:solidFill>
            <a:prstDash val="solid"/>
            <a:round/>
            <a:headEnd type="none" w="med" len="med"/>
            <a:tailEnd type="none" w="med" len="med"/>
          </a:ln>
        </p:spPr>
      </p:cxnSp>
      <p:cxnSp>
        <p:nvCxnSpPr>
          <p:cNvPr id="1050" name="Google Shape;1050;p57"/>
          <p:cNvCxnSpPr>
            <a:stCxn id="1043" idx="3"/>
            <a:endCxn id="1048" idx="1"/>
          </p:cNvCxnSpPr>
          <p:nvPr/>
        </p:nvCxnSpPr>
        <p:spPr>
          <a:xfrm>
            <a:off x="2001825" y="3832900"/>
            <a:ext cx="228600" cy="0"/>
          </a:xfrm>
          <a:prstGeom prst="straightConnector1">
            <a:avLst/>
          </a:prstGeom>
          <a:noFill/>
          <a:ln w="19050" cap="flat" cmpd="sng">
            <a:solidFill>
              <a:schemeClr val="dk2"/>
            </a:solidFill>
            <a:prstDash val="solid"/>
            <a:round/>
            <a:headEnd type="none" w="med" len="med"/>
            <a:tailEnd type="none" w="med" len="med"/>
          </a:ln>
        </p:spPr>
      </p:cxnSp>
      <p:sp>
        <p:nvSpPr>
          <p:cNvPr id="1051" name="Google Shape;1051;p57"/>
          <p:cNvSpPr txBox="1"/>
          <p:nvPr/>
        </p:nvSpPr>
        <p:spPr>
          <a:xfrm>
            <a:off x="3832375" y="4003775"/>
            <a:ext cx="4724400" cy="559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i="1">
                <a:latin typeface="Droid Serif"/>
                <a:ea typeface="Droid Serif"/>
                <a:cs typeface="Droid Serif"/>
                <a:sym typeface="Droid Serif"/>
              </a:rPr>
              <a:t>A simple layer captures</a:t>
            </a:r>
            <a:endParaRPr sz="1800" i="1">
              <a:latin typeface="Droid Serif"/>
              <a:ea typeface="Droid Serif"/>
              <a:cs typeface="Droid Serif"/>
              <a:sym typeface="Droid Serif"/>
            </a:endParaRPr>
          </a:p>
          <a:p>
            <a:pPr marL="0" lvl="0" indent="0" algn="r" rtl="0">
              <a:spcBef>
                <a:spcPts val="0"/>
              </a:spcBef>
              <a:spcAft>
                <a:spcPts val="0"/>
              </a:spcAft>
              <a:buNone/>
            </a:pPr>
            <a:r>
              <a:rPr lang="en" sz="1800" i="1">
                <a:latin typeface="Droid Serif"/>
                <a:ea typeface="Droid Serif"/>
                <a:cs typeface="Droid Serif"/>
                <a:sym typeface="Droid Serif"/>
              </a:rPr>
              <a:t>a subtree of content.</a:t>
            </a:r>
            <a:endParaRPr sz="1800" i="1">
              <a:latin typeface="Droid Serif"/>
              <a:ea typeface="Droid Serif"/>
              <a:cs typeface="Droid Serif"/>
              <a:sym typeface="Droid Serif"/>
            </a:endParaRPr>
          </a:p>
        </p:txBody>
      </p:sp>
      <p:pic>
        <p:nvPicPr>
          <p:cNvPr id="1052" name="Google Shape;1052;p57"/>
          <p:cNvPicPr preferRelativeResize="0"/>
          <p:nvPr/>
        </p:nvPicPr>
        <p:blipFill>
          <a:blip r:embed="rId3">
            <a:alphaModFix/>
          </a:blip>
          <a:stretch>
            <a:fillRect/>
          </a:stretch>
        </p:blipFill>
        <p:spPr>
          <a:xfrm>
            <a:off x="4473400" y="1310250"/>
            <a:ext cx="1859050" cy="2168900"/>
          </a:xfrm>
          <a:prstGeom prst="rect">
            <a:avLst/>
          </a:prstGeom>
          <a:noFill/>
          <a:ln>
            <a:noFill/>
          </a:ln>
        </p:spPr>
      </p:pic>
      <p:sp>
        <p:nvSpPr>
          <p:cNvPr id="1053" name="Google Shape;1053;p57"/>
          <p:cNvSpPr txBox="1"/>
          <p:nvPr/>
        </p:nvSpPr>
        <p:spPr>
          <a:xfrm>
            <a:off x="1524000" y="4093175"/>
            <a:ext cx="1572900" cy="381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solidFill>
                  <a:srgbClr val="FF9900"/>
                </a:solidFill>
                <a:latin typeface="Droid Serif"/>
                <a:ea typeface="Droid Serif"/>
                <a:cs typeface="Droid Serif"/>
                <a:sym typeface="Droid Serif"/>
              </a:rPr>
              <a:t>layer</a:t>
            </a:r>
            <a:endParaRPr i="1">
              <a:solidFill>
                <a:srgbClr val="FF9900"/>
              </a:solidFill>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pic>
        <p:nvPicPr>
          <p:cNvPr id="1058" name="Google Shape;1058;p58"/>
          <p:cNvPicPr preferRelativeResize="0"/>
          <p:nvPr/>
        </p:nvPicPr>
        <p:blipFill>
          <a:blip r:embed="rId3">
            <a:alphaModFix/>
          </a:blip>
          <a:stretch>
            <a:fillRect/>
          </a:stretch>
        </p:blipFill>
        <p:spPr>
          <a:xfrm>
            <a:off x="4499213" y="1310250"/>
            <a:ext cx="1807425" cy="2168900"/>
          </a:xfrm>
          <a:prstGeom prst="rect">
            <a:avLst/>
          </a:prstGeom>
          <a:noFill/>
          <a:ln>
            <a:noFill/>
          </a:ln>
        </p:spPr>
      </p:pic>
      <p:sp>
        <p:nvSpPr>
          <p:cNvPr id="1059" name="Google Shape;1059;p58"/>
          <p:cNvSpPr/>
          <p:nvPr/>
        </p:nvSpPr>
        <p:spPr>
          <a:xfrm>
            <a:off x="1066800" y="3200400"/>
            <a:ext cx="1981200" cy="914400"/>
          </a:xfrm>
          <a:prstGeom prst="rect">
            <a:avLst/>
          </a:prstGeom>
          <a:solidFill>
            <a:srgbClr val="FFF2C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8"/>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8"/>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layers</a:t>
            </a:r>
            <a:endParaRPr sz="3600" b="1">
              <a:solidFill>
                <a:srgbClr val="434343"/>
              </a:solidFill>
              <a:latin typeface="Droid Sans"/>
              <a:ea typeface="Droid Sans"/>
              <a:cs typeface="Droid Sans"/>
              <a:sym typeface="Droid Sans"/>
            </a:endParaRPr>
          </a:p>
        </p:txBody>
      </p:sp>
      <p:sp>
        <p:nvSpPr>
          <p:cNvPr id="1062" name="Google Shape;1062;p58"/>
          <p:cNvSpPr txBox="1"/>
          <p:nvPr/>
        </p:nvSpPr>
        <p:spPr>
          <a:xfrm>
            <a:off x="535175" y="1310250"/>
            <a:ext cx="2925000" cy="12180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FF"/>
                </a:solidFill>
                <a:latin typeface="Consolas"/>
                <a:ea typeface="Consolas"/>
                <a:cs typeface="Consolas"/>
                <a:sym typeface="Consolas"/>
              </a:rPr>
              <a:t>&lt;div</a:t>
            </a:r>
            <a:r>
              <a:rPr lang="en">
                <a:solidFill>
                  <a:schemeClr val="dk1"/>
                </a:solidFill>
                <a:latin typeface="Consolas"/>
                <a:ea typeface="Consolas"/>
                <a:cs typeface="Consolas"/>
                <a:sym typeface="Consolas"/>
              </a:rPr>
              <a:t> </a:t>
            </a:r>
            <a:r>
              <a:rPr lang="en">
                <a:solidFill>
                  <a:schemeClr val="dk1"/>
                </a:solidFill>
                <a:highlight>
                  <a:srgbClr val="FFFF00"/>
                </a:highlight>
                <a:latin typeface="Consolas"/>
                <a:ea typeface="Consolas"/>
                <a:cs typeface="Consolas"/>
                <a:sym typeface="Consolas"/>
              </a:rPr>
              <a:t>class=</a:t>
            </a:r>
            <a:r>
              <a:rPr lang="en">
                <a:solidFill>
                  <a:srgbClr val="45818E"/>
                </a:solidFill>
                <a:highlight>
                  <a:srgbClr val="FFFF00"/>
                </a:highlight>
                <a:latin typeface="Consolas"/>
                <a:ea typeface="Consolas"/>
                <a:cs typeface="Consolas"/>
                <a:sym typeface="Consolas"/>
              </a:rPr>
              <a:t>"wobble"</a:t>
            </a:r>
            <a:r>
              <a:rPr lang="en">
                <a:solidFill>
                  <a:srgbClr val="0000FF"/>
                </a:solidFill>
                <a:latin typeface="Consolas"/>
                <a:ea typeface="Consolas"/>
                <a:cs typeface="Consolas"/>
                <a:sym typeface="Consolas"/>
              </a:rPr>
              <a:t>&gt;</a:t>
            </a:r>
            <a:endParaRPr>
              <a:solidFill>
                <a:srgbClr val="0000FF"/>
              </a:solidFill>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  AAA</a:t>
            </a:r>
            <a:endParaRPr>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  </a:t>
            </a:r>
            <a:r>
              <a:rPr lang="en">
                <a:solidFill>
                  <a:srgbClr val="0000FF"/>
                </a:solidFill>
                <a:latin typeface="Consolas"/>
                <a:ea typeface="Consolas"/>
                <a:cs typeface="Consolas"/>
                <a:sym typeface="Consolas"/>
              </a:rPr>
              <a:t>&lt;p&gt;</a:t>
            </a:r>
            <a:r>
              <a:rPr lang="en">
                <a:latin typeface="Consolas"/>
                <a:ea typeface="Consolas"/>
                <a:cs typeface="Consolas"/>
                <a:sym typeface="Consolas"/>
              </a:rPr>
              <a:t> BBB </a:t>
            </a:r>
            <a:r>
              <a:rPr lang="en">
                <a:solidFill>
                  <a:srgbClr val="0000FF"/>
                </a:solidFill>
                <a:latin typeface="Consolas"/>
                <a:ea typeface="Consolas"/>
                <a:cs typeface="Consolas"/>
                <a:sym typeface="Consolas"/>
              </a:rPr>
              <a:t>&lt;/p&gt;</a:t>
            </a:r>
            <a:endParaRPr>
              <a:solidFill>
                <a:srgbClr val="0000FF"/>
              </a:solidFill>
              <a:latin typeface="Consolas"/>
              <a:ea typeface="Consolas"/>
              <a:cs typeface="Consolas"/>
              <a:sym typeface="Consolas"/>
            </a:endParaRPr>
          </a:p>
          <a:p>
            <a:pPr marL="0" lvl="0" indent="0" algn="l" rtl="0">
              <a:spcBef>
                <a:spcPts val="0"/>
              </a:spcBef>
              <a:spcAft>
                <a:spcPts val="0"/>
              </a:spcAft>
              <a:buNone/>
            </a:pPr>
            <a:r>
              <a:rPr lang="en">
                <a:solidFill>
                  <a:srgbClr val="0000FF"/>
                </a:solidFill>
                <a:latin typeface="Consolas"/>
                <a:ea typeface="Consolas"/>
                <a:cs typeface="Consolas"/>
                <a:sym typeface="Consolas"/>
              </a:rPr>
              <a:t>&lt;/div&gt;</a:t>
            </a:r>
            <a:endParaRPr>
              <a:solidFill>
                <a:srgbClr val="0000FF"/>
              </a:solidFill>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CCC</a:t>
            </a:r>
            <a:endParaRPr>
              <a:latin typeface="Consolas"/>
              <a:ea typeface="Consolas"/>
              <a:cs typeface="Consolas"/>
              <a:sym typeface="Consolas"/>
            </a:endParaRPr>
          </a:p>
        </p:txBody>
      </p:sp>
      <p:sp>
        <p:nvSpPr>
          <p:cNvPr id="1063" name="Google Shape;1063;p58"/>
          <p:cNvSpPr txBox="1"/>
          <p:nvPr/>
        </p:nvSpPr>
        <p:spPr>
          <a:xfrm>
            <a:off x="838200" y="2819400"/>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BODY</a:t>
            </a:r>
            <a:endParaRPr>
              <a:solidFill>
                <a:srgbClr val="0000FF"/>
              </a:solidFill>
              <a:latin typeface="Droid Sans"/>
              <a:ea typeface="Droid Sans"/>
              <a:cs typeface="Droid Sans"/>
              <a:sym typeface="Droid Sans"/>
            </a:endParaRPr>
          </a:p>
        </p:txBody>
      </p:sp>
      <p:sp>
        <p:nvSpPr>
          <p:cNvPr id="1064" name="Google Shape;1064;p58"/>
          <p:cNvSpPr txBox="1"/>
          <p:nvPr/>
        </p:nvSpPr>
        <p:spPr>
          <a:xfrm>
            <a:off x="1147775" y="3309950"/>
            <a:ext cx="533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DIV</a:t>
            </a:r>
            <a:endParaRPr>
              <a:solidFill>
                <a:srgbClr val="0000FF"/>
              </a:solidFill>
              <a:latin typeface="Droid Sans"/>
              <a:ea typeface="Droid Sans"/>
              <a:cs typeface="Droid Sans"/>
              <a:sym typeface="Droid Sans"/>
            </a:endParaRPr>
          </a:p>
        </p:txBody>
      </p:sp>
      <p:sp>
        <p:nvSpPr>
          <p:cNvPr id="1065" name="Google Shape;1065;p58"/>
          <p:cNvSpPr txBox="1"/>
          <p:nvPr/>
        </p:nvSpPr>
        <p:spPr>
          <a:xfrm>
            <a:off x="1087425" y="4191000"/>
            <a:ext cx="638700" cy="3048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#text</a:t>
            </a:r>
            <a:endParaRPr>
              <a:solidFill>
                <a:srgbClr val="0000FF"/>
              </a:solidFill>
              <a:latin typeface="Droid Sans"/>
              <a:ea typeface="Droid Sans"/>
              <a:cs typeface="Droid Sans"/>
              <a:sym typeface="Droid Sans"/>
            </a:endParaRPr>
          </a:p>
        </p:txBody>
      </p:sp>
      <p:sp>
        <p:nvSpPr>
          <p:cNvPr id="1066" name="Google Shape;1066;p58"/>
          <p:cNvSpPr txBox="1"/>
          <p:nvPr/>
        </p:nvSpPr>
        <p:spPr>
          <a:xfrm>
            <a:off x="1316025" y="3680500"/>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P</a:t>
            </a:r>
            <a:endParaRPr>
              <a:solidFill>
                <a:srgbClr val="0000FF"/>
              </a:solidFill>
              <a:latin typeface="Droid Sans"/>
              <a:ea typeface="Droid Sans"/>
              <a:cs typeface="Droid Sans"/>
              <a:sym typeface="Droid Sans"/>
            </a:endParaRPr>
          </a:p>
        </p:txBody>
      </p:sp>
      <p:cxnSp>
        <p:nvCxnSpPr>
          <p:cNvPr id="1067" name="Google Shape;1067;p58"/>
          <p:cNvCxnSpPr>
            <a:endCxn id="1064" idx="1"/>
          </p:cNvCxnSpPr>
          <p:nvPr/>
        </p:nvCxnSpPr>
        <p:spPr>
          <a:xfrm rot="-5400000" flipH="1">
            <a:off x="872975" y="3187550"/>
            <a:ext cx="335400" cy="214200"/>
          </a:xfrm>
          <a:prstGeom prst="curvedConnector2">
            <a:avLst/>
          </a:prstGeom>
          <a:noFill/>
          <a:ln w="19050" cap="flat" cmpd="sng">
            <a:solidFill>
              <a:schemeClr val="dk2"/>
            </a:solidFill>
            <a:prstDash val="solid"/>
            <a:round/>
            <a:headEnd type="none" w="med" len="med"/>
            <a:tailEnd type="none" w="med" len="med"/>
          </a:ln>
        </p:spPr>
      </p:cxnSp>
      <p:cxnSp>
        <p:nvCxnSpPr>
          <p:cNvPr id="1068" name="Google Shape;1068;p58"/>
          <p:cNvCxnSpPr>
            <a:endCxn id="1066" idx="1"/>
          </p:cNvCxnSpPr>
          <p:nvPr/>
        </p:nvCxnSpPr>
        <p:spPr>
          <a:xfrm rot="-5400000" flipH="1">
            <a:off x="1157475" y="3674350"/>
            <a:ext cx="215400" cy="101700"/>
          </a:xfrm>
          <a:prstGeom prst="curvedConnector2">
            <a:avLst/>
          </a:prstGeom>
          <a:noFill/>
          <a:ln w="19050" cap="flat" cmpd="sng">
            <a:solidFill>
              <a:schemeClr val="dk2"/>
            </a:solidFill>
            <a:prstDash val="solid"/>
            <a:round/>
            <a:headEnd type="none" w="med" len="med"/>
            <a:tailEnd type="none" w="med" len="med"/>
          </a:ln>
        </p:spPr>
      </p:cxnSp>
      <p:cxnSp>
        <p:nvCxnSpPr>
          <p:cNvPr id="1069" name="Google Shape;1069;p58"/>
          <p:cNvCxnSpPr>
            <a:endCxn id="1065" idx="1"/>
          </p:cNvCxnSpPr>
          <p:nvPr/>
        </p:nvCxnSpPr>
        <p:spPr>
          <a:xfrm rot="-5400000" flipH="1">
            <a:off x="405975" y="3661950"/>
            <a:ext cx="1205700" cy="157200"/>
          </a:xfrm>
          <a:prstGeom prst="curvedConnector2">
            <a:avLst/>
          </a:prstGeom>
          <a:noFill/>
          <a:ln w="19050" cap="flat" cmpd="sng">
            <a:solidFill>
              <a:schemeClr val="dk2"/>
            </a:solidFill>
            <a:prstDash val="solid"/>
            <a:round/>
            <a:headEnd type="none" w="med" len="med"/>
            <a:tailEnd type="none" w="med" len="med"/>
          </a:ln>
        </p:spPr>
      </p:cxnSp>
      <p:sp>
        <p:nvSpPr>
          <p:cNvPr id="1070" name="Google Shape;1070;p58"/>
          <p:cNvSpPr txBox="1"/>
          <p:nvPr/>
        </p:nvSpPr>
        <p:spPr>
          <a:xfrm>
            <a:off x="1909175" y="3309950"/>
            <a:ext cx="638700" cy="3048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#text</a:t>
            </a:r>
            <a:endParaRPr>
              <a:solidFill>
                <a:srgbClr val="0000FF"/>
              </a:solidFill>
              <a:latin typeface="Droid Sans"/>
              <a:ea typeface="Droid Sans"/>
              <a:cs typeface="Droid Sans"/>
              <a:sym typeface="Droid Sans"/>
            </a:endParaRPr>
          </a:p>
        </p:txBody>
      </p:sp>
      <p:sp>
        <p:nvSpPr>
          <p:cNvPr id="1071" name="Google Shape;1071;p58"/>
          <p:cNvSpPr txBox="1"/>
          <p:nvPr/>
        </p:nvSpPr>
        <p:spPr>
          <a:xfrm>
            <a:off x="2230425" y="3680500"/>
            <a:ext cx="638700" cy="3048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#text</a:t>
            </a:r>
            <a:endParaRPr>
              <a:solidFill>
                <a:srgbClr val="0000FF"/>
              </a:solidFill>
              <a:latin typeface="Droid Sans"/>
              <a:ea typeface="Droid Sans"/>
              <a:cs typeface="Droid Sans"/>
              <a:sym typeface="Droid Sans"/>
            </a:endParaRPr>
          </a:p>
        </p:txBody>
      </p:sp>
      <p:cxnSp>
        <p:nvCxnSpPr>
          <p:cNvPr id="1072" name="Google Shape;1072;p58"/>
          <p:cNvCxnSpPr>
            <a:stCxn id="1064" idx="3"/>
            <a:endCxn id="1070" idx="1"/>
          </p:cNvCxnSpPr>
          <p:nvPr/>
        </p:nvCxnSpPr>
        <p:spPr>
          <a:xfrm>
            <a:off x="1681175" y="3462350"/>
            <a:ext cx="228000" cy="0"/>
          </a:xfrm>
          <a:prstGeom prst="straightConnector1">
            <a:avLst/>
          </a:prstGeom>
          <a:noFill/>
          <a:ln w="19050" cap="flat" cmpd="sng">
            <a:solidFill>
              <a:schemeClr val="dk2"/>
            </a:solidFill>
            <a:prstDash val="solid"/>
            <a:round/>
            <a:headEnd type="none" w="med" len="med"/>
            <a:tailEnd type="none" w="med" len="med"/>
          </a:ln>
        </p:spPr>
      </p:cxnSp>
      <p:cxnSp>
        <p:nvCxnSpPr>
          <p:cNvPr id="1073" name="Google Shape;1073;p58"/>
          <p:cNvCxnSpPr>
            <a:stCxn id="1066" idx="3"/>
            <a:endCxn id="1071" idx="1"/>
          </p:cNvCxnSpPr>
          <p:nvPr/>
        </p:nvCxnSpPr>
        <p:spPr>
          <a:xfrm>
            <a:off x="2001825" y="3832900"/>
            <a:ext cx="228600" cy="0"/>
          </a:xfrm>
          <a:prstGeom prst="straightConnector1">
            <a:avLst/>
          </a:prstGeom>
          <a:noFill/>
          <a:ln w="19050" cap="flat" cmpd="sng">
            <a:solidFill>
              <a:schemeClr val="dk2"/>
            </a:solidFill>
            <a:prstDash val="solid"/>
            <a:round/>
            <a:headEnd type="none" w="med" len="med"/>
            <a:tailEnd type="none" w="med" len="med"/>
          </a:ln>
        </p:spPr>
      </p:cxnSp>
      <p:sp>
        <p:nvSpPr>
          <p:cNvPr id="1074" name="Google Shape;1074;p58"/>
          <p:cNvSpPr txBox="1"/>
          <p:nvPr/>
        </p:nvSpPr>
        <p:spPr>
          <a:xfrm>
            <a:off x="1524000" y="4093175"/>
            <a:ext cx="1572900" cy="381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solidFill>
                  <a:srgbClr val="FF9900"/>
                </a:solidFill>
                <a:latin typeface="Droid Serif"/>
                <a:ea typeface="Droid Serif"/>
                <a:cs typeface="Droid Serif"/>
                <a:sym typeface="Droid Serif"/>
              </a:rPr>
              <a:t>layer</a:t>
            </a:r>
            <a:endParaRPr i="1">
              <a:solidFill>
                <a:srgbClr val="FF9900"/>
              </a:solidFill>
              <a:latin typeface="Droid Serif"/>
              <a:ea typeface="Droid Serif"/>
              <a:cs typeface="Droid Serif"/>
              <a:sym typeface="Droid Serif"/>
            </a:endParaRPr>
          </a:p>
        </p:txBody>
      </p:sp>
      <p:sp>
        <p:nvSpPr>
          <p:cNvPr id="1075" name="Google Shape;1075;p58"/>
          <p:cNvSpPr txBox="1"/>
          <p:nvPr/>
        </p:nvSpPr>
        <p:spPr>
          <a:xfrm>
            <a:off x="3832375" y="4003775"/>
            <a:ext cx="4724400" cy="559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i="1">
                <a:latin typeface="Droid Serif"/>
                <a:ea typeface="Droid Serif"/>
                <a:cs typeface="Droid Serif"/>
                <a:sym typeface="Droid Serif"/>
              </a:rPr>
              <a:t>A simple layer captures</a:t>
            </a:r>
            <a:endParaRPr sz="1800" i="1">
              <a:latin typeface="Droid Serif"/>
              <a:ea typeface="Droid Serif"/>
              <a:cs typeface="Droid Serif"/>
              <a:sym typeface="Droid Serif"/>
            </a:endParaRPr>
          </a:p>
          <a:p>
            <a:pPr marL="0" lvl="0" indent="0" algn="r" rtl="0">
              <a:spcBef>
                <a:spcPts val="0"/>
              </a:spcBef>
              <a:spcAft>
                <a:spcPts val="0"/>
              </a:spcAft>
              <a:buNone/>
            </a:pPr>
            <a:r>
              <a:rPr lang="en" sz="1800" i="1">
                <a:latin typeface="Droid Serif"/>
                <a:ea typeface="Droid Serif"/>
                <a:cs typeface="Droid Serif"/>
                <a:sym typeface="Droid Serif"/>
              </a:rPr>
              <a:t>a subtree of content.</a:t>
            </a:r>
            <a:endParaRPr sz="1800" i="1">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59"/>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threaded compositing</a:t>
            </a:r>
            <a:endParaRPr sz="3600" b="1">
              <a:solidFill>
                <a:srgbClr val="434343"/>
              </a:solidFill>
              <a:latin typeface="Droid Sans"/>
              <a:ea typeface="Droid Sans"/>
              <a:cs typeface="Droid Sans"/>
              <a:sym typeface="Droid Sans"/>
            </a:endParaRPr>
          </a:p>
        </p:txBody>
      </p:sp>
      <p:sp>
        <p:nvSpPr>
          <p:cNvPr id="1082" name="Google Shape;1082;p59"/>
          <p:cNvSpPr txBox="1"/>
          <p:nvPr/>
        </p:nvSpPr>
        <p:spPr>
          <a:xfrm>
            <a:off x="460500" y="3097925"/>
            <a:ext cx="1680600" cy="7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i="1">
                <a:latin typeface="Droid Serif"/>
                <a:ea typeface="Droid Serif"/>
                <a:cs typeface="Droid Serif"/>
                <a:sym typeface="Droid Serif"/>
              </a:rPr>
              <a:t>Animation:</a:t>
            </a:r>
            <a:endParaRPr sz="1800" b="1" i="1">
              <a:latin typeface="Droid Serif"/>
              <a:ea typeface="Droid Serif"/>
              <a:cs typeface="Droid Serif"/>
              <a:sym typeface="Droid Serif"/>
            </a:endParaRPr>
          </a:p>
          <a:p>
            <a:pPr marL="0" lvl="0" indent="0" algn="l" rtl="0">
              <a:spcBef>
                <a:spcPts val="0"/>
              </a:spcBef>
              <a:spcAft>
                <a:spcPts val="0"/>
              </a:spcAft>
              <a:buNone/>
            </a:pPr>
            <a:r>
              <a:rPr lang="en" i="1">
                <a:latin typeface="Droid Serif"/>
                <a:ea typeface="Droid Serif"/>
                <a:cs typeface="Droid Serif"/>
                <a:sym typeface="Droid Serif"/>
              </a:rPr>
              <a:t>a layer </a:t>
            </a:r>
            <a:r>
              <a:rPr lang="en" i="1" u="sng">
                <a:latin typeface="Droid Serif"/>
                <a:ea typeface="Droid Serif"/>
                <a:cs typeface="Droid Serif"/>
                <a:sym typeface="Droid Serif"/>
              </a:rPr>
              <a:t>moves</a:t>
            </a:r>
            <a:endParaRPr i="1" u="sng">
              <a:latin typeface="Droid Serif"/>
              <a:ea typeface="Droid Serif"/>
              <a:cs typeface="Droid Serif"/>
              <a:sym typeface="Droid Serif"/>
            </a:endParaRPr>
          </a:p>
        </p:txBody>
      </p:sp>
      <p:sp>
        <p:nvSpPr>
          <p:cNvPr id="1083" name="Google Shape;1083;p59"/>
          <p:cNvSpPr txBox="1"/>
          <p:nvPr/>
        </p:nvSpPr>
        <p:spPr>
          <a:xfrm>
            <a:off x="6705775" y="1226125"/>
            <a:ext cx="1680600" cy="7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i="1">
                <a:latin typeface="Droid Serif"/>
                <a:ea typeface="Droid Serif"/>
                <a:cs typeface="Droid Serif"/>
                <a:sym typeface="Droid Serif"/>
              </a:rPr>
              <a:t>Pinch Zoom:</a:t>
            </a:r>
            <a:endParaRPr sz="1800" b="1" i="1">
              <a:latin typeface="Droid Serif"/>
              <a:ea typeface="Droid Serif"/>
              <a:cs typeface="Droid Serif"/>
              <a:sym typeface="Droid Serif"/>
            </a:endParaRPr>
          </a:p>
          <a:p>
            <a:pPr marL="0" lvl="0" indent="0" algn="l" rtl="0">
              <a:spcBef>
                <a:spcPts val="0"/>
              </a:spcBef>
              <a:spcAft>
                <a:spcPts val="0"/>
              </a:spcAft>
              <a:buNone/>
            </a:pPr>
            <a:r>
              <a:rPr lang="en" i="1">
                <a:latin typeface="Droid Serif"/>
                <a:ea typeface="Droid Serif"/>
                <a:cs typeface="Droid Serif"/>
                <a:sym typeface="Droid Serif"/>
              </a:rPr>
              <a:t>a layer </a:t>
            </a:r>
            <a:r>
              <a:rPr lang="en" i="1" u="sng">
                <a:latin typeface="Droid Serif"/>
                <a:ea typeface="Droid Serif"/>
                <a:cs typeface="Droid Serif"/>
                <a:sym typeface="Droid Serif"/>
              </a:rPr>
              <a:t>scales</a:t>
            </a:r>
            <a:endParaRPr i="1" u="sng">
              <a:latin typeface="Droid Serif"/>
              <a:ea typeface="Droid Serif"/>
              <a:cs typeface="Droid Serif"/>
              <a:sym typeface="Droid Serif"/>
            </a:endParaRPr>
          </a:p>
        </p:txBody>
      </p:sp>
      <p:pic>
        <p:nvPicPr>
          <p:cNvPr id="1084" name="Google Shape;1084;p59" descr="doge.gif"/>
          <p:cNvPicPr preferRelativeResize="0"/>
          <p:nvPr/>
        </p:nvPicPr>
        <p:blipFill>
          <a:blip r:embed="rId3">
            <a:alphaModFix/>
          </a:blip>
          <a:stretch>
            <a:fillRect/>
          </a:stretch>
        </p:blipFill>
        <p:spPr>
          <a:xfrm>
            <a:off x="460500" y="1285713"/>
            <a:ext cx="2095525" cy="1891425"/>
          </a:xfrm>
          <a:prstGeom prst="rect">
            <a:avLst/>
          </a:prstGeom>
          <a:noFill/>
          <a:ln>
            <a:noFill/>
          </a:ln>
        </p:spPr>
      </p:pic>
      <p:pic>
        <p:nvPicPr>
          <p:cNvPr id="1085" name="Google Shape;1085;p59" descr="scrolling.gif"/>
          <p:cNvPicPr preferRelativeResize="0"/>
          <p:nvPr/>
        </p:nvPicPr>
        <p:blipFill>
          <a:blip r:embed="rId4">
            <a:alphaModFix/>
          </a:blip>
          <a:stretch>
            <a:fillRect/>
          </a:stretch>
        </p:blipFill>
        <p:spPr>
          <a:xfrm>
            <a:off x="3874751" y="1063948"/>
            <a:ext cx="2095525" cy="3639951"/>
          </a:xfrm>
          <a:prstGeom prst="rect">
            <a:avLst/>
          </a:prstGeom>
          <a:noFill/>
          <a:ln>
            <a:noFill/>
          </a:ln>
        </p:spPr>
      </p:pic>
      <p:sp>
        <p:nvSpPr>
          <p:cNvPr id="1086" name="Google Shape;1086;p59"/>
          <p:cNvSpPr txBox="1"/>
          <p:nvPr/>
        </p:nvSpPr>
        <p:spPr>
          <a:xfrm>
            <a:off x="2556025" y="3838100"/>
            <a:ext cx="1774500" cy="86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i="1">
                <a:latin typeface="Droid Serif"/>
                <a:ea typeface="Droid Serif"/>
                <a:cs typeface="Droid Serif"/>
                <a:sym typeface="Droid Serif"/>
              </a:rPr>
              <a:t>Scrolling:</a:t>
            </a:r>
            <a:endParaRPr sz="1800" b="1" i="1">
              <a:latin typeface="Droid Serif"/>
              <a:ea typeface="Droid Serif"/>
              <a:cs typeface="Droid Serif"/>
              <a:sym typeface="Droid Serif"/>
            </a:endParaRPr>
          </a:p>
          <a:p>
            <a:pPr marL="0" lvl="0" indent="0" algn="l" rtl="0">
              <a:spcBef>
                <a:spcPts val="0"/>
              </a:spcBef>
              <a:spcAft>
                <a:spcPts val="0"/>
              </a:spcAft>
              <a:buNone/>
            </a:pPr>
            <a:r>
              <a:rPr lang="en" i="1">
                <a:latin typeface="Droid Serif"/>
                <a:ea typeface="Droid Serif"/>
                <a:cs typeface="Droid Serif"/>
                <a:sym typeface="Droid Serif"/>
              </a:rPr>
              <a:t>a layer moves; another </a:t>
            </a:r>
            <a:r>
              <a:rPr lang="en" i="1" u="sng">
                <a:latin typeface="Droid Serif"/>
                <a:ea typeface="Droid Serif"/>
                <a:cs typeface="Droid Serif"/>
                <a:sym typeface="Droid Serif"/>
              </a:rPr>
              <a:t>clips</a:t>
            </a:r>
            <a:endParaRPr i="1" u="sng">
              <a:latin typeface="Droid Serif"/>
              <a:ea typeface="Droid Serif"/>
              <a:cs typeface="Droid Serif"/>
              <a:sym typeface="Droid Serif"/>
            </a:endParaRPr>
          </a:p>
        </p:txBody>
      </p:sp>
      <p:pic>
        <p:nvPicPr>
          <p:cNvPr id="1087" name="Google Shape;1087;p59" descr="zoom.gif"/>
          <p:cNvPicPr preferRelativeResize="0"/>
          <p:nvPr/>
        </p:nvPicPr>
        <p:blipFill>
          <a:blip r:embed="rId5">
            <a:alphaModFix/>
          </a:blip>
          <a:stretch>
            <a:fillRect/>
          </a:stretch>
        </p:blipFill>
        <p:spPr>
          <a:xfrm>
            <a:off x="6764399" y="1961350"/>
            <a:ext cx="1579076" cy="2778400"/>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60"/>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60"/>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threaded input</a:t>
            </a:r>
            <a:endParaRPr sz="3600" b="1">
              <a:solidFill>
                <a:srgbClr val="434343"/>
              </a:solidFill>
              <a:latin typeface="Droid Sans"/>
              <a:ea typeface="Droid Sans"/>
              <a:cs typeface="Droid Sans"/>
              <a:sym typeface="Droid Sans"/>
            </a:endParaRPr>
          </a:p>
        </p:txBody>
      </p:sp>
      <p:sp>
        <p:nvSpPr>
          <p:cNvPr id="1094" name="Google Shape;1094;p60"/>
          <p:cNvSpPr txBox="1"/>
          <p:nvPr/>
        </p:nvSpPr>
        <p:spPr>
          <a:xfrm>
            <a:off x="5811000" y="3851000"/>
            <a:ext cx="3165600" cy="9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The compositor thread</a:t>
            </a:r>
            <a:endParaRPr sz="1800" i="1">
              <a:latin typeface="Droid Serif"/>
              <a:ea typeface="Droid Serif"/>
              <a:cs typeface="Droid Serif"/>
              <a:sym typeface="Droid Serif"/>
            </a:endParaRPr>
          </a:p>
          <a:p>
            <a:pPr marL="0" lvl="0" indent="0" algn="l" rtl="0">
              <a:spcBef>
                <a:spcPts val="0"/>
              </a:spcBef>
              <a:spcAft>
                <a:spcPts val="0"/>
              </a:spcAft>
              <a:buNone/>
            </a:pPr>
            <a:r>
              <a:rPr lang="en" sz="1800" i="1">
                <a:latin typeface="Droid Serif"/>
                <a:ea typeface="Droid Serif"/>
                <a:cs typeface="Droid Serif"/>
                <a:sym typeface="Droid Serif"/>
              </a:rPr>
              <a:t>can handle </a:t>
            </a:r>
            <a:r>
              <a:rPr lang="en" sz="1800" b="1" i="1">
                <a:latin typeface="Droid Serif"/>
                <a:ea typeface="Droid Serif"/>
                <a:cs typeface="Droid Serif"/>
                <a:sym typeface="Droid Serif"/>
              </a:rPr>
              <a:t>input</a:t>
            </a:r>
            <a:r>
              <a:rPr lang="en" sz="1800" i="1">
                <a:latin typeface="Droid Serif"/>
                <a:ea typeface="Droid Serif"/>
                <a:cs typeface="Droid Serif"/>
                <a:sym typeface="Droid Serif"/>
              </a:rPr>
              <a:t> events.</a:t>
            </a:r>
            <a:endParaRPr sz="1800" i="1">
              <a:latin typeface="Droid Serif"/>
              <a:ea typeface="Droid Serif"/>
              <a:cs typeface="Droid Serif"/>
              <a:sym typeface="Droid Serif"/>
            </a:endParaRPr>
          </a:p>
        </p:txBody>
      </p:sp>
      <p:pic>
        <p:nvPicPr>
          <p:cNvPr id="1095" name="Google Shape;1095;p60" descr="latest"/>
          <p:cNvPicPr preferRelativeResize="0"/>
          <p:nvPr/>
        </p:nvPicPr>
        <p:blipFill>
          <a:blip r:embed="rId3">
            <a:alphaModFix/>
          </a:blip>
          <a:stretch>
            <a:fillRect/>
          </a:stretch>
        </p:blipFill>
        <p:spPr>
          <a:xfrm>
            <a:off x="1127900" y="1472226"/>
            <a:ext cx="1041634" cy="685799"/>
          </a:xfrm>
          <a:prstGeom prst="rect">
            <a:avLst/>
          </a:prstGeom>
          <a:noFill/>
          <a:ln>
            <a:noFill/>
          </a:ln>
        </p:spPr>
      </p:pic>
      <p:sp>
        <p:nvSpPr>
          <p:cNvPr id="1096" name="Google Shape;1096;p60"/>
          <p:cNvSpPr txBox="1"/>
          <p:nvPr/>
        </p:nvSpPr>
        <p:spPr>
          <a:xfrm rot="-1353">
            <a:off x="1146794" y="1566985"/>
            <a:ext cx="7620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38761D"/>
                </a:solidFill>
                <a:latin typeface="Droid Serif"/>
                <a:ea typeface="Droid Serif"/>
                <a:cs typeface="Droid Serif"/>
                <a:sym typeface="Droid Serif"/>
              </a:rPr>
              <a:t>main</a:t>
            </a:r>
            <a:endParaRPr b="1" i="1">
              <a:solidFill>
                <a:srgbClr val="38761D"/>
              </a:solidFill>
              <a:latin typeface="Droid Serif"/>
              <a:ea typeface="Droid Serif"/>
              <a:cs typeface="Droid Serif"/>
              <a:sym typeface="Droid Serif"/>
            </a:endParaRPr>
          </a:p>
        </p:txBody>
      </p:sp>
      <p:pic>
        <p:nvPicPr>
          <p:cNvPr id="1097" name="Google Shape;1097;p60" descr="latest"/>
          <p:cNvPicPr preferRelativeResize="0"/>
          <p:nvPr/>
        </p:nvPicPr>
        <p:blipFill>
          <a:blip r:embed="rId3">
            <a:alphaModFix/>
          </a:blip>
          <a:stretch>
            <a:fillRect/>
          </a:stretch>
        </p:blipFill>
        <p:spPr>
          <a:xfrm>
            <a:off x="1127900" y="2411901"/>
            <a:ext cx="1041634" cy="685799"/>
          </a:xfrm>
          <a:prstGeom prst="rect">
            <a:avLst/>
          </a:prstGeom>
          <a:noFill/>
          <a:ln>
            <a:noFill/>
          </a:ln>
        </p:spPr>
      </p:pic>
      <p:sp>
        <p:nvSpPr>
          <p:cNvPr id="1098" name="Google Shape;1098;p60"/>
          <p:cNvSpPr txBox="1"/>
          <p:nvPr/>
        </p:nvSpPr>
        <p:spPr>
          <a:xfrm rot="-1569">
            <a:off x="1185075" y="2506734"/>
            <a:ext cx="6573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38761D"/>
                </a:solidFill>
                <a:latin typeface="Droid Serif"/>
                <a:ea typeface="Droid Serif"/>
                <a:cs typeface="Droid Serif"/>
                <a:sym typeface="Droid Serif"/>
              </a:rPr>
              <a:t>impl</a:t>
            </a:r>
            <a:endParaRPr b="1" i="1">
              <a:solidFill>
                <a:srgbClr val="38761D"/>
              </a:solidFill>
              <a:latin typeface="Droid Serif"/>
              <a:ea typeface="Droid Serif"/>
              <a:cs typeface="Droid Serif"/>
              <a:sym typeface="Droid Serif"/>
            </a:endParaRPr>
          </a:p>
        </p:txBody>
      </p:sp>
      <p:cxnSp>
        <p:nvCxnSpPr>
          <p:cNvPr id="1099" name="Google Shape;1099;p60"/>
          <p:cNvCxnSpPr/>
          <p:nvPr/>
        </p:nvCxnSpPr>
        <p:spPr>
          <a:xfrm>
            <a:off x="2169525" y="2038850"/>
            <a:ext cx="3489900" cy="0"/>
          </a:xfrm>
          <a:prstGeom prst="straightConnector1">
            <a:avLst/>
          </a:prstGeom>
          <a:noFill/>
          <a:ln w="28575" cap="flat" cmpd="sng">
            <a:solidFill>
              <a:schemeClr val="dk2"/>
            </a:solidFill>
            <a:prstDash val="solid"/>
            <a:round/>
            <a:headEnd type="none" w="med" len="med"/>
            <a:tailEnd type="triangle" w="med" len="med"/>
          </a:ln>
        </p:spPr>
      </p:cxnSp>
      <p:cxnSp>
        <p:nvCxnSpPr>
          <p:cNvPr id="1100" name="Google Shape;1100;p60"/>
          <p:cNvCxnSpPr/>
          <p:nvPr/>
        </p:nvCxnSpPr>
        <p:spPr>
          <a:xfrm>
            <a:off x="2146800" y="3000300"/>
            <a:ext cx="3496500" cy="0"/>
          </a:xfrm>
          <a:prstGeom prst="straightConnector1">
            <a:avLst/>
          </a:prstGeom>
          <a:noFill/>
          <a:ln w="28575" cap="flat" cmpd="sng">
            <a:solidFill>
              <a:schemeClr val="dk2"/>
            </a:solidFill>
            <a:prstDash val="solid"/>
            <a:round/>
            <a:headEnd type="none" w="med" len="med"/>
            <a:tailEnd type="triangle" w="med" len="med"/>
          </a:ln>
        </p:spPr>
      </p:cxnSp>
      <p:sp>
        <p:nvSpPr>
          <p:cNvPr id="1101" name="Google Shape;1101;p60"/>
          <p:cNvSpPr txBox="1"/>
          <p:nvPr/>
        </p:nvSpPr>
        <p:spPr>
          <a:xfrm>
            <a:off x="3077745" y="2479925"/>
            <a:ext cx="711300" cy="3810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scroll</a:t>
            </a:r>
            <a:endParaRPr b="1">
              <a:solidFill>
                <a:srgbClr val="0000FF"/>
              </a:solidFill>
              <a:latin typeface="Droid Sans"/>
              <a:ea typeface="Droid Sans"/>
              <a:cs typeface="Droid Sans"/>
              <a:sym typeface="Droid Sans"/>
            </a:endParaRPr>
          </a:p>
        </p:txBody>
      </p:sp>
      <p:sp>
        <p:nvSpPr>
          <p:cNvPr id="1102" name="Google Shape;1102;p60"/>
          <p:cNvSpPr txBox="1"/>
          <p:nvPr/>
        </p:nvSpPr>
        <p:spPr>
          <a:xfrm>
            <a:off x="3850895" y="2479925"/>
            <a:ext cx="711300" cy="3810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scroll</a:t>
            </a:r>
            <a:endParaRPr b="1">
              <a:solidFill>
                <a:srgbClr val="0000FF"/>
              </a:solidFill>
              <a:latin typeface="Droid Sans"/>
              <a:ea typeface="Droid Sans"/>
              <a:cs typeface="Droid Sans"/>
              <a:sym typeface="Droid Sans"/>
            </a:endParaRPr>
          </a:p>
        </p:txBody>
      </p:sp>
      <p:sp>
        <p:nvSpPr>
          <p:cNvPr id="1103" name="Google Shape;1103;p60"/>
          <p:cNvSpPr txBox="1"/>
          <p:nvPr/>
        </p:nvSpPr>
        <p:spPr>
          <a:xfrm>
            <a:off x="4624045" y="2479925"/>
            <a:ext cx="711300" cy="3810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scroll</a:t>
            </a:r>
            <a:endParaRPr b="1">
              <a:solidFill>
                <a:srgbClr val="0000FF"/>
              </a:solidFill>
              <a:latin typeface="Droid Sans"/>
              <a:ea typeface="Droid Sans"/>
              <a:cs typeface="Droid Sans"/>
              <a:sym typeface="Droid Sans"/>
            </a:endParaRPr>
          </a:p>
        </p:txBody>
      </p:sp>
      <p:sp>
        <p:nvSpPr>
          <p:cNvPr id="1104" name="Google Shape;1104;p60"/>
          <p:cNvSpPr/>
          <p:nvPr/>
        </p:nvSpPr>
        <p:spPr>
          <a:xfrm>
            <a:off x="2335950" y="1591125"/>
            <a:ext cx="3165600" cy="279000"/>
          </a:xfrm>
          <a:prstGeom prst="rect">
            <a:avLst/>
          </a:prstGeom>
          <a:solidFill>
            <a:srgbClr val="DD7E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i="1">
                <a:latin typeface="Droid Sans"/>
                <a:ea typeface="Droid Sans"/>
                <a:cs typeface="Droid Sans"/>
                <a:sym typeface="Droid Sans"/>
              </a:rPr>
              <a:t>busy</a:t>
            </a:r>
            <a:endParaRPr i="1">
              <a:latin typeface="Droid Sans"/>
              <a:ea typeface="Droid Sans"/>
              <a:cs typeface="Droid Sans"/>
              <a:sym typeface="Droid Sans"/>
            </a:endParaRPr>
          </a:p>
        </p:txBody>
      </p:sp>
      <p:pic>
        <p:nvPicPr>
          <p:cNvPr id="1105" name="Google Shape;1105;p60" descr="vertical_scroll.png"/>
          <p:cNvPicPr preferRelativeResize="0"/>
          <p:nvPr/>
        </p:nvPicPr>
        <p:blipFill>
          <a:blip r:embed="rId4">
            <a:alphaModFix/>
          </a:blip>
          <a:stretch>
            <a:fillRect/>
          </a:stretch>
        </p:blipFill>
        <p:spPr>
          <a:xfrm>
            <a:off x="2513325" y="3898000"/>
            <a:ext cx="761999" cy="762001"/>
          </a:xfrm>
          <a:prstGeom prst="rect">
            <a:avLst/>
          </a:prstGeom>
          <a:noFill/>
          <a:ln>
            <a:noFill/>
          </a:ln>
        </p:spPr>
      </p:pic>
      <p:pic>
        <p:nvPicPr>
          <p:cNvPr id="1106" name="Google Shape;1106;p60" descr="vertical_scroll.png"/>
          <p:cNvPicPr preferRelativeResize="0"/>
          <p:nvPr/>
        </p:nvPicPr>
        <p:blipFill>
          <a:blip r:embed="rId4">
            <a:alphaModFix/>
          </a:blip>
          <a:stretch>
            <a:fillRect/>
          </a:stretch>
        </p:blipFill>
        <p:spPr>
          <a:xfrm>
            <a:off x="3353475" y="3898000"/>
            <a:ext cx="761999" cy="762001"/>
          </a:xfrm>
          <a:prstGeom prst="rect">
            <a:avLst/>
          </a:prstGeom>
          <a:noFill/>
          <a:ln>
            <a:noFill/>
          </a:ln>
        </p:spPr>
      </p:pic>
      <p:pic>
        <p:nvPicPr>
          <p:cNvPr id="1107" name="Google Shape;1107;p60" descr="vertical_scroll.png"/>
          <p:cNvPicPr preferRelativeResize="0"/>
          <p:nvPr/>
        </p:nvPicPr>
        <p:blipFill>
          <a:blip r:embed="rId4">
            <a:alphaModFix/>
          </a:blip>
          <a:stretch>
            <a:fillRect/>
          </a:stretch>
        </p:blipFill>
        <p:spPr>
          <a:xfrm>
            <a:off x="4115475" y="3898000"/>
            <a:ext cx="761999" cy="762001"/>
          </a:xfrm>
          <a:prstGeom prst="rect">
            <a:avLst/>
          </a:prstGeom>
          <a:noFill/>
          <a:ln>
            <a:noFill/>
          </a:ln>
        </p:spPr>
      </p:pic>
      <p:cxnSp>
        <p:nvCxnSpPr>
          <p:cNvPr id="1108" name="Google Shape;1108;p60"/>
          <p:cNvCxnSpPr>
            <a:stCxn id="1107" idx="0"/>
          </p:cNvCxnSpPr>
          <p:nvPr/>
        </p:nvCxnSpPr>
        <p:spPr>
          <a:xfrm rot="10800000" flipH="1">
            <a:off x="4496475" y="3103900"/>
            <a:ext cx="114000" cy="794100"/>
          </a:xfrm>
          <a:prstGeom prst="straightConnector1">
            <a:avLst/>
          </a:prstGeom>
          <a:noFill/>
          <a:ln w="19050" cap="flat" cmpd="sng">
            <a:solidFill>
              <a:schemeClr val="dk2"/>
            </a:solidFill>
            <a:prstDash val="solid"/>
            <a:round/>
            <a:headEnd type="none" w="med" len="med"/>
            <a:tailEnd type="triangle" w="med" len="med"/>
          </a:ln>
        </p:spPr>
      </p:cxnSp>
      <p:sp>
        <p:nvSpPr>
          <p:cNvPr id="1109" name="Google Shape;1109;p60"/>
          <p:cNvSpPr txBox="1"/>
          <p:nvPr/>
        </p:nvSpPr>
        <p:spPr>
          <a:xfrm>
            <a:off x="898425" y="3961750"/>
            <a:ext cx="1572900" cy="381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latin typeface="Droid Serif"/>
                <a:ea typeface="Droid Serif"/>
                <a:cs typeface="Droid Serif"/>
                <a:sym typeface="Droid Serif"/>
              </a:rPr>
              <a:t>input from</a:t>
            </a:r>
            <a:endParaRPr i="1">
              <a:latin typeface="Droid Serif"/>
              <a:ea typeface="Droid Serif"/>
              <a:cs typeface="Droid Serif"/>
              <a:sym typeface="Droid Serif"/>
            </a:endParaRPr>
          </a:p>
          <a:p>
            <a:pPr marL="0" lvl="0" indent="0" algn="r" rtl="0">
              <a:spcBef>
                <a:spcPts val="0"/>
              </a:spcBef>
              <a:spcAft>
                <a:spcPts val="0"/>
              </a:spcAft>
              <a:buNone/>
            </a:pPr>
            <a:r>
              <a:rPr lang="en" i="1">
                <a:latin typeface="Droid Serif"/>
                <a:ea typeface="Droid Serif"/>
                <a:cs typeface="Droid Serif"/>
                <a:sym typeface="Droid Serif"/>
              </a:rPr>
              <a:t>browser process</a:t>
            </a:r>
            <a:endParaRPr i="1">
              <a:latin typeface="Droid Serif"/>
              <a:ea typeface="Droid Serif"/>
              <a:cs typeface="Droid Serif"/>
              <a:sym typeface="Droid Serif"/>
            </a:endParaRPr>
          </a:p>
        </p:txBody>
      </p:sp>
      <p:cxnSp>
        <p:nvCxnSpPr>
          <p:cNvPr id="1110" name="Google Shape;1110;p60"/>
          <p:cNvCxnSpPr/>
          <p:nvPr/>
        </p:nvCxnSpPr>
        <p:spPr>
          <a:xfrm rot="10800000" flipH="1">
            <a:off x="3736900" y="3103900"/>
            <a:ext cx="114000" cy="794100"/>
          </a:xfrm>
          <a:prstGeom prst="straightConnector1">
            <a:avLst/>
          </a:prstGeom>
          <a:noFill/>
          <a:ln w="19050" cap="flat" cmpd="sng">
            <a:solidFill>
              <a:schemeClr val="dk2"/>
            </a:solidFill>
            <a:prstDash val="solid"/>
            <a:round/>
            <a:headEnd type="none" w="med" len="med"/>
            <a:tailEnd type="triangle" w="med" len="med"/>
          </a:ln>
        </p:spPr>
      </p:cxnSp>
      <p:cxnSp>
        <p:nvCxnSpPr>
          <p:cNvPr id="1111" name="Google Shape;1111;p60"/>
          <p:cNvCxnSpPr/>
          <p:nvPr/>
        </p:nvCxnSpPr>
        <p:spPr>
          <a:xfrm rot="10800000" flipH="1">
            <a:off x="2963750" y="3079675"/>
            <a:ext cx="123900" cy="868200"/>
          </a:xfrm>
          <a:prstGeom prst="straightConnector1">
            <a:avLst/>
          </a:prstGeom>
          <a:noFill/>
          <a:ln w="19050" cap="flat" cmpd="sng">
            <a:solidFill>
              <a:schemeClr val="dk2"/>
            </a:solidFill>
            <a:prstDash val="solid"/>
            <a:round/>
            <a:headEnd type="none" w="med" len="med"/>
            <a:tailEnd type="triangle" w="med" len="med"/>
          </a:ln>
        </p:spPr>
      </p:cxnSp>
      <p:sp>
        <p:nvSpPr>
          <p:cNvPr id="1112" name="Google Shape;1112;p60"/>
          <p:cNvSpPr/>
          <p:nvPr/>
        </p:nvSpPr>
        <p:spPr>
          <a:xfrm>
            <a:off x="515975" y="1227175"/>
            <a:ext cx="5466000" cy="2294700"/>
          </a:xfrm>
          <a:prstGeom prst="frame">
            <a:avLst>
              <a:gd name="adj1" fmla="val 3271"/>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3" name="Google Shape;1113;p60"/>
          <p:cNvSpPr txBox="1"/>
          <p:nvPr/>
        </p:nvSpPr>
        <p:spPr>
          <a:xfrm rot="-5400000">
            <a:off x="-211825" y="1995100"/>
            <a:ext cx="1836600" cy="381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latin typeface="Droid Serif"/>
                <a:ea typeface="Droid Serif"/>
                <a:cs typeface="Droid Serif"/>
                <a:sym typeface="Droid Serif"/>
              </a:rPr>
              <a:t>renderer process</a:t>
            </a:r>
            <a:endParaRPr i="1">
              <a:latin typeface="Droid Serif"/>
              <a:ea typeface="Droid Serif"/>
              <a:cs typeface="Droid Serif"/>
              <a:sym typeface="Droid Serif"/>
            </a:endParaRPr>
          </a:p>
        </p:txBody>
      </p:sp>
      <p:pic>
        <p:nvPicPr>
          <p:cNvPr id="1114" name="Google Shape;1114;p60" descr="scrolling.gif"/>
          <p:cNvPicPr preferRelativeResize="0"/>
          <p:nvPr/>
        </p:nvPicPr>
        <p:blipFill>
          <a:blip r:embed="rId5">
            <a:alphaModFix/>
          </a:blip>
          <a:stretch>
            <a:fillRect/>
          </a:stretch>
        </p:blipFill>
        <p:spPr>
          <a:xfrm>
            <a:off x="7059200" y="1179474"/>
            <a:ext cx="1357425" cy="2357851"/>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61"/>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61"/>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layer list</a:t>
            </a:r>
            <a:endParaRPr sz="3600" b="1">
              <a:solidFill>
                <a:srgbClr val="434343"/>
              </a:solidFill>
              <a:latin typeface="Droid Sans"/>
              <a:ea typeface="Droid Sans"/>
              <a:cs typeface="Droid Sans"/>
              <a:sym typeface="Droid Sans"/>
            </a:endParaRPr>
          </a:p>
        </p:txBody>
      </p:sp>
      <p:sp>
        <p:nvSpPr>
          <p:cNvPr id="1121" name="Google Shape;1121;p61"/>
          <p:cNvSpPr txBox="1"/>
          <p:nvPr/>
        </p:nvSpPr>
        <p:spPr>
          <a:xfrm>
            <a:off x="3557700" y="3581400"/>
            <a:ext cx="4724400" cy="129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The layer list is based on the layout tree. It has no hierarchy.</a:t>
            </a:r>
            <a:endParaRPr sz="1800" i="1">
              <a:latin typeface="Droid Serif"/>
              <a:ea typeface="Droid Serif"/>
              <a:cs typeface="Droid Serif"/>
              <a:sym typeface="Droid Serif"/>
            </a:endParaRPr>
          </a:p>
        </p:txBody>
      </p:sp>
      <p:sp>
        <p:nvSpPr>
          <p:cNvPr id="1122" name="Google Shape;1122;p61"/>
          <p:cNvSpPr txBox="1"/>
          <p:nvPr/>
        </p:nvSpPr>
        <p:spPr>
          <a:xfrm>
            <a:off x="609600" y="1295400"/>
            <a:ext cx="11697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LayoutView</a:t>
            </a:r>
            <a:endParaRPr>
              <a:solidFill>
                <a:srgbClr val="0000FF"/>
              </a:solidFill>
              <a:latin typeface="Droid Sans"/>
              <a:ea typeface="Droid Sans"/>
              <a:cs typeface="Droid Sans"/>
              <a:sym typeface="Droid Sans"/>
            </a:endParaRPr>
          </a:p>
        </p:txBody>
      </p:sp>
      <p:sp>
        <p:nvSpPr>
          <p:cNvPr id="1123" name="Google Shape;1123;p61"/>
          <p:cNvSpPr txBox="1"/>
          <p:nvPr/>
        </p:nvSpPr>
        <p:spPr>
          <a:xfrm>
            <a:off x="838200" y="1676400"/>
            <a:ext cx="15507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roid Sans"/>
                <a:ea typeface="Droid Sans"/>
                <a:cs typeface="Droid Sans"/>
                <a:sym typeface="Droid Sans"/>
              </a:rPr>
              <a:t>LayoutBlockFlow</a:t>
            </a:r>
            <a:endParaRPr>
              <a:solidFill>
                <a:srgbClr val="0000FF"/>
              </a:solidFill>
              <a:latin typeface="Droid Sans"/>
              <a:ea typeface="Droid Sans"/>
              <a:cs typeface="Droid Sans"/>
              <a:sym typeface="Droid Sans"/>
            </a:endParaRPr>
          </a:p>
        </p:txBody>
      </p:sp>
      <p:sp>
        <p:nvSpPr>
          <p:cNvPr id="1124" name="Google Shape;1124;p61"/>
          <p:cNvSpPr txBox="1"/>
          <p:nvPr/>
        </p:nvSpPr>
        <p:spPr>
          <a:xfrm>
            <a:off x="1066800" y="2057400"/>
            <a:ext cx="2693700" cy="4572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roid Sans"/>
                <a:ea typeface="Droid Sans"/>
                <a:cs typeface="Droid Sans"/>
                <a:sym typeface="Droid Sans"/>
              </a:rPr>
              <a:t>LayoutBlockFlow</a:t>
            </a:r>
            <a:endParaRPr>
              <a:solidFill>
                <a:srgbClr val="0000FF"/>
              </a:solidFill>
              <a:latin typeface="Droid Sans"/>
              <a:ea typeface="Droid Sans"/>
              <a:cs typeface="Droid Sans"/>
              <a:sym typeface="Droid Sans"/>
            </a:endParaRPr>
          </a:p>
        </p:txBody>
      </p:sp>
      <p:sp>
        <p:nvSpPr>
          <p:cNvPr id="1125" name="Google Shape;1125;p61"/>
          <p:cNvSpPr txBox="1"/>
          <p:nvPr/>
        </p:nvSpPr>
        <p:spPr>
          <a:xfrm>
            <a:off x="1306200" y="2586900"/>
            <a:ext cx="15507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roid Sans"/>
                <a:ea typeface="Droid Sans"/>
                <a:cs typeface="Droid Sans"/>
                <a:sym typeface="Droid Sans"/>
              </a:rPr>
              <a:t>LayoutText</a:t>
            </a:r>
            <a:endParaRPr>
              <a:solidFill>
                <a:srgbClr val="0000FF"/>
              </a:solidFill>
              <a:latin typeface="Droid Sans"/>
              <a:ea typeface="Droid Sans"/>
              <a:cs typeface="Droid Sans"/>
              <a:sym typeface="Droid Sans"/>
            </a:endParaRPr>
          </a:p>
        </p:txBody>
      </p:sp>
      <p:sp>
        <p:nvSpPr>
          <p:cNvPr id="1126" name="Google Shape;1126;p61"/>
          <p:cNvSpPr txBox="1"/>
          <p:nvPr/>
        </p:nvSpPr>
        <p:spPr>
          <a:xfrm>
            <a:off x="1295400" y="2971800"/>
            <a:ext cx="15507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LayoutBlockFlow</a:t>
            </a:r>
            <a:endParaRPr>
              <a:solidFill>
                <a:srgbClr val="0000FF"/>
              </a:solidFill>
              <a:latin typeface="Droid Sans"/>
              <a:ea typeface="Droid Sans"/>
              <a:cs typeface="Droid Sans"/>
              <a:sym typeface="Droid Sans"/>
            </a:endParaRPr>
          </a:p>
        </p:txBody>
      </p:sp>
      <p:cxnSp>
        <p:nvCxnSpPr>
          <p:cNvPr id="1127" name="Google Shape;1127;p61"/>
          <p:cNvCxnSpPr>
            <a:endCxn id="1123" idx="1"/>
          </p:cNvCxnSpPr>
          <p:nvPr/>
        </p:nvCxnSpPr>
        <p:spPr>
          <a:xfrm rot="-5400000" flipH="1">
            <a:off x="646350" y="1636950"/>
            <a:ext cx="232800" cy="150900"/>
          </a:xfrm>
          <a:prstGeom prst="curvedConnector2">
            <a:avLst/>
          </a:prstGeom>
          <a:noFill/>
          <a:ln w="19050" cap="flat" cmpd="sng">
            <a:solidFill>
              <a:schemeClr val="dk2"/>
            </a:solidFill>
            <a:prstDash val="solid"/>
            <a:round/>
            <a:headEnd type="none" w="med" len="med"/>
            <a:tailEnd type="none" w="med" len="med"/>
          </a:ln>
        </p:spPr>
      </p:cxnSp>
      <p:cxnSp>
        <p:nvCxnSpPr>
          <p:cNvPr id="1128" name="Google Shape;1128;p61"/>
          <p:cNvCxnSpPr>
            <a:endCxn id="1124" idx="1"/>
          </p:cNvCxnSpPr>
          <p:nvPr/>
        </p:nvCxnSpPr>
        <p:spPr>
          <a:xfrm rot="-5400000" flipH="1">
            <a:off x="851550" y="2070750"/>
            <a:ext cx="304800" cy="125700"/>
          </a:xfrm>
          <a:prstGeom prst="curvedConnector2">
            <a:avLst/>
          </a:prstGeom>
          <a:noFill/>
          <a:ln w="19050" cap="flat" cmpd="sng">
            <a:solidFill>
              <a:schemeClr val="dk2"/>
            </a:solidFill>
            <a:prstDash val="solid"/>
            <a:round/>
            <a:headEnd type="none" w="med" len="med"/>
            <a:tailEnd type="none" w="med" len="med"/>
          </a:ln>
        </p:spPr>
      </p:cxnSp>
      <p:cxnSp>
        <p:nvCxnSpPr>
          <p:cNvPr id="1129" name="Google Shape;1129;p61"/>
          <p:cNvCxnSpPr>
            <a:endCxn id="1125" idx="1"/>
          </p:cNvCxnSpPr>
          <p:nvPr/>
        </p:nvCxnSpPr>
        <p:spPr>
          <a:xfrm rot="-5400000" flipH="1">
            <a:off x="1125600" y="2558700"/>
            <a:ext cx="224700" cy="136500"/>
          </a:xfrm>
          <a:prstGeom prst="curvedConnector2">
            <a:avLst/>
          </a:prstGeom>
          <a:noFill/>
          <a:ln w="19050" cap="flat" cmpd="sng">
            <a:solidFill>
              <a:schemeClr val="dk2"/>
            </a:solidFill>
            <a:prstDash val="solid"/>
            <a:round/>
            <a:headEnd type="none" w="med" len="med"/>
            <a:tailEnd type="none" w="med" len="med"/>
          </a:ln>
        </p:spPr>
      </p:cxnSp>
      <p:sp>
        <p:nvSpPr>
          <p:cNvPr id="1130" name="Google Shape;1130;p61"/>
          <p:cNvSpPr txBox="1"/>
          <p:nvPr/>
        </p:nvSpPr>
        <p:spPr>
          <a:xfrm>
            <a:off x="2577300" y="2113800"/>
            <a:ext cx="1107000" cy="3246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Droid Sans"/>
                <a:ea typeface="Droid Sans"/>
                <a:cs typeface="Droid Sans"/>
                <a:sym typeface="Droid Sans"/>
              </a:rPr>
              <a:t>transform: ...</a:t>
            </a:r>
            <a:endParaRPr sz="1200">
              <a:latin typeface="Droid Sans"/>
              <a:ea typeface="Droid Sans"/>
              <a:cs typeface="Droid Sans"/>
              <a:sym typeface="Droid Sans"/>
            </a:endParaRPr>
          </a:p>
        </p:txBody>
      </p:sp>
      <p:cxnSp>
        <p:nvCxnSpPr>
          <p:cNvPr id="1131" name="Google Shape;1131;p61"/>
          <p:cNvCxnSpPr>
            <a:endCxn id="1126" idx="1"/>
          </p:cNvCxnSpPr>
          <p:nvPr/>
        </p:nvCxnSpPr>
        <p:spPr>
          <a:xfrm rot="-5400000" flipH="1">
            <a:off x="926550" y="2755350"/>
            <a:ext cx="606600" cy="131100"/>
          </a:xfrm>
          <a:prstGeom prst="curvedConnector2">
            <a:avLst/>
          </a:prstGeom>
          <a:noFill/>
          <a:ln w="19050" cap="flat" cmpd="sng">
            <a:solidFill>
              <a:schemeClr val="dk2"/>
            </a:solidFill>
            <a:prstDash val="solid"/>
            <a:round/>
            <a:headEnd type="none" w="med" len="med"/>
            <a:tailEnd type="none" w="med" len="med"/>
          </a:ln>
        </p:spPr>
      </p:cxnSp>
      <p:sp>
        <p:nvSpPr>
          <p:cNvPr id="1132" name="Google Shape;1132;p61"/>
          <p:cNvSpPr txBox="1"/>
          <p:nvPr/>
        </p:nvSpPr>
        <p:spPr>
          <a:xfrm>
            <a:off x="864900" y="3352800"/>
            <a:ext cx="11430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layout tree</a:t>
            </a:r>
            <a:endParaRPr i="1">
              <a:latin typeface="Droid Serif"/>
              <a:ea typeface="Droid Serif"/>
              <a:cs typeface="Droid Serif"/>
              <a:sym typeface="Droid Serif"/>
            </a:endParaRPr>
          </a:p>
        </p:txBody>
      </p:sp>
      <p:sp>
        <p:nvSpPr>
          <p:cNvPr id="1133" name="Google Shape;1133;p61"/>
          <p:cNvSpPr txBox="1"/>
          <p:nvPr/>
        </p:nvSpPr>
        <p:spPr>
          <a:xfrm>
            <a:off x="3886200" y="1295400"/>
            <a:ext cx="1093500" cy="304800"/>
          </a:xfrm>
          <a:prstGeom prst="rect">
            <a:avLst/>
          </a:prstGeom>
          <a:solidFill>
            <a:srgbClr val="EAD1D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PaintLayer</a:t>
            </a:r>
            <a:endParaRPr>
              <a:solidFill>
                <a:srgbClr val="0000FF"/>
              </a:solidFill>
              <a:latin typeface="Droid Sans"/>
              <a:ea typeface="Droid Sans"/>
              <a:cs typeface="Droid Sans"/>
              <a:sym typeface="Droid Sans"/>
            </a:endParaRPr>
          </a:p>
        </p:txBody>
      </p:sp>
      <p:sp>
        <p:nvSpPr>
          <p:cNvPr id="1134" name="Google Shape;1134;p61"/>
          <p:cNvSpPr txBox="1"/>
          <p:nvPr/>
        </p:nvSpPr>
        <p:spPr>
          <a:xfrm>
            <a:off x="4267200" y="2057400"/>
            <a:ext cx="1093500" cy="457200"/>
          </a:xfrm>
          <a:prstGeom prst="rect">
            <a:avLst/>
          </a:prstGeom>
          <a:solidFill>
            <a:srgbClr val="EAD1D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PaintLayer</a:t>
            </a:r>
            <a:endParaRPr>
              <a:solidFill>
                <a:srgbClr val="0000FF"/>
              </a:solidFill>
              <a:latin typeface="Droid Sans"/>
              <a:ea typeface="Droid Sans"/>
              <a:cs typeface="Droid Sans"/>
              <a:sym typeface="Droid Sans"/>
            </a:endParaRPr>
          </a:p>
        </p:txBody>
      </p:sp>
      <p:cxnSp>
        <p:nvCxnSpPr>
          <p:cNvPr id="1135" name="Google Shape;1135;p61"/>
          <p:cNvCxnSpPr>
            <a:endCxn id="1134" idx="1"/>
          </p:cNvCxnSpPr>
          <p:nvPr/>
        </p:nvCxnSpPr>
        <p:spPr>
          <a:xfrm rot="-5400000" flipH="1">
            <a:off x="3807900" y="1826700"/>
            <a:ext cx="681600" cy="237000"/>
          </a:xfrm>
          <a:prstGeom prst="curvedConnector2">
            <a:avLst/>
          </a:prstGeom>
          <a:noFill/>
          <a:ln w="19050" cap="flat" cmpd="sng">
            <a:solidFill>
              <a:schemeClr val="dk2"/>
            </a:solidFill>
            <a:prstDash val="solid"/>
            <a:round/>
            <a:headEnd type="none" w="med" len="med"/>
            <a:tailEnd type="none" w="med" len="med"/>
          </a:ln>
        </p:spPr>
      </p:cxnSp>
      <p:cxnSp>
        <p:nvCxnSpPr>
          <p:cNvPr id="1136" name="Google Shape;1136;p61"/>
          <p:cNvCxnSpPr>
            <a:stCxn id="1122" idx="3"/>
          </p:cNvCxnSpPr>
          <p:nvPr/>
        </p:nvCxnSpPr>
        <p:spPr>
          <a:xfrm>
            <a:off x="1779300" y="1447800"/>
            <a:ext cx="1984800" cy="11400"/>
          </a:xfrm>
          <a:prstGeom prst="straightConnector1">
            <a:avLst/>
          </a:prstGeom>
          <a:noFill/>
          <a:ln w="19050" cap="flat" cmpd="sng">
            <a:solidFill>
              <a:srgbClr val="C27BA0"/>
            </a:solidFill>
            <a:prstDash val="dash"/>
            <a:round/>
            <a:headEnd type="none" w="med" len="med"/>
            <a:tailEnd type="triangle" w="med" len="med"/>
          </a:ln>
        </p:spPr>
      </p:cxnSp>
      <p:cxnSp>
        <p:nvCxnSpPr>
          <p:cNvPr id="1137" name="Google Shape;1137;p61"/>
          <p:cNvCxnSpPr/>
          <p:nvPr/>
        </p:nvCxnSpPr>
        <p:spPr>
          <a:xfrm>
            <a:off x="3760500" y="2286000"/>
            <a:ext cx="406800" cy="11700"/>
          </a:xfrm>
          <a:prstGeom prst="straightConnector1">
            <a:avLst/>
          </a:prstGeom>
          <a:noFill/>
          <a:ln w="19050" cap="flat" cmpd="sng">
            <a:solidFill>
              <a:srgbClr val="C27BA0"/>
            </a:solidFill>
            <a:prstDash val="dash"/>
            <a:round/>
            <a:headEnd type="none" w="med" len="med"/>
            <a:tailEnd type="triangle" w="med" len="med"/>
          </a:ln>
        </p:spPr>
      </p:cxnSp>
      <p:sp>
        <p:nvSpPr>
          <p:cNvPr id="1138" name="Google Shape;1138;p61"/>
          <p:cNvSpPr txBox="1"/>
          <p:nvPr/>
        </p:nvSpPr>
        <p:spPr>
          <a:xfrm>
            <a:off x="6019800" y="1295400"/>
            <a:ext cx="1143000" cy="3048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cc::Layer</a:t>
            </a:r>
            <a:endParaRPr>
              <a:solidFill>
                <a:srgbClr val="0000FF"/>
              </a:solidFill>
              <a:latin typeface="Consolas"/>
              <a:ea typeface="Consolas"/>
              <a:cs typeface="Consolas"/>
              <a:sym typeface="Consolas"/>
            </a:endParaRPr>
          </a:p>
        </p:txBody>
      </p:sp>
      <p:sp>
        <p:nvSpPr>
          <p:cNvPr id="1139" name="Google Shape;1139;p61"/>
          <p:cNvSpPr txBox="1"/>
          <p:nvPr/>
        </p:nvSpPr>
        <p:spPr>
          <a:xfrm>
            <a:off x="6019800" y="2057400"/>
            <a:ext cx="1143000" cy="4572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cc::Layer</a:t>
            </a:r>
            <a:endParaRPr>
              <a:solidFill>
                <a:srgbClr val="0000FF"/>
              </a:solidFill>
              <a:latin typeface="Consolas"/>
              <a:ea typeface="Consolas"/>
              <a:cs typeface="Consolas"/>
              <a:sym typeface="Consolas"/>
            </a:endParaRPr>
          </a:p>
        </p:txBody>
      </p:sp>
      <p:cxnSp>
        <p:nvCxnSpPr>
          <p:cNvPr id="1140" name="Google Shape;1140;p61"/>
          <p:cNvCxnSpPr>
            <a:stCxn id="1133" idx="3"/>
            <a:endCxn id="1138" idx="1"/>
          </p:cNvCxnSpPr>
          <p:nvPr/>
        </p:nvCxnSpPr>
        <p:spPr>
          <a:xfrm>
            <a:off x="4979700" y="1447800"/>
            <a:ext cx="1040100" cy="0"/>
          </a:xfrm>
          <a:prstGeom prst="straightConnector1">
            <a:avLst/>
          </a:prstGeom>
          <a:noFill/>
          <a:ln w="19050" cap="flat" cmpd="sng">
            <a:solidFill>
              <a:srgbClr val="E69138"/>
            </a:solidFill>
            <a:prstDash val="dash"/>
            <a:round/>
            <a:headEnd type="none" w="med" len="med"/>
            <a:tailEnd type="triangle" w="med" len="med"/>
          </a:ln>
        </p:spPr>
      </p:cxnSp>
      <p:cxnSp>
        <p:nvCxnSpPr>
          <p:cNvPr id="1141" name="Google Shape;1141;p61"/>
          <p:cNvCxnSpPr>
            <a:endCxn id="1139" idx="1"/>
          </p:cNvCxnSpPr>
          <p:nvPr/>
        </p:nvCxnSpPr>
        <p:spPr>
          <a:xfrm rot="10800000" flipH="1">
            <a:off x="5356800" y="2286000"/>
            <a:ext cx="663000" cy="4800"/>
          </a:xfrm>
          <a:prstGeom prst="straightConnector1">
            <a:avLst/>
          </a:prstGeom>
          <a:noFill/>
          <a:ln w="19050" cap="flat" cmpd="sng">
            <a:solidFill>
              <a:srgbClr val="E69138"/>
            </a:solidFill>
            <a:prstDash val="dash"/>
            <a:round/>
            <a:headEnd type="none" w="med" len="med"/>
            <a:tailEnd type="triangle" w="med" len="med"/>
          </a:ln>
        </p:spPr>
      </p:cxnSp>
      <p:sp>
        <p:nvSpPr>
          <p:cNvPr id="1142" name="Google Shape;1142;p61"/>
          <p:cNvSpPr txBox="1"/>
          <p:nvPr/>
        </p:nvSpPr>
        <p:spPr>
          <a:xfrm>
            <a:off x="4191000" y="2590800"/>
            <a:ext cx="1600200" cy="9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PaintLayer is a</a:t>
            </a:r>
            <a:endParaRPr i="1">
              <a:latin typeface="Droid Serif"/>
              <a:ea typeface="Droid Serif"/>
              <a:cs typeface="Droid Serif"/>
              <a:sym typeface="Droid Serif"/>
            </a:endParaRPr>
          </a:p>
          <a:p>
            <a:pPr marL="0" lvl="0" indent="0" algn="l" rtl="0">
              <a:spcBef>
                <a:spcPts val="0"/>
              </a:spcBef>
              <a:spcAft>
                <a:spcPts val="0"/>
              </a:spcAft>
              <a:buNone/>
            </a:pPr>
            <a:r>
              <a:rPr lang="en" i="1">
                <a:latin typeface="Droid Serif"/>
                <a:ea typeface="Droid Serif"/>
                <a:cs typeface="Droid Serif"/>
                <a:sym typeface="Droid Serif"/>
              </a:rPr>
              <a:t>compositing</a:t>
            </a:r>
            <a:endParaRPr i="1">
              <a:latin typeface="Droid Serif"/>
              <a:ea typeface="Droid Serif"/>
              <a:cs typeface="Droid Serif"/>
              <a:sym typeface="Droid Serif"/>
            </a:endParaRPr>
          </a:p>
          <a:p>
            <a:pPr marL="0" lvl="0" indent="0" algn="l" rtl="0">
              <a:spcBef>
                <a:spcPts val="0"/>
              </a:spcBef>
              <a:spcAft>
                <a:spcPts val="0"/>
              </a:spcAft>
              <a:buNone/>
            </a:pPr>
            <a:r>
              <a:rPr lang="en" i="1">
                <a:latin typeface="Droid Serif"/>
                <a:ea typeface="Droid Serif"/>
                <a:cs typeface="Droid Serif"/>
                <a:sym typeface="Droid Serif"/>
              </a:rPr>
              <a:t>"candidate".</a:t>
            </a:r>
            <a:endParaRPr i="1">
              <a:latin typeface="Droid Serif"/>
              <a:ea typeface="Droid Serif"/>
              <a:cs typeface="Droid Serif"/>
              <a:sym typeface="Droid Serif"/>
            </a:endParaRPr>
          </a:p>
        </p:txBody>
      </p:sp>
      <p:sp>
        <p:nvSpPr>
          <p:cNvPr id="1143" name="Google Shape;1143;p61"/>
          <p:cNvSpPr txBox="1"/>
          <p:nvPr/>
        </p:nvSpPr>
        <p:spPr>
          <a:xfrm>
            <a:off x="6096000" y="2590800"/>
            <a:ext cx="10668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layer list</a:t>
            </a:r>
            <a:endParaRPr i="1">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7"/>
          <p:cNvSpPr/>
          <p:nvPr/>
        </p:nvSpPr>
        <p:spPr>
          <a:xfrm>
            <a:off x="685800" y="3657600"/>
            <a:ext cx="7543800" cy="685800"/>
          </a:xfrm>
          <a:prstGeom prst="rect">
            <a:avLst/>
          </a:prstGeom>
          <a:solidFill>
            <a:srgbClr val="D9EAD3">
              <a:alpha val="5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7"/>
          <p:cNvSpPr/>
          <p:nvPr/>
        </p:nvSpPr>
        <p:spPr>
          <a:xfrm>
            <a:off x="685800" y="2819400"/>
            <a:ext cx="7543800" cy="838200"/>
          </a:xfrm>
          <a:prstGeom prst="rect">
            <a:avLst/>
          </a:prstGeom>
          <a:solidFill>
            <a:srgbClr val="EAD1DC">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7"/>
          <p:cNvSpPr/>
          <p:nvPr/>
        </p:nvSpPr>
        <p:spPr>
          <a:xfrm>
            <a:off x="685800" y="1981200"/>
            <a:ext cx="7543800" cy="838200"/>
          </a:xfrm>
          <a:prstGeom prst="rect">
            <a:avLst/>
          </a:prstGeom>
          <a:solidFill>
            <a:srgbClr val="FFF2CC">
              <a:alpha val="84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7"/>
          <p:cNvSpPr/>
          <p:nvPr/>
        </p:nvSpPr>
        <p:spPr>
          <a:xfrm>
            <a:off x="685800" y="1143000"/>
            <a:ext cx="7543800" cy="838200"/>
          </a:xfrm>
          <a:prstGeom prst="rect">
            <a:avLst/>
          </a:prstGeom>
          <a:solidFill>
            <a:srgbClr val="EEEEEE">
              <a:alpha val="519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7"/>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7"/>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content</a:t>
            </a:r>
            <a:endParaRPr sz="3600" b="1">
              <a:solidFill>
                <a:srgbClr val="434343"/>
              </a:solidFill>
              <a:latin typeface="Droid Sans"/>
              <a:ea typeface="Droid Sans"/>
              <a:cs typeface="Droid Sans"/>
              <a:sym typeface="Droid Sans"/>
            </a:endParaRPr>
          </a:p>
        </p:txBody>
      </p:sp>
      <p:sp>
        <p:nvSpPr>
          <p:cNvPr id="116" name="Google Shape;116;p17"/>
          <p:cNvSpPr txBox="1"/>
          <p:nvPr/>
        </p:nvSpPr>
        <p:spPr>
          <a:xfrm>
            <a:off x="2441075" y="1285075"/>
            <a:ext cx="2967000" cy="38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(Hyper-</a:t>
            </a:r>
            <a:r>
              <a:rPr lang="en" i="1" u="sng">
                <a:latin typeface="Droid Serif"/>
                <a:ea typeface="Droid Serif"/>
                <a:cs typeface="Droid Serif"/>
                <a:sym typeface="Droid Serif"/>
              </a:rPr>
              <a:t>Text</a:t>
            </a:r>
            <a:r>
              <a:rPr lang="en" i="1">
                <a:latin typeface="Droid Serif"/>
                <a:ea typeface="Droid Serif"/>
                <a:cs typeface="Droid Serif"/>
                <a:sym typeface="Droid Serif"/>
              </a:rPr>
              <a:t> </a:t>
            </a:r>
            <a:r>
              <a:rPr lang="en" i="1" u="sng">
                <a:latin typeface="Droid Serif"/>
                <a:ea typeface="Droid Serif"/>
                <a:cs typeface="Droid Serif"/>
                <a:sym typeface="Droid Serif"/>
              </a:rPr>
              <a:t>Markup</a:t>
            </a:r>
            <a:r>
              <a:rPr lang="en" i="1">
                <a:latin typeface="Droid Serif"/>
                <a:ea typeface="Droid Serif"/>
                <a:cs typeface="Droid Serif"/>
                <a:sym typeface="Droid Serif"/>
              </a:rPr>
              <a:t> Language)</a:t>
            </a:r>
            <a:endParaRPr i="1">
              <a:latin typeface="Droid Serif"/>
              <a:ea typeface="Droid Serif"/>
              <a:cs typeface="Droid Serif"/>
              <a:sym typeface="Droid Serif"/>
            </a:endParaRPr>
          </a:p>
        </p:txBody>
      </p:sp>
      <p:sp>
        <p:nvSpPr>
          <p:cNvPr id="117" name="Google Shape;117;p17"/>
          <p:cNvSpPr txBox="1"/>
          <p:nvPr/>
        </p:nvSpPr>
        <p:spPr>
          <a:xfrm>
            <a:off x="780775" y="1142650"/>
            <a:ext cx="2227500" cy="3087300"/>
          </a:xfrm>
          <a:prstGeom prst="rect">
            <a:avLst/>
          </a:prstGeom>
          <a:noFill/>
          <a:ln>
            <a:noFill/>
          </a:ln>
        </p:spPr>
        <p:txBody>
          <a:bodyPr spcFirstLastPara="1" wrap="square" lIns="91425" tIns="91425" rIns="91425" bIns="91425" anchor="t" anchorCtr="0">
            <a:noAutofit/>
          </a:bodyPr>
          <a:lstStyle/>
          <a:p>
            <a:pPr marL="457200" lvl="0" indent="-457200" algn="l" rtl="0">
              <a:lnSpc>
                <a:spcPct val="150000"/>
              </a:lnSpc>
              <a:spcBef>
                <a:spcPts val="0"/>
              </a:spcBef>
              <a:spcAft>
                <a:spcPts val="0"/>
              </a:spcAft>
              <a:buClr>
                <a:srgbClr val="4A86E8"/>
              </a:buClr>
              <a:buSzPts val="3600"/>
              <a:buFont typeface="Impact"/>
              <a:buChar char="●"/>
            </a:pPr>
            <a:r>
              <a:rPr lang="en" sz="3600">
                <a:solidFill>
                  <a:srgbClr val="4A86E8"/>
                </a:solidFill>
                <a:latin typeface="Impact"/>
                <a:ea typeface="Impact"/>
                <a:cs typeface="Impact"/>
                <a:sym typeface="Impact"/>
              </a:rPr>
              <a:t>HTML</a:t>
            </a:r>
            <a:endParaRPr sz="3600">
              <a:solidFill>
                <a:srgbClr val="4A86E8"/>
              </a:solidFill>
              <a:latin typeface="Impact"/>
              <a:ea typeface="Impact"/>
              <a:cs typeface="Impact"/>
              <a:sym typeface="Impact"/>
            </a:endParaRPr>
          </a:p>
          <a:p>
            <a:pPr marL="457200" lvl="0" indent="-457200" algn="l" rtl="0">
              <a:lnSpc>
                <a:spcPct val="150000"/>
              </a:lnSpc>
              <a:spcBef>
                <a:spcPts val="0"/>
              </a:spcBef>
              <a:spcAft>
                <a:spcPts val="0"/>
              </a:spcAft>
              <a:buClr>
                <a:srgbClr val="4A86E8"/>
              </a:buClr>
              <a:buSzPts val="3600"/>
              <a:buFont typeface="Impact"/>
              <a:buChar char="●"/>
            </a:pPr>
            <a:r>
              <a:rPr lang="en" sz="3600">
                <a:solidFill>
                  <a:srgbClr val="4A86E8"/>
                </a:solidFill>
                <a:latin typeface="Impact"/>
                <a:ea typeface="Impact"/>
                <a:cs typeface="Impact"/>
                <a:sym typeface="Impact"/>
              </a:rPr>
              <a:t>CSS</a:t>
            </a:r>
            <a:endParaRPr sz="3600">
              <a:solidFill>
                <a:srgbClr val="4A86E8"/>
              </a:solidFill>
              <a:latin typeface="Impact"/>
              <a:ea typeface="Impact"/>
              <a:cs typeface="Impact"/>
              <a:sym typeface="Impact"/>
            </a:endParaRPr>
          </a:p>
          <a:p>
            <a:pPr marL="457200" lvl="0" indent="-457200" algn="l" rtl="0">
              <a:lnSpc>
                <a:spcPct val="150000"/>
              </a:lnSpc>
              <a:spcBef>
                <a:spcPts val="0"/>
              </a:spcBef>
              <a:spcAft>
                <a:spcPts val="0"/>
              </a:spcAft>
              <a:buClr>
                <a:srgbClr val="4A86E8"/>
              </a:buClr>
              <a:buSzPts val="3600"/>
              <a:buFont typeface="Impact"/>
              <a:buChar char="●"/>
            </a:pPr>
            <a:r>
              <a:rPr lang="en" sz="3600">
                <a:solidFill>
                  <a:srgbClr val="4A86E8"/>
                </a:solidFill>
                <a:latin typeface="Impact"/>
                <a:ea typeface="Impact"/>
                <a:cs typeface="Impact"/>
                <a:sym typeface="Impact"/>
              </a:rPr>
              <a:t>JS</a:t>
            </a:r>
            <a:endParaRPr sz="3600">
              <a:solidFill>
                <a:srgbClr val="4A86E8"/>
              </a:solidFill>
              <a:latin typeface="Impact"/>
              <a:ea typeface="Impact"/>
              <a:cs typeface="Impact"/>
              <a:sym typeface="Impact"/>
            </a:endParaRPr>
          </a:p>
          <a:p>
            <a:pPr marL="457200" lvl="0" indent="-457200" algn="l" rtl="0">
              <a:lnSpc>
                <a:spcPct val="150000"/>
              </a:lnSpc>
              <a:spcBef>
                <a:spcPts val="0"/>
              </a:spcBef>
              <a:spcAft>
                <a:spcPts val="0"/>
              </a:spcAft>
              <a:buClr>
                <a:srgbClr val="4A86E8"/>
              </a:buClr>
              <a:buSzPts val="3600"/>
              <a:buFont typeface="Impact"/>
              <a:buChar char="●"/>
            </a:pPr>
            <a:r>
              <a:rPr lang="en" sz="3600">
                <a:solidFill>
                  <a:srgbClr val="4A86E8"/>
                </a:solidFill>
                <a:latin typeface="Impact"/>
                <a:ea typeface="Impact"/>
                <a:cs typeface="Impact"/>
                <a:sym typeface="Impact"/>
              </a:rPr>
              <a:t>images</a:t>
            </a:r>
            <a:endParaRPr sz="3600">
              <a:solidFill>
                <a:srgbClr val="4A86E8"/>
              </a:solidFill>
              <a:latin typeface="Impact"/>
              <a:ea typeface="Impact"/>
              <a:cs typeface="Impact"/>
              <a:sym typeface="Impact"/>
            </a:endParaRPr>
          </a:p>
        </p:txBody>
      </p:sp>
      <p:sp>
        <p:nvSpPr>
          <p:cNvPr id="118" name="Google Shape;118;p17"/>
          <p:cNvSpPr txBox="1"/>
          <p:nvPr/>
        </p:nvSpPr>
        <p:spPr>
          <a:xfrm>
            <a:off x="5865575" y="1259900"/>
            <a:ext cx="2967000" cy="5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0000FF"/>
                </a:solidFill>
                <a:latin typeface="Consolas"/>
                <a:ea typeface="Consolas"/>
                <a:cs typeface="Consolas"/>
                <a:sym typeface="Consolas"/>
              </a:rPr>
              <a:t>&lt;p&gt;</a:t>
            </a:r>
            <a:r>
              <a:rPr lang="en" sz="1800">
                <a:latin typeface="Consolas"/>
                <a:ea typeface="Consolas"/>
                <a:cs typeface="Consolas"/>
                <a:sym typeface="Consolas"/>
              </a:rPr>
              <a:t> hello </a:t>
            </a:r>
            <a:r>
              <a:rPr lang="en" sz="1800">
                <a:solidFill>
                  <a:srgbClr val="0000FF"/>
                </a:solidFill>
                <a:latin typeface="Consolas"/>
                <a:ea typeface="Consolas"/>
                <a:cs typeface="Consolas"/>
                <a:sym typeface="Consolas"/>
              </a:rPr>
              <a:t>&lt;/p&gt;</a:t>
            </a:r>
            <a:endParaRPr sz="1800">
              <a:solidFill>
                <a:srgbClr val="0000FF"/>
              </a:solidFill>
              <a:latin typeface="Consolas"/>
              <a:ea typeface="Consolas"/>
              <a:cs typeface="Consolas"/>
              <a:sym typeface="Consolas"/>
            </a:endParaRPr>
          </a:p>
        </p:txBody>
      </p:sp>
      <p:sp>
        <p:nvSpPr>
          <p:cNvPr id="119" name="Google Shape;119;p17"/>
          <p:cNvSpPr/>
          <p:nvPr/>
        </p:nvSpPr>
        <p:spPr>
          <a:xfrm>
            <a:off x="4054825" y="1591575"/>
            <a:ext cx="2109500" cy="226925"/>
          </a:xfrm>
          <a:custGeom>
            <a:avLst/>
            <a:gdLst/>
            <a:ahLst/>
            <a:cxnLst/>
            <a:rect l="l" t="t" r="r" b="b"/>
            <a:pathLst>
              <a:path w="84380" h="9077" extrusionOk="0">
                <a:moveTo>
                  <a:pt x="0" y="0"/>
                </a:moveTo>
                <a:lnTo>
                  <a:pt x="0" y="9077"/>
                </a:lnTo>
                <a:lnTo>
                  <a:pt x="84044" y="9077"/>
                </a:lnTo>
                <a:lnTo>
                  <a:pt x="84380" y="1681"/>
                </a:lnTo>
              </a:path>
            </a:pathLst>
          </a:custGeom>
          <a:noFill/>
          <a:ln w="19050" cap="flat" cmpd="sng">
            <a:solidFill>
              <a:schemeClr val="dk2"/>
            </a:solidFill>
            <a:prstDash val="solid"/>
            <a:round/>
            <a:headEnd type="none" w="med" len="med"/>
            <a:tailEnd type="triangle" w="med" len="med"/>
          </a:ln>
        </p:spPr>
      </p:sp>
      <p:sp>
        <p:nvSpPr>
          <p:cNvPr id="120" name="Google Shape;120;p17"/>
          <p:cNvSpPr/>
          <p:nvPr/>
        </p:nvSpPr>
        <p:spPr>
          <a:xfrm>
            <a:off x="3416075" y="1583175"/>
            <a:ext cx="3287632" cy="321810"/>
          </a:xfrm>
          <a:custGeom>
            <a:avLst/>
            <a:gdLst/>
            <a:ahLst/>
            <a:cxnLst/>
            <a:rect l="l" t="t" r="r" b="b"/>
            <a:pathLst>
              <a:path w="146573" h="15128" extrusionOk="0">
                <a:moveTo>
                  <a:pt x="0" y="0"/>
                </a:moveTo>
                <a:lnTo>
                  <a:pt x="0" y="15128"/>
                </a:lnTo>
                <a:lnTo>
                  <a:pt x="146573" y="14792"/>
                </a:lnTo>
                <a:lnTo>
                  <a:pt x="146573" y="2690"/>
                </a:lnTo>
              </a:path>
            </a:pathLst>
          </a:custGeom>
          <a:noFill/>
          <a:ln w="19050" cap="flat" cmpd="sng">
            <a:solidFill>
              <a:schemeClr val="dk2"/>
            </a:solidFill>
            <a:prstDash val="solid"/>
            <a:round/>
            <a:headEnd type="none" w="med" len="med"/>
            <a:tailEnd type="triangle" w="med" len="med"/>
          </a:ln>
        </p:spPr>
      </p:sp>
      <p:sp>
        <p:nvSpPr>
          <p:cNvPr id="121" name="Google Shape;121;p17"/>
          <p:cNvSpPr txBox="1"/>
          <p:nvPr/>
        </p:nvSpPr>
        <p:spPr>
          <a:xfrm>
            <a:off x="2441075" y="2135563"/>
            <a:ext cx="2419500" cy="38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(Cascading Style Sheets)</a:t>
            </a:r>
            <a:endParaRPr i="1">
              <a:latin typeface="Droid Serif"/>
              <a:ea typeface="Droid Serif"/>
              <a:cs typeface="Droid Serif"/>
              <a:sym typeface="Droid Serif"/>
            </a:endParaRPr>
          </a:p>
        </p:txBody>
      </p:sp>
      <p:sp>
        <p:nvSpPr>
          <p:cNvPr id="122" name="Google Shape;122;p17"/>
          <p:cNvSpPr txBox="1"/>
          <p:nvPr/>
        </p:nvSpPr>
        <p:spPr>
          <a:xfrm>
            <a:off x="5865575" y="2097913"/>
            <a:ext cx="2269500" cy="5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nsolas"/>
                <a:ea typeface="Consolas"/>
                <a:cs typeface="Consolas"/>
                <a:sym typeface="Consolas"/>
              </a:rPr>
              <a:t>p </a:t>
            </a:r>
            <a:r>
              <a:rPr lang="en" sz="1800">
                <a:solidFill>
                  <a:srgbClr val="0000FF"/>
                </a:solidFill>
                <a:latin typeface="Consolas"/>
                <a:ea typeface="Consolas"/>
                <a:cs typeface="Consolas"/>
                <a:sym typeface="Consolas"/>
              </a:rPr>
              <a:t>{</a:t>
            </a:r>
            <a:r>
              <a:rPr lang="en" sz="1800">
                <a:latin typeface="Consolas"/>
                <a:ea typeface="Consolas"/>
                <a:cs typeface="Consolas"/>
                <a:sym typeface="Consolas"/>
              </a:rPr>
              <a:t> color: red </a:t>
            </a:r>
            <a:r>
              <a:rPr lang="en" sz="1800">
                <a:solidFill>
                  <a:srgbClr val="0000FF"/>
                </a:solidFill>
                <a:latin typeface="Consolas"/>
                <a:ea typeface="Consolas"/>
                <a:cs typeface="Consolas"/>
                <a:sym typeface="Consolas"/>
              </a:rPr>
              <a:t>}</a:t>
            </a:r>
            <a:endParaRPr sz="1800">
              <a:solidFill>
                <a:srgbClr val="0000FF"/>
              </a:solidFill>
              <a:latin typeface="Consolas"/>
              <a:ea typeface="Consolas"/>
              <a:cs typeface="Consolas"/>
              <a:sym typeface="Consolas"/>
            </a:endParaRPr>
          </a:p>
        </p:txBody>
      </p:sp>
      <p:sp>
        <p:nvSpPr>
          <p:cNvPr id="123" name="Google Shape;123;p17"/>
          <p:cNvSpPr txBox="1"/>
          <p:nvPr/>
        </p:nvSpPr>
        <p:spPr>
          <a:xfrm>
            <a:off x="2441075" y="2900963"/>
            <a:ext cx="1327800" cy="38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(JavaScript)</a:t>
            </a:r>
            <a:endParaRPr i="1">
              <a:latin typeface="Droid Serif"/>
              <a:ea typeface="Droid Serif"/>
              <a:cs typeface="Droid Serif"/>
              <a:sym typeface="Droid Serif"/>
            </a:endParaRPr>
          </a:p>
        </p:txBody>
      </p:sp>
      <p:sp>
        <p:nvSpPr>
          <p:cNvPr id="124" name="Google Shape;124;p17"/>
          <p:cNvSpPr txBox="1"/>
          <p:nvPr/>
        </p:nvSpPr>
        <p:spPr>
          <a:xfrm>
            <a:off x="4741500" y="2842050"/>
            <a:ext cx="3287700" cy="5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Consolas"/>
                <a:ea typeface="Consolas"/>
                <a:cs typeface="Consolas"/>
                <a:sym typeface="Consolas"/>
              </a:rPr>
              <a:t>p.innerHTML = </a:t>
            </a:r>
            <a:r>
              <a:rPr lang="en" sz="1800">
                <a:solidFill>
                  <a:srgbClr val="45818E"/>
                </a:solidFill>
                <a:latin typeface="Consolas"/>
                <a:ea typeface="Consolas"/>
                <a:cs typeface="Consolas"/>
                <a:sym typeface="Consolas"/>
              </a:rPr>
              <a:t>"goodbye"</a:t>
            </a:r>
            <a:r>
              <a:rPr lang="en" sz="1800">
                <a:latin typeface="Consolas"/>
                <a:ea typeface="Consolas"/>
                <a:cs typeface="Consolas"/>
                <a:sym typeface="Consolas"/>
              </a:rPr>
              <a:t>;</a:t>
            </a:r>
            <a:endParaRPr sz="1800">
              <a:solidFill>
                <a:srgbClr val="0000FF"/>
              </a:solidFill>
              <a:latin typeface="Consolas"/>
              <a:ea typeface="Consolas"/>
              <a:cs typeface="Consolas"/>
              <a:sym typeface="Consolas"/>
            </a:endParaRPr>
          </a:p>
        </p:txBody>
      </p:sp>
      <p:sp>
        <p:nvSpPr>
          <p:cNvPr id="125" name="Google Shape;125;p17"/>
          <p:cNvSpPr txBox="1"/>
          <p:nvPr/>
        </p:nvSpPr>
        <p:spPr>
          <a:xfrm>
            <a:off x="475975" y="4378750"/>
            <a:ext cx="7882500" cy="38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(other kinds of rendered content: &lt;video&gt;, &lt;canvas&gt;, WebAssembly, WebGL, WebVR, PDF, ...)</a:t>
            </a:r>
            <a:endParaRPr i="1">
              <a:latin typeface="Droid Serif"/>
              <a:ea typeface="Droid Serif"/>
              <a:cs typeface="Droid Serif"/>
              <a:sym typeface="Droid Serif"/>
            </a:endParaRPr>
          </a:p>
        </p:txBody>
      </p:sp>
      <p:sp>
        <p:nvSpPr>
          <p:cNvPr id="126" name="Google Shape;126;p17"/>
          <p:cNvSpPr txBox="1"/>
          <p:nvPr/>
        </p:nvSpPr>
        <p:spPr>
          <a:xfrm>
            <a:off x="4860575" y="3671350"/>
            <a:ext cx="3287700" cy="5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0000FF"/>
                </a:solidFill>
                <a:latin typeface="Consolas"/>
                <a:ea typeface="Consolas"/>
                <a:cs typeface="Consolas"/>
                <a:sym typeface="Consolas"/>
              </a:rPr>
              <a:t>&lt;img</a:t>
            </a:r>
            <a:r>
              <a:rPr lang="en" sz="1800">
                <a:latin typeface="Consolas"/>
                <a:ea typeface="Consolas"/>
                <a:cs typeface="Consolas"/>
                <a:sym typeface="Consolas"/>
              </a:rPr>
              <a:t> src=</a:t>
            </a:r>
            <a:r>
              <a:rPr lang="en" sz="1800">
                <a:solidFill>
                  <a:srgbClr val="45818E"/>
                </a:solidFill>
                <a:latin typeface="Consolas"/>
                <a:ea typeface="Consolas"/>
                <a:cs typeface="Consolas"/>
                <a:sym typeface="Consolas"/>
              </a:rPr>
              <a:t>"kitten.gif"</a:t>
            </a:r>
            <a:r>
              <a:rPr lang="en" sz="1800">
                <a:solidFill>
                  <a:srgbClr val="0000FF"/>
                </a:solidFill>
                <a:latin typeface="Consolas"/>
                <a:ea typeface="Consolas"/>
                <a:cs typeface="Consolas"/>
                <a:sym typeface="Consolas"/>
              </a:rPr>
              <a:t>&gt;</a:t>
            </a:r>
            <a:endParaRPr sz="1800">
              <a:solidFill>
                <a:srgbClr val="0000FF"/>
              </a:solidFill>
              <a:latin typeface="Consolas"/>
              <a:ea typeface="Consolas"/>
              <a:cs typeface="Consolas"/>
              <a:sym typeface="Consola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62"/>
          <p:cNvSpPr txBox="1"/>
          <p:nvPr/>
        </p:nvSpPr>
        <p:spPr>
          <a:xfrm>
            <a:off x="6553200" y="3048000"/>
            <a:ext cx="1752600" cy="914400"/>
          </a:xfrm>
          <a:prstGeom prst="rect">
            <a:avLst/>
          </a:prstGeom>
          <a:solidFill>
            <a:srgbClr val="EFEFEF"/>
          </a:solidFill>
          <a:ln w="9525"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cc::Layer</a:t>
            </a:r>
            <a:endParaRPr>
              <a:solidFill>
                <a:srgbClr val="0000FF"/>
              </a:solidFill>
              <a:latin typeface="Consolas"/>
              <a:ea typeface="Consolas"/>
              <a:cs typeface="Consolas"/>
              <a:sym typeface="Consolas"/>
            </a:endParaRPr>
          </a:p>
        </p:txBody>
      </p:sp>
      <p:sp>
        <p:nvSpPr>
          <p:cNvPr id="1149" name="Google Shape;1149;p62"/>
          <p:cNvSpPr txBox="1"/>
          <p:nvPr/>
        </p:nvSpPr>
        <p:spPr>
          <a:xfrm>
            <a:off x="1676400" y="3429000"/>
            <a:ext cx="2667000" cy="3810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GraphicsLayer</a:t>
            </a:r>
            <a:endParaRPr>
              <a:solidFill>
                <a:srgbClr val="0000FF"/>
              </a:solidFill>
              <a:latin typeface="Consolas"/>
              <a:ea typeface="Consolas"/>
              <a:cs typeface="Consolas"/>
              <a:sym typeface="Consolas"/>
            </a:endParaRPr>
          </a:p>
        </p:txBody>
      </p:sp>
      <p:sp>
        <p:nvSpPr>
          <p:cNvPr id="1150" name="Google Shape;1150;p62"/>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62"/>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compositing update</a:t>
            </a:r>
            <a:endParaRPr sz="3600" b="1">
              <a:solidFill>
                <a:srgbClr val="434343"/>
              </a:solidFill>
              <a:latin typeface="Droid Sans"/>
              <a:ea typeface="Droid Sans"/>
              <a:cs typeface="Droid Sans"/>
              <a:sym typeface="Droid Sans"/>
            </a:endParaRPr>
          </a:p>
        </p:txBody>
      </p:sp>
      <p:sp>
        <p:nvSpPr>
          <p:cNvPr id="1152" name="Google Shape;1152;p62"/>
          <p:cNvSpPr txBox="1"/>
          <p:nvPr/>
        </p:nvSpPr>
        <p:spPr>
          <a:xfrm>
            <a:off x="1940700" y="1539488"/>
            <a:ext cx="914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DOM</a:t>
            </a:r>
            <a:endParaRPr b="1">
              <a:solidFill>
                <a:srgbClr val="0000FF"/>
              </a:solidFill>
              <a:latin typeface="Droid Sans"/>
              <a:ea typeface="Droid Sans"/>
              <a:cs typeface="Droid Sans"/>
              <a:sym typeface="Droid Sans"/>
            </a:endParaRPr>
          </a:p>
        </p:txBody>
      </p:sp>
      <p:sp>
        <p:nvSpPr>
          <p:cNvPr id="1153" name="Google Shape;1153;p62"/>
          <p:cNvSpPr txBox="1"/>
          <p:nvPr/>
        </p:nvSpPr>
        <p:spPr>
          <a:xfrm>
            <a:off x="3133850" y="1539488"/>
            <a:ext cx="914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style</a:t>
            </a:r>
            <a:endParaRPr b="1">
              <a:solidFill>
                <a:srgbClr val="0000FF"/>
              </a:solidFill>
              <a:latin typeface="Droid Sans"/>
              <a:ea typeface="Droid Sans"/>
              <a:cs typeface="Droid Sans"/>
              <a:sym typeface="Droid Sans"/>
            </a:endParaRPr>
          </a:p>
        </p:txBody>
      </p:sp>
      <p:sp>
        <p:nvSpPr>
          <p:cNvPr id="1154" name="Google Shape;1154;p62"/>
          <p:cNvSpPr txBox="1"/>
          <p:nvPr/>
        </p:nvSpPr>
        <p:spPr>
          <a:xfrm>
            <a:off x="4327000" y="1539488"/>
            <a:ext cx="914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layout</a:t>
            </a:r>
            <a:endParaRPr b="1">
              <a:solidFill>
                <a:srgbClr val="0000FF"/>
              </a:solidFill>
              <a:latin typeface="Droid Sans"/>
              <a:ea typeface="Droid Sans"/>
              <a:cs typeface="Droid Sans"/>
              <a:sym typeface="Droid Sans"/>
            </a:endParaRPr>
          </a:p>
        </p:txBody>
      </p:sp>
      <p:sp>
        <p:nvSpPr>
          <p:cNvPr id="1155" name="Google Shape;1155;p62"/>
          <p:cNvSpPr txBox="1"/>
          <p:nvPr/>
        </p:nvSpPr>
        <p:spPr>
          <a:xfrm>
            <a:off x="7108700" y="1539488"/>
            <a:ext cx="914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paint</a:t>
            </a:r>
            <a:endParaRPr b="1">
              <a:solidFill>
                <a:srgbClr val="0000FF"/>
              </a:solidFill>
              <a:latin typeface="Droid Sans"/>
              <a:ea typeface="Droid Sans"/>
              <a:cs typeface="Droid Sans"/>
              <a:sym typeface="Droid Sans"/>
            </a:endParaRPr>
          </a:p>
        </p:txBody>
      </p:sp>
      <p:pic>
        <p:nvPicPr>
          <p:cNvPr id="1156" name="Google Shape;1156;p62" descr="latest"/>
          <p:cNvPicPr preferRelativeResize="0"/>
          <p:nvPr/>
        </p:nvPicPr>
        <p:blipFill>
          <a:blip r:embed="rId3">
            <a:alphaModFix/>
          </a:blip>
          <a:stretch>
            <a:fillRect/>
          </a:stretch>
        </p:blipFill>
        <p:spPr>
          <a:xfrm>
            <a:off x="762000" y="1623989"/>
            <a:ext cx="1041634" cy="685799"/>
          </a:xfrm>
          <a:prstGeom prst="rect">
            <a:avLst/>
          </a:prstGeom>
          <a:noFill/>
          <a:ln>
            <a:noFill/>
          </a:ln>
        </p:spPr>
      </p:pic>
      <p:sp>
        <p:nvSpPr>
          <p:cNvPr id="1157" name="Google Shape;1157;p62"/>
          <p:cNvSpPr txBox="1"/>
          <p:nvPr/>
        </p:nvSpPr>
        <p:spPr>
          <a:xfrm rot="-1353">
            <a:off x="780894" y="1718747"/>
            <a:ext cx="7620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38761D"/>
                </a:solidFill>
                <a:latin typeface="Droid Serif"/>
                <a:ea typeface="Droid Serif"/>
                <a:cs typeface="Droid Serif"/>
                <a:sym typeface="Droid Serif"/>
              </a:rPr>
              <a:t>main</a:t>
            </a:r>
            <a:endParaRPr b="1" i="1">
              <a:solidFill>
                <a:srgbClr val="38761D"/>
              </a:solidFill>
              <a:latin typeface="Droid Serif"/>
              <a:ea typeface="Droid Serif"/>
              <a:cs typeface="Droid Serif"/>
              <a:sym typeface="Droid Serif"/>
            </a:endParaRPr>
          </a:p>
        </p:txBody>
      </p:sp>
      <p:cxnSp>
        <p:nvCxnSpPr>
          <p:cNvPr id="1158" name="Google Shape;1158;p62"/>
          <p:cNvCxnSpPr/>
          <p:nvPr/>
        </p:nvCxnSpPr>
        <p:spPr>
          <a:xfrm>
            <a:off x="1803625" y="2190613"/>
            <a:ext cx="3328800" cy="0"/>
          </a:xfrm>
          <a:prstGeom prst="straightConnector1">
            <a:avLst/>
          </a:prstGeom>
          <a:noFill/>
          <a:ln w="28575" cap="flat" cmpd="sng">
            <a:solidFill>
              <a:srgbClr val="999999"/>
            </a:solidFill>
            <a:prstDash val="solid"/>
            <a:round/>
            <a:headEnd type="none" w="med" len="med"/>
            <a:tailEnd type="triangle" w="med" len="med"/>
          </a:ln>
        </p:spPr>
      </p:cxnSp>
      <p:sp>
        <p:nvSpPr>
          <p:cNvPr id="1159" name="Google Shape;1159;p62"/>
          <p:cNvSpPr txBox="1"/>
          <p:nvPr/>
        </p:nvSpPr>
        <p:spPr>
          <a:xfrm>
            <a:off x="5520150" y="1425938"/>
            <a:ext cx="1309800" cy="555300"/>
          </a:xfrm>
          <a:prstGeom prst="rect">
            <a:avLst/>
          </a:prstGeom>
          <a:solidFill>
            <a:srgbClr val="D9EAD3"/>
          </a:solid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compositing update</a:t>
            </a:r>
            <a:endParaRPr b="1">
              <a:solidFill>
                <a:srgbClr val="0000FF"/>
              </a:solidFill>
              <a:latin typeface="Droid Sans"/>
              <a:ea typeface="Droid Sans"/>
              <a:cs typeface="Droid Sans"/>
              <a:sym typeface="Droid Sans"/>
            </a:endParaRPr>
          </a:p>
        </p:txBody>
      </p:sp>
      <p:sp>
        <p:nvSpPr>
          <p:cNvPr id="1160" name="Google Shape;1160;p62"/>
          <p:cNvSpPr/>
          <p:nvPr/>
        </p:nvSpPr>
        <p:spPr>
          <a:xfrm>
            <a:off x="5473675" y="1062025"/>
            <a:ext cx="1402758" cy="475632"/>
          </a:xfrm>
          <a:prstGeom prst="irregularSeal2">
            <a:avLst/>
          </a:prstGeom>
          <a:solidFill>
            <a:srgbClr val="FFF2CC"/>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Droid Sans"/>
              <a:ea typeface="Droid Sans"/>
              <a:cs typeface="Droid Sans"/>
              <a:sym typeface="Droid Sans"/>
            </a:endParaRPr>
          </a:p>
        </p:txBody>
      </p:sp>
      <p:cxnSp>
        <p:nvCxnSpPr>
          <p:cNvPr id="1161" name="Google Shape;1161;p62"/>
          <p:cNvCxnSpPr>
            <a:stCxn id="1152" idx="3"/>
            <a:endCxn id="1153" idx="1"/>
          </p:cNvCxnSpPr>
          <p:nvPr/>
        </p:nvCxnSpPr>
        <p:spPr>
          <a:xfrm>
            <a:off x="2855100" y="1691888"/>
            <a:ext cx="278700" cy="0"/>
          </a:xfrm>
          <a:prstGeom prst="straightConnector1">
            <a:avLst/>
          </a:prstGeom>
          <a:noFill/>
          <a:ln w="19050" cap="flat" cmpd="sng">
            <a:solidFill>
              <a:schemeClr val="dk2"/>
            </a:solidFill>
            <a:prstDash val="solid"/>
            <a:round/>
            <a:headEnd type="none" w="med" len="med"/>
            <a:tailEnd type="triangle" w="med" len="med"/>
          </a:ln>
        </p:spPr>
      </p:cxnSp>
      <p:cxnSp>
        <p:nvCxnSpPr>
          <p:cNvPr id="1162" name="Google Shape;1162;p62"/>
          <p:cNvCxnSpPr>
            <a:stCxn id="1153" idx="3"/>
            <a:endCxn id="1154" idx="1"/>
          </p:cNvCxnSpPr>
          <p:nvPr/>
        </p:nvCxnSpPr>
        <p:spPr>
          <a:xfrm>
            <a:off x="4048250" y="1691888"/>
            <a:ext cx="278700" cy="0"/>
          </a:xfrm>
          <a:prstGeom prst="straightConnector1">
            <a:avLst/>
          </a:prstGeom>
          <a:noFill/>
          <a:ln w="19050" cap="flat" cmpd="sng">
            <a:solidFill>
              <a:schemeClr val="dk2"/>
            </a:solidFill>
            <a:prstDash val="solid"/>
            <a:round/>
            <a:headEnd type="none" w="med" len="med"/>
            <a:tailEnd type="triangle" w="med" len="med"/>
          </a:ln>
        </p:spPr>
      </p:cxnSp>
      <p:cxnSp>
        <p:nvCxnSpPr>
          <p:cNvPr id="1163" name="Google Shape;1163;p62"/>
          <p:cNvCxnSpPr>
            <a:stCxn id="1154" idx="3"/>
            <a:endCxn id="1159" idx="1"/>
          </p:cNvCxnSpPr>
          <p:nvPr/>
        </p:nvCxnSpPr>
        <p:spPr>
          <a:xfrm>
            <a:off x="5241400" y="1691888"/>
            <a:ext cx="278700" cy="11700"/>
          </a:xfrm>
          <a:prstGeom prst="straightConnector1">
            <a:avLst/>
          </a:prstGeom>
          <a:noFill/>
          <a:ln w="19050" cap="flat" cmpd="sng">
            <a:solidFill>
              <a:schemeClr val="dk2"/>
            </a:solidFill>
            <a:prstDash val="solid"/>
            <a:round/>
            <a:headEnd type="none" w="med" len="med"/>
            <a:tailEnd type="triangle" w="med" len="med"/>
          </a:ln>
        </p:spPr>
      </p:cxnSp>
      <p:cxnSp>
        <p:nvCxnSpPr>
          <p:cNvPr id="1164" name="Google Shape;1164;p62"/>
          <p:cNvCxnSpPr>
            <a:stCxn id="1159" idx="3"/>
            <a:endCxn id="1155" idx="1"/>
          </p:cNvCxnSpPr>
          <p:nvPr/>
        </p:nvCxnSpPr>
        <p:spPr>
          <a:xfrm rot="10800000" flipH="1">
            <a:off x="6829950" y="1691888"/>
            <a:ext cx="278700" cy="11700"/>
          </a:xfrm>
          <a:prstGeom prst="straightConnector1">
            <a:avLst/>
          </a:prstGeom>
          <a:noFill/>
          <a:ln w="19050" cap="flat" cmpd="sng">
            <a:solidFill>
              <a:schemeClr val="dk2"/>
            </a:solidFill>
            <a:prstDash val="solid"/>
            <a:round/>
            <a:headEnd type="none" w="med" len="med"/>
            <a:tailEnd type="triangle" w="med" len="med"/>
          </a:ln>
        </p:spPr>
      </p:cxnSp>
      <p:sp>
        <p:nvSpPr>
          <p:cNvPr id="1165" name="Google Shape;1165;p62"/>
          <p:cNvSpPr txBox="1"/>
          <p:nvPr/>
        </p:nvSpPr>
        <p:spPr>
          <a:xfrm>
            <a:off x="762000" y="2895600"/>
            <a:ext cx="3785100" cy="381000"/>
          </a:xfrm>
          <a:prstGeom prst="rect">
            <a:avLst/>
          </a:prstGeom>
          <a:solidFill>
            <a:srgbClr val="D9EAD3"/>
          </a:solid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Consolas"/>
                <a:ea typeface="Consolas"/>
                <a:cs typeface="Consolas"/>
                <a:sym typeface="Consolas"/>
              </a:rPr>
              <a:t>PaintLayerCompositor</a:t>
            </a:r>
            <a:r>
              <a:rPr lang="en">
                <a:latin typeface="Consolas"/>
                <a:ea typeface="Consolas"/>
                <a:cs typeface="Consolas"/>
                <a:sym typeface="Consolas"/>
              </a:rPr>
              <a:t>::UpdateIfNeeded</a:t>
            </a:r>
            <a:endParaRPr>
              <a:solidFill>
                <a:srgbClr val="0000FF"/>
              </a:solidFill>
              <a:latin typeface="Consolas"/>
              <a:ea typeface="Consolas"/>
              <a:cs typeface="Consolas"/>
              <a:sym typeface="Consolas"/>
            </a:endParaRPr>
          </a:p>
        </p:txBody>
      </p:sp>
      <p:sp>
        <p:nvSpPr>
          <p:cNvPr id="1166" name="Google Shape;1166;p62"/>
          <p:cNvSpPr txBox="1"/>
          <p:nvPr/>
        </p:nvSpPr>
        <p:spPr>
          <a:xfrm>
            <a:off x="3124200" y="3505200"/>
            <a:ext cx="1117800" cy="2286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cc::Layer</a:t>
            </a:r>
            <a:endParaRPr>
              <a:solidFill>
                <a:srgbClr val="0000FF"/>
              </a:solidFill>
              <a:latin typeface="Consolas"/>
              <a:ea typeface="Consolas"/>
              <a:cs typeface="Consolas"/>
              <a:sym typeface="Consolas"/>
            </a:endParaRPr>
          </a:p>
        </p:txBody>
      </p:sp>
      <p:sp>
        <p:nvSpPr>
          <p:cNvPr id="1167" name="Google Shape;1167;p62"/>
          <p:cNvSpPr/>
          <p:nvPr/>
        </p:nvSpPr>
        <p:spPr>
          <a:xfrm>
            <a:off x="4267200" y="1981200"/>
            <a:ext cx="1447800" cy="914400"/>
          </a:xfrm>
          <a:custGeom>
            <a:avLst/>
            <a:gdLst/>
            <a:ahLst/>
            <a:cxnLst/>
            <a:rect l="l" t="t" r="r" b="b"/>
            <a:pathLst>
              <a:path w="57912" h="36576" extrusionOk="0">
                <a:moveTo>
                  <a:pt x="57912" y="0"/>
                </a:moveTo>
                <a:lnTo>
                  <a:pt x="57912" y="21336"/>
                </a:lnTo>
                <a:lnTo>
                  <a:pt x="0" y="21336"/>
                </a:lnTo>
                <a:lnTo>
                  <a:pt x="0" y="36576"/>
                </a:lnTo>
              </a:path>
            </a:pathLst>
          </a:custGeom>
          <a:noFill/>
          <a:ln w="28575" cap="flat" cmpd="sng">
            <a:solidFill>
              <a:srgbClr val="6AA84F"/>
            </a:solidFill>
            <a:prstDash val="solid"/>
            <a:round/>
            <a:headEnd type="none" w="med" len="med"/>
            <a:tailEnd type="triangle" w="med" len="med"/>
          </a:ln>
        </p:spPr>
      </p:sp>
      <p:sp>
        <p:nvSpPr>
          <p:cNvPr id="1168" name="Google Shape;1168;p62"/>
          <p:cNvSpPr txBox="1"/>
          <p:nvPr/>
        </p:nvSpPr>
        <p:spPr>
          <a:xfrm>
            <a:off x="1676400" y="3886200"/>
            <a:ext cx="2667000" cy="3810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GraphicsLayer</a:t>
            </a:r>
            <a:endParaRPr>
              <a:solidFill>
                <a:srgbClr val="0000FF"/>
              </a:solidFill>
              <a:latin typeface="Consolas"/>
              <a:ea typeface="Consolas"/>
              <a:cs typeface="Consolas"/>
              <a:sym typeface="Consolas"/>
            </a:endParaRPr>
          </a:p>
        </p:txBody>
      </p:sp>
      <p:sp>
        <p:nvSpPr>
          <p:cNvPr id="1169" name="Google Shape;1169;p62"/>
          <p:cNvSpPr txBox="1"/>
          <p:nvPr/>
        </p:nvSpPr>
        <p:spPr>
          <a:xfrm>
            <a:off x="3124200" y="3962400"/>
            <a:ext cx="1117800" cy="2286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cc::Layer</a:t>
            </a:r>
            <a:endParaRPr>
              <a:solidFill>
                <a:srgbClr val="0000FF"/>
              </a:solidFill>
              <a:latin typeface="Consolas"/>
              <a:ea typeface="Consolas"/>
              <a:cs typeface="Consolas"/>
              <a:sym typeface="Consolas"/>
            </a:endParaRPr>
          </a:p>
        </p:txBody>
      </p:sp>
      <p:sp>
        <p:nvSpPr>
          <p:cNvPr id="1170" name="Google Shape;1170;p62"/>
          <p:cNvSpPr txBox="1"/>
          <p:nvPr/>
        </p:nvSpPr>
        <p:spPr>
          <a:xfrm>
            <a:off x="1676400" y="4343400"/>
            <a:ext cx="2667000" cy="3810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GraphicsLayer</a:t>
            </a:r>
            <a:endParaRPr>
              <a:solidFill>
                <a:srgbClr val="0000FF"/>
              </a:solidFill>
              <a:latin typeface="Consolas"/>
              <a:ea typeface="Consolas"/>
              <a:cs typeface="Consolas"/>
              <a:sym typeface="Consolas"/>
            </a:endParaRPr>
          </a:p>
        </p:txBody>
      </p:sp>
      <p:sp>
        <p:nvSpPr>
          <p:cNvPr id="1171" name="Google Shape;1171;p62"/>
          <p:cNvSpPr txBox="1"/>
          <p:nvPr/>
        </p:nvSpPr>
        <p:spPr>
          <a:xfrm>
            <a:off x="3124200" y="4419600"/>
            <a:ext cx="1117800" cy="2286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cc::Layer</a:t>
            </a:r>
            <a:endParaRPr>
              <a:solidFill>
                <a:srgbClr val="0000FF"/>
              </a:solidFill>
              <a:latin typeface="Consolas"/>
              <a:ea typeface="Consolas"/>
              <a:cs typeface="Consolas"/>
              <a:sym typeface="Consolas"/>
            </a:endParaRPr>
          </a:p>
        </p:txBody>
      </p:sp>
      <p:sp>
        <p:nvSpPr>
          <p:cNvPr id="1172" name="Google Shape;1172;p62"/>
          <p:cNvSpPr/>
          <p:nvPr/>
        </p:nvSpPr>
        <p:spPr>
          <a:xfrm>
            <a:off x="1371600" y="3429000"/>
            <a:ext cx="152400" cy="1295400"/>
          </a:xfrm>
          <a:prstGeom prst="leftBrace">
            <a:avLst>
              <a:gd name="adj1" fmla="val 8333"/>
              <a:gd name="adj2" fmla="val 50000"/>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73" name="Google Shape;1173;p62"/>
          <p:cNvCxnSpPr>
            <a:endCxn id="1172" idx="1"/>
          </p:cNvCxnSpPr>
          <p:nvPr/>
        </p:nvCxnSpPr>
        <p:spPr>
          <a:xfrm rot="-5400000" flipH="1">
            <a:off x="739500" y="3444600"/>
            <a:ext cx="787500" cy="476700"/>
          </a:xfrm>
          <a:prstGeom prst="curvedConnector2">
            <a:avLst/>
          </a:prstGeom>
          <a:noFill/>
          <a:ln w="19050" cap="flat" cmpd="sng">
            <a:solidFill>
              <a:srgbClr val="6AA84F"/>
            </a:solidFill>
            <a:prstDash val="solid"/>
            <a:round/>
            <a:headEnd type="none" w="med" len="med"/>
            <a:tailEnd type="none" w="med" len="med"/>
          </a:ln>
        </p:spPr>
      </p:cxnSp>
      <p:sp>
        <p:nvSpPr>
          <p:cNvPr id="1174" name="Google Shape;1174;p62"/>
          <p:cNvSpPr txBox="1"/>
          <p:nvPr/>
        </p:nvSpPr>
        <p:spPr>
          <a:xfrm rot="3555041">
            <a:off x="563422" y="3832750"/>
            <a:ext cx="866057" cy="3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builds</a:t>
            </a:r>
            <a:endParaRPr i="1">
              <a:latin typeface="Droid Serif"/>
              <a:ea typeface="Droid Serif"/>
              <a:cs typeface="Droid Serif"/>
              <a:sym typeface="Droid Serif"/>
            </a:endParaRPr>
          </a:p>
        </p:txBody>
      </p:sp>
      <p:sp>
        <p:nvSpPr>
          <p:cNvPr id="1175" name="Google Shape;1175;p62"/>
          <p:cNvSpPr/>
          <p:nvPr/>
        </p:nvSpPr>
        <p:spPr>
          <a:xfrm>
            <a:off x="6858000" y="3429000"/>
            <a:ext cx="418200" cy="381000"/>
          </a:xfrm>
          <a:prstGeom prst="rect">
            <a:avLst/>
          </a:prstGeom>
          <a:solidFill>
            <a:srgbClr val="EAD1DC"/>
          </a:solidFill>
          <a:ln w="19050" cap="flat" cmpd="sng">
            <a:solidFill>
              <a:srgbClr val="A64D7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Droid Sans"/>
                <a:ea typeface="Droid Sans"/>
                <a:cs typeface="Droid Sans"/>
                <a:sym typeface="Droid Sans"/>
              </a:rPr>
              <a:t>DI</a:t>
            </a:r>
            <a:endParaRPr b="1" dirty="0">
              <a:latin typeface="Droid Sans"/>
              <a:ea typeface="Droid Sans"/>
              <a:cs typeface="Droid Sans"/>
              <a:sym typeface="Droid Sans"/>
            </a:endParaRPr>
          </a:p>
        </p:txBody>
      </p:sp>
      <p:sp>
        <p:nvSpPr>
          <p:cNvPr id="1176" name="Google Shape;1176;p62"/>
          <p:cNvSpPr txBox="1"/>
          <p:nvPr/>
        </p:nvSpPr>
        <p:spPr>
          <a:xfrm>
            <a:off x="6349500" y="2362200"/>
            <a:ext cx="2184900" cy="381000"/>
          </a:xfrm>
          <a:prstGeom prst="rect">
            <a:avLst/>
          </a:prstGeom>
          <a:solidFill>
            <a:srgbClr val="D9EAD3"/>
          </a:solid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GraphicsLayer::</a:t>
            </a:r>
            <a:r>
              <a:rPr lang="en" b="1">
                <a:latin typeface="Consolas"/>
                <a:ea typeface="Consolas"/>
                <a:cs typeface="Consolas"/>
                <a:sym typeface="Consolas"/>
              </a:rPr>
              <a:t>Paint</a:t>
            </a:r>
            <a:endParaRPr b="1">
              <a:solidFill>
                <a:srgbClr val="0000FF"/>
              </a:solidFill>
              <a:latin typeface="Consolas"/>
              <a:ea typeface="Consolas"/>
              <a:cs typeface="Consolas"/>
              <a:sym typeface="Consolas"/>
            </a:endParaRPr>
          </a:p>
        </p:txBody>
      </p:sp>
      <p:sp>
        <p:nvSpPr>
          <p:cNvPr id="1177" name="Google Shape;1177;p62"/>
          <p:cNvSpPr/>
          <p:nvPr/>
        </p:nvSpPr>
        <p:spPr>
          <a:xfrm>
            <a:off x="7278000" y="3429000"/>
            <a:ext cx="418200" cy="381000"/>
          </a:xfrm>
          <a:prstGeom prst="rect">
            <a:avLst/>
          </a:prstGeom>
          <a:solidFill>
            <a:srgbClr val="EAD1DC"/>
          </a:solidFill>
          <a:ln w="19050" cap="flat" cmpd="sng">
            <a:solidFill>
              <a:srgbClr val="A64D7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Droid Sans"/>
                <a:ea typeface="Droid Sans"/>
                <a:cs typeface="Droid Sans"/>
                <a:sym typeface="Droid Sans"/>
              </a:rPr>
              <a:t>DI</a:t>
            </a:r>
            <a:endParaRPr b="1">
              <a:latin typeface="Droid Sans"/>
              <a:ea typeface="Droid Sans"/>
              <a:cs typeface="Droid Sans"/>
              <a:sym typeface="Droid Sans"/>
            </a:endParaRPr>
          </a:p>
        </p:txBody>
      </p:sp>
      <p:sp>
        <p:nvSpPr>
          <p:cNvPr id="1178" name="Google Shape;1178;p62"/>
          <p:cNvSpPr/>
          <p:nvPr/>
        </p:nvSpPr>
        <p:spPr>
          <a:xfrm>
            <a:off x="7696200" y="3429000"/>
            <a:ext cx="418200" cy="381000"/>
          </a:xfrm>
          <a:prstGeom prst="rect">
            <a:avLst/>
          </a:prstGeom>
          <a:solidFill>
            <a:srgbClr val="EAD1DC"/>
          </a:solidFill>
          <a:ln w="19050" cap="flat" cmpd="sng">
            <a:solidFill>
              <a:srgbClr val="A64D7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Droid Sans"/>
                <a:ea typeface="Droid Sans"/>
                <a:cs typeface="Droid Sans"/>
                <a:sym typeface="Droid Sans"/>
              </a:rPr>
              <a:t>DI</a:t>
            </a:r>
            <a:endParaRPr b="1">
              <a:latin typeface="Droid Sans"/>
              <a:ea typeface="Droid Sans"/>
              <a:cs typeface="Droid Sans"/>
              <a:sym typeface="Droid Sans"/>
            </a:endParaRPr>
          </a:p>
        </p:txBody>
      </p:sp>
      <p:cxnSp>
        <p:nvCxnSpPr>
          <p:cNvPr id="1179" name="Google Shape;1179;p62"/>
          <p:cNvCxnSpPr/>
          <p:nvPr/>
        </p:nvCxnSpPr>
        <p:spPr>
          <a:xfrm>
            <a:off x="7296025" y="1846175"/>
            <a:ext cx="0" cy="483600"/>
          </a:xfrm>
          <a:prstGeom prst="straightConnector1">
            <a:avLst/>
          </a:prstGeom>
          <a:noFill/>
          <a:ln w="19050" cap="flat" cmpd="sng">
            <a:solidFill>
              <a:schemeClr val="dk2"/>
            </a:solidFill>
            <a:prstDash val="solid"/>
            <a:round/>
            <a:headEnd type="none" w="med" len="med"/>
            <a:tailEnd type="triangle" w="med" len="med"/>
          </a:ln>
        </p:spPr>
      </p:cxnSp>
      <p:cxnSp>
        <p:nvCxnSpPr>
          <p:cNvPr id="1180" name="Google Shape;1180;p62"/>
          <p:cNvCxnSpPr/>
          <p:nvPr/>
        </p:nvCxnSpPr>
        <p:spPr>
          <a:xfrm>
            <a:off x="7907175" y="2739725"/>
            <a:ext cx="0" cy="653100"/>
          </a:xfrm>
          <a:prstGeom prst="straightConnector1">
            <a:avLst/>
          </a:prstGeom>
          <a:noFill/>
          <a:ln w="19050" cap="flat" cmpd="sng">
            <a:solidFill>
              <a:schemeClr val="dk2"/>
            </a:solidFill>
            <a:prstDash val="solid"/>
            <a:round/>
            <a:headEnd type="none" w="med" len="med"/>
            <a:tailEnd type="triangle" w="med" len="med"/>
          </a:ln>
        </p:spPr>
      </p:cxnSp>
      <p:sp>
        <p:nvSpPr>
          <p:cNvPr id="1181" name="Google Shape;1181;p62"/>
          <p:cNvSpPr txBox="1"/>
          <p:nvPr/>
        </p:nvSpPr>
        <p:spPr>
          <a:xfrm>
            <a:off x="4800600" y="4267200"/>
            <a:ext cx="3886200" cy="533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i="1">
                <a:latin typeface="Droid Serif"/>
                <a:ea typeface="Droid Serif"/>
                <a:cs typeface="Droid Serif"/>
                <a:sym typeface="Droid Serif"/>
              </a:rPr>
              <a:t>Each layer is painted separately.</a:t>
            </a:r>
            <a:endParaRPr sz="1800" i="1">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63"/>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63"/>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property trees</a:t>
            </a:r>
            <a:endParaRPr sz="3600" b="1">
              <a:solidFill>
                <a:srgbClr val="434343"/>
              </a:solidFill>
              <a:latin typeface="Droid Sans"/>
              <a:ea typeface="Droid Sans"/>
              <a:cs typeface="Droid Sans"/>
              <a:sym typeface="Droid Sans"/>
            </a:endParaRPr>
          </a:p>
        </p:txBody>
      </p:sp>
      <p:pic>
        <p:nvPicPr>
          <p:cNvPr id="1188" name="Google Shape;1188;p63" descr="flat,800x800,075,t.jpg"/>
          <p:cNvPicPr preferRelativeResize="0"/>
          <p:nvPr/>
        </p:nvPicPr>
        <p:blipFill rotWithShape="1">
          <a:blip r:embed="rId3">
            <a:alphaModFix/>
          </a:blip>
          <a:srcRect r="46666" b="39309"/>
          <a:stretch/>
        </p:blipFill>
        <p:spPr>
          <a:xfrm>
            <a:off x="3009213" y="3019026"/>
            <a:ext cx="609600" cy="705912"/>
          </a:xfrm>
          <a:prstGeom prst="rect">
            <a:avLst/>
          </a:prstGeom>
          <a:noFill/>
          <a:ln w="28575" cap="flat" cmpd="sng">
            <a:solidFill>
              <a:srgbClr val="E69138"/>
            </a:solidFill>
            <a:prstDash val="dash"/>
            <a:round/>
            <a:headEnd type="none" w="sm" len="sm"/>
            <a:tailEnd type="none" w="sm" len="sm"/>
          </a:ln>
        </p:spPr>
      </p:pic>
      <p:sp>
        <p:nvSpPr>
          <p:cNvPr id="1189" name="Google Shape;1189;p63"/>
          <p:cNvSpPr/>
          <p:nvPr/>
        </p:nvSpPr>
        <p:spPr>
          <a:xfrm>
            <a:off x="3229352" y="1221810"/>
            <a:ext cx="191400" cy="191400"/>
          </a:xfrm>
          <a:prstGeom prst="ellipse">
            <a:avLst/>
          </a:prstGeom>
          <a:solidFill>
            <a:srgbClr val="F9CB9C"/>
          </a:solidFill>
          <a:ln w="1905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90" name="Google Shape;1190;p63"/>
          <p:cNvCxnSpPr>
            <a:stCxn id="1189" idx="4"/>
            <a:endCxn id="1191" idx="0"/>
          </p:cNvCxnSpPr>
          <p:nvPr/>
        </p:nvCxnSpPr>
        <p:spPr>
          <a:xfrm>
            <a:off x="3325052" y="1413210"/>
            <a:ext cx="0" cy="382800"/>
          </a:xfrm>
          <a:prstGeom prst="straightConnector1">
            <a:avLst/>
          </a:prstGeom>
          <a:noFill/>
          <a:ln w="19050" cap="flat" cmpd="sng">
            <a:solidFill>
              <a:srgbClr val="B45F06"/>
            </a:solidFill>
            <a:prstDash val="solid"/>
            <a:round/>
            <a:headEnd type="triangle" w="med" len="med"/>
            <a:tailEnd type="none" w="med" len="med"/>
          </a:ln>
        </p:spPr>
      </p:cxnSp>
      <p:sp>
        <p:nvSpPr>
          <p:cNvPr id="1191" name="Google Shape;1191;p63"/>
          <p:cNvSpPr/>
          <p:nvPr/>
        </p:nvSpPr>
        <p:spPr>
          <a:xfrm>
            <a:off x="3229352" y="1795981"/>
            <a:ext cx="191400" cy="191400"/>
          </a:xfrm>
          <a:prstGeom prst="ellipse">
            <a:avLst/>
          </a:prstGeom>
          <a:solidFill>
            <a:srgbClr val="F9CB9C"/>
          </a:solidFill>
          <a:ln w="1905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63"/>
          <p:cNvSpPr/>
          <p:nvPr/>
        </p:nvSpPr>
        <p:spPr>
          <a:xfrm>
            <a:off x="7397227" y="1226423"/>
            <a:ext cx="191400" cy="191400"/>
          </a:xfrm>
          <a:prstGeom prst="ellipse">
            <a:avLst/>
          </a:prstGeom>
          <a:solidFill>
            <a:srgbClr val="D9D9D9"/>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63"/>
          <p:cNvSpPr/>
          <p:nvPr/>
        </p:nvSpPr>
        <p:spPr>
          <a:xfrm>
            <a:off x="7397227" y="1800593"/>
            <a:ext cx="191400" cy="191400"/>
          </a:xfrm>
          <a:prstGeom prst="ellipse">
            <a:avLst/>
          </a:prstGeom>
          <a:solidFill>
            <a:srgbClr val="D9D9D9"/>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94" name="Google Shape;1194;p63"/>
          <p:cNvCxnSpPr>
            <a:stCxn id="1192" idx="4"/>
            <a:endCxn id="1193" idx="0"/>
          </p:cNvCxnSpPr>
          <p:nvPr/>
        </p:nvCxnSpPr>
        <p:spPr>
          <a:xfrm>
            <a:off x="7492927" y="1417823"/>
            <a:ext cx="0" cy="382800"/>
          </a:xfrm>
          <a:prstGeom prst="straightConnector1">
            <a:avLst/>
          </a:prstGeom>
          <a:noFill/>
          <a:ln w="19050" cap="flat" cmpd="sng">
            <a:solidFill>
              <a:srgbClr val="595959"/>
            </a:solidFill>
            <a:prstDash val="solid"/>
            <a:round/>
            <a:headEnd type="triangle" w="med" len="med"/>
            <a:tailEnd type="none" w="med" len="med"/>
          </a:ln>
        </p:spPr>
      </p:cxnSp>
      <p:sp>
        <p:nvSpPr>
          <p:cNvPr id="1195" name="Google Shape;1195;p63"/>
          <p:cNvSpPr txBox="1"/>
          <p:nvPr/>
        </p:nvSpPr>
        <p:spPr>
          <a:xfrm>
            <a:off x="1161575" y="4223200"/>
            <a:ext cx="7291800" cy="56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i="1">
                <a:latin typeface="Droid Serif"/>
                <a:ea typeface="Droid Serif"/>
                <a:cs typeface="Droid Serif"/>
                <a:sym typeface="Droid Serif"/>
              </a:rPr>
              <a:t>The compositor can apply some </a:t>
            </a:r>
            <a:r>
              <a:rPr lang="en" sz="1800" b="1" i="1">
                <a:latin typeface="Droid Serif"/>
                <a:ea typeface="Droid Serif"/>
                <a:cs typeface="Droid Serif"/>
                <a:sym typeface="Droid Serif"/>
              </a:rPr>
              <a:t>paint properties</a:t>
            </a:r>
            <a:r>
              <a:rPr lang="en" sz="1800" i="1">
                <a:latin typeface="Droid Serif"/>
                <a:ea typeface="Droid Serif"/>
                <a:cs typeface="Droid Serif"/>
                <a:sym typeface="Droid Serif"/>
              </a:rPr>
              <a:t> to a layer.</a:t>
            </a:r>
            <a:endParaRPr sz="1800" i="1">
              <a:latin typeface="Droid Serif"/>
              <a:ea typeface="Droid Serif"/>
              <a:cs typeface="Droid Serif"/>
              <a:sym typeface="Droid Serif"/>
            </a:endParaRPr>
          </a:p>
        </p:txBody>
      </p:sp>
      <p:pic>
        <p:nvPicPr>
          <p:cNvPr id="1196" name="Google Shape;1196;p63" descr="flat,800x800,075,t.jpg"/>
          <p:cNvPicPr preferRelativeResize="0"/>
          <p:nvPr/>
        </p:nvPicPr>
        <p:blipFill rotWithShape="1">
          <a:blip r:embed="rId3">
            <a:alphaModFix/>
          </a:blip>
          <a:srcRect/>
          <a:stretch/>
        </p:blipFill>
        <p:spPr>
          <a:xfrm rot="2699994">
            <a:off x="1253675" y="3007915"/>
            <a:ext cx="748816" cy="762001"/>
          </a:xfrm>
          <a:prstGeom prst="rect">
            <a:avLst/>
          </a:prstGeom>
          <a:noFill/>
          <a:ln w="19050" cap="flat" cmpd="sng">
            <a:solidFill>
              <a:srgbClr val="6AA84F"/>
            </a:solidFill>
            <a:prstDash val="solid"/>
            <a:round/>
            <a:headEnd type="none" w="sm" len="sm"/>
            <a:tailEnd type="none" w="sm" len="sm"/>
          </a:ln>
        </p:spPr>
      </p:pic>
      <p:pic>
        <p:nvPicPr>
          <p:cNvPr id="1197" name="Google Shape;1197;p63" descr="flat,800x800,075,t.jpg"/>
          <p:cNvPicPr preferRelativeResize="0"/>
          <p:nvPr/>
        </p:nvPicPr>
        <p:blipFill rotWithShape="1">
          <a:blip r:embed="rId3">
            <a:alphaModFix amt="39000"/>
          </a:blip>
          <a:srcRect/>
          <a:stretch/>
        </p:blipFill>
        <p:spPr>
          <a:xfrm>
            <a:off x="4906375" y="2910453"/>
            <a:ext cx="748816" cy="762000"/>
          </a:xfrm>
          <a:prstGeom prst="rect">
            <a:avLst/>
          </a:prstGeom>
          <a:noFill/>
          <a:ln w="19050" cap="flat" cmpd="sng">
            <a:solidFill>
              <a:srgbClr val="4A86E8"/>
            </a:solidFill>
            <a:prstDash val="solid"/>
            <a:round/>
            <a:headEnd type="none" w="sm" len="sm"/>
            <a:tailEnd type="none" w="sm" len="sm"/>
          </a:ln>
          <a:effectLst>
            <a:reflection endPos="30000" dist="38100" dir="5400000" fadeDir="5400012" sy="-100000" algn="bl" rotWithShape="0"/>
          </a:effectLst>
        </p:spPr>
      </p:pic>
      <p:pic>
        <p:nvPicPr>
          <p:cNvPr id="1198" name="Google Shape;1198;p63" descr="flat,800x800,075,t.jpg"/>
          <p:cNvPicPr preferRelativeResize="0"/>
          <p:nvPr/>
        </p:nvPicPr>
        <p:blipFill rotWithShape="1">
          <a:blip r:embed="rId3">
            <a:alphaModFix/>
          </a:blip>
          <a:srcRect t="55838"/>
          <a:stretch/>
        </p:blipFill>
        <p:spPr>
          <a:xfrm rot="-15">
            <a:off x="6945175" y="3023651"/>
            <a:ext cx="891400" cy="654622"/>
          </a:xfrm>
          <a:prstGeom prst="rect">
            <a:avLst/>
          </a:prstGeom>
          <a:noFill/>
          <a:ln w="19050" cap="flat" cmpd="sng">
            <a:solidFill>
              <a:srgbClr val="999999"/>
            </a:solidFill>
            <a:prstDash val="solid"/>
            <a:round/>
            <a:headEnd type="none" w="sm" len="sm"/>
            <a:tailEnd type="none" w="sm" len="sm"/>
          </a:ln>
        </p:spPr>
      </p:pic>
      <p:pic>
        <p:nvPicPr>
          <p:cNvPr id="1199" name="Google Shape;1199;p63"/>
          <p:cNvPicPr preferRelativeResize="0"/>
          <p:nvPr/>
        </p:nvPicPr>
        <p:blipFill>
          <a:blip r:embed="rId4">
            <a:alphaModFix/>
          </a:blip>
          <a:stretch>
            <a:fillRect/>
          </a:stretch>
        </p:blipFill>
        <p:spPr>
          <a:xfrm>
            <a:off x="7836575" y="3023651"/>
            <a:ext cx="223164" cy="654625"/>
          </a:xfrm>
          <a:prstGeom prst="rect">
            <a:avLst/>
          </a:prstGeom>
          <a:noFill/>
          <a:ln w="19050" cap="flat" cmpd="sng">
            <a:solidFill>
              <a:srgbClr val="999999"/>
            </a:solidFill>
            <a:prstDash val="solid"/>
            <a:round/>
            <a:headEnd type="none" w="sm" len="sm"/>
            <a:tailEnd type="none" w="sm" len="sm"/>
          </a:ln>
        </p:spPr>
      </p:pic>
      <p:sp>
        <p:nvSpPr>
          <p:cNvPr id="1200" name="Google Shape;1200;p63"/>
          <p:cNvSpPr/>
          <p:nvPr/>
        </p:nvSpPr>
        <p:spPr>
          <a:xfrm>
            <a:off x="1351402" y="1220435"/>
            <a:ext cx="191400" cy="191400"/>
          </a:xfrm>
          <a:prstGeom prst="ellipse">
            <a:avLst/>
          </a:prstGeom>
          <a:solidFill>
            <a:srgbClr val="B6D7A8"/>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01" name="Google Shape;1201;p63"/>
          <p:cNvCxnSpPr>
            <a:stCxn id="1200" idx="4"/>
            <a:endCxn id="1202" idx="0"/>
          </p:cNvCxnSpPr>
          <p:nvPr/>
        </p:nvCxnSpPr>
        <p:spPr>
          <a:xfrm>
            <a:off x="1447102" y="1411835"/>
            <a:ext cx="0" cy="382800"/>
          </a:xfrm>
          <a:prstGeom prst="straightConnector1">
            <a:avLst/>
          </a:prstGeom>
          <a:noFill/>
          <a:ln w="19050" cap="flat" cmpd="sng">
            <a:solidFill>
              <a:srgbClr val="38761D"/>
            </a:solidFill>
            <a:prstDash val="solid"/>
            <a:round/>
            <a:headEnd type="triangle" w="med" len="med"/>
            <a:tailEnd type="none" w="med" len="med"/>
          </a:ln>
        </p:spPr>
      </p:cxnSp>
      <p:sp>
        <p:nvSpPr>
          <p:cNvPr id="1202" name="Google Shape;1202;p63"/>
          <p:cNvSpPr/>
          <p:nvPr/>
        </p:nvSpPr>
        <p:spPr>
          <a:xfrm>
            <a:off x="1351402" y="1794606"/>
            <a:ext cx="191400" cy="191400"/>
          </a:xfrm>
          <a:prstGeom prst="ellipse">
            <a:avLst/>
          </a:prstGeom>
          <a:solidFill>
            <a:srgbClr val="B6D7A8"/>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3"/>
          <p:cNvSpPr/>
          <p:nvPr/>
        </p:nvSpPr>
        <p:spPr>
          <a:xfrm>
            <a:off x="1700023" y="1794588"/>
            <a:ext cx="191400" cy="191400"/>
          </a:xfrm>
          <a:prstGeom prst="ellipse">
            <a:avLst/>
          </a:prstGeom>
          <a:solidFill>
            <a:srgbClr val="B6D7A8"/>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04" name="Google Shape;1204;p63"/>
          <p:cNvCxnSpPr>
            <a:endCxn id="1203" idx="0"/>
          </p:cNvCxnSpPr>
          <p:nvPr/>
        </p:nvCxnSpPr>
        <p:spPr>
          <a:xfrm>
            <a:off x="1494523" y="1411788"/>
            <a:ext cx="301200" cy="382800"/>
          </a:xfrm>
          <a:prstGeom prst="straightConnector1">
            <a:avLst/>
          </a:prstGeom>
          <a:noFill/>
          <a:ln w="19050" cap="flat" cmpd="sng">
            <a:solidFill>
              <a:srgbClr val="38761D"/>
            </a:solidFill>
            <a:prstDash val="solid"/>
            <a:round/>
            <a:headEnd type="triangle" w="med" len="med"/>
            <a:tailEnd type="none" w="med" len="med"/>
          </a:ln>
        </p:spPr>
      </p:cxnSp>
      <p:sp>
        <p:nvSpPr>
          <p:cNvPr id="1205" name="Google Shape;1205;p63"/>
          <p:cNvSpPr/>
          <p:nvPr/>
        </p:nvSpPr>
        <p:spPr>
          <a:xfrm>
            <a:off x="4977552" y="1226460"/>
            <a:ext cx="191400" cy="191400"/>
          </a:xfrm>
          <a:prstGeom prst="ellipse">
            <a:avLst/>
          </a:prstGeom>
          <a:solidFill>
            <a:srgbClr val="A4C2F4"/>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06" name="Google Shape;1206;p63"/>
          <p:cNvCxnSpPr>
            <a:stCxn id="1205" idx="4"/>
            <a:endCxn id="1207" idx="0"/>
          </p:cNvCxnSpPr>
          <p:nvPr/>
        </p:nvCxnSpPr>
        <p:spPr>
          <a:xfrm>
            <a:off x="5073252" y="1417860"/>
            <a:ext cx="0" cy="382800"/>
          </a:xfrm>
          <a:prstGeom prst="straightConnector1">
            <a:avLst/>
          </a:prstGeom>
          <a:noFill/>
          <a:ln w="19050" cap="flat" cmpd="sng">
            <a:solidFill>
              <a:srgbClr val="1155CC"/>
            </a:solidFill>
            <a:prstDash val="solid"/>
            <a:round/>
            <a:headEnd type="triangle" w="med" len="med"/>
            <a:tailEnd type="none" w="med" len="med"/>
          </a:ln>
        </p:spPr>
      </p:cxnSp>
      <p:sp>
        <p:nvSpPr>
          <p:cNvPr id="1207" name="Google Shape;1207;p63"/>
          <p:cNvSpPr/>
          <p:nvPr/>
        </p:nvSpPr>
        <p:spPr>
          <a:xfrm>
            <a:off x="4977552" y="1800631"/>
            <a:ext cx="191400" cy="191400"/>
          </a:xfrm>
          <a:prstGeom prst="ellipse">
            <a:avLst/>
          </a:prstGeom>
          <a:solidFill>
            <a:srgbClr val="A4C2F4"/>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3"/>
          <p:cNvSpPr/>
          <p:nvPr/>
        </p:nvSpPr>
        <p:spPr>
          <a:xfrm>
            <a:off x="5326173" y="1800613"/>
            <a:ext cx="191400" cy="191400"/>
          </a:xfrm>
          <a:prstGeom prst="ellipse">
            <a:avLst/>
          </a:prstGeom>
          <a:solidFill>
            <a:srgbClr val="A4C2F4"/>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09" name="Google Shape;1209;p63"/>
          <p:cNvCxnSpPr>
            <a:endCxn id="1208" idx="0"/>
          </p:cNvCxnSpPr>
          <p:nvPr/>
        </p:nvCxnSpPr>
        <p:spPr>
          <a:xfrm>
            <a:off x="5120673" y="1417813"/>
            <a:ext cx="301200" cy="382800"/>
          </a:xfrm>
          <a:prstGeom prst="straightConnector1">
            <a:avLst/>
          </a:prstGeom>
          <a:noFill/>
          <a:ln w="19050" cap="flat" cmpd="sng">
            <a:solidFill>
              <a:srgbClr val="1155CC"/>
            </a:solidFill>
            <a:prstDash val="solid"/>
            <a:round/>
            <a:headEnd type="triangle" w="med" len="med"/>
            <a:tailEnd type="none" w="med" len="med"/>
          </a:ln>
        </p:spPr>
      </p:cxnSp>
      <p:sp>
        <p:nvSpPr>
          <p:cNvPr id="1210" name="Google Shape;1210;p63"/>
          <p:cNvSpPr txBox="1"/>
          <p:nvPr/>
        </p:nvSpPr>
        <p:spPr>
          <a:xfrm>
            <a:off x="947088" y="2140388"/>
            <a:ext cx="1362000" cy="83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i="1">
                <a:solidFill>
                  <a:srgbClr val="38761D"/>
                </a:solidFill>
                <a:latin typeface="Droid Serif"/>
                <a:ea typeface="Droid Serif"/>
                <a:cs typeface="Droid Serif"/>
                <a:sym typeface="Droid Serif"/>
              </a:rPr>
              <a:t>transform</a:t>
            </a:r>
            <a:endParaRPr sz="1800" i="1">
              <a:solidFill>
                <a:srgbClr val="38761D"/>
              </a:solidFill>
              <a:latin typeface="Droid Serif"/>
              <a:ea typeface="Droid Serif"/>
              <a:cs typeface="Droid Serif"/>
              <a:sym typeface="Droid Serif"/>
            </a:endParaRPr>
          </a:p>
          <a:p>
            <a:pPr marL="0" lvl="0" indent="0" algn="ctr" rtl="0">
              <a:spcBef>
                <a:spcPts val="0"/>
              </a:spcBef>
              <a:spcAft>
                <a:spcPts val="0"/>
              </a:spcAft>
              <a:buNone/>
            </a:pPr>
            <a:r>
              <a:rPr lang="en" sz="1800" i="1">
                <a:solidFill>
                  <a:srgbClr val="38761D"/>
                </a:solidFill>
                <a:latin typeface="Droid Serif"/>
                <a:ea typeface="Droid Serif"/>
                <a:cs typeface="Droid Serif"/>
                <a:sym typeface="Droid Serif"/>
              </a:rPr>
              <a:t>tree</a:t>
            </a:r>
            <a:endParaRPr sz="1800" i="1">
              <a:solidFill>
                <a:srgbClr val="38761D"/>
              </a:solidFill>
              <a:latin typeface="Droid Serif"/>
              <a:ea typeface="Droid Serif"/>
              <a:cs typeface="Droid Serif"/>
              <a:sym typeface="Droid Serif"/>
            </a:endParaRPr>
          </a:p>
        </p:txBody>
      </p:sp>
      <p:sp>
        <p:nvSpPr>
          <p:cNvPr id="1211" name="Google Shape;1211;p63"/>
          <p:cNvSpPr txBox="1"/>
          <p:nvPr/>
        </p:nvSpPr>
        <p:spPr>
          <a:xfrm>
            <a:off x="2633013" y="2141738"/>
            <a:ext cx="1362000" cy="83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i="1">
                <a:solidFill>
                  <a:srgbClr val="B45F06"/>
                </a:solidFill>
                <a:latin typeface="Droid Serif"/>
                <a:ea typeface="Droid Serif"/>
                <a:cs typeface="Droid Serif"/>
                <a:sym typeface="Droid Serif"/>
              </a:rPr>
              <a:t>clip</a:t>
            </a:r>
            <a:endParaRPr sz="1800" i="1">
              <a:solidFill>
                <a:srgbClr val="B45F06"/>
              </a:solidFill>
              <a:latin typeface="Droid Serif"/>
              <a:ea typeface="Droid Serif"/>
              <a:cs typeface="Droid Serif"/>
              <a:sym typeface="Droid Serif"/>
            </a:endParaRPr>
          </a:p>
          <a:p>
            <a:pPr marL="0" lvl="0" indent="0" algn="ctr" rtl="0">
              <a:spcBef>
                <a:spcPts val="0"/>
              </a:spcBef>
              <a:spcAft>
                <a:spcPts val="0"/>
              </a:spcAft>
              <a:buNone/>
            </a:pPr>
            <a:r>
              <a:rPr lang="en" sz="1800" i="1">
                <a:solidFill>
                  <a:srgbClr val="B45F06"/>
                </a:solidFill>
                <a:latin typeface="Droid Serif"/>
                <a:ea typeface="Droid Serif"/>
                <a:cs typeface="Droid Serif"/>
                <a:sym typeface="Droid Serif"/>
              </a:rPr>
              <a:t>tree</a:t>
            </a:r>
            <a:endParaRPr sz="1800" i="1">
              <a:solidFill>
                <a:srgbClr val="B45F06"/>
              </a:solidFill>
              <a:latin typeface="Droid Serif"/>
              <a:ea typeface="Droid Serif"/>
              <a:cs typeface="Droid Serif"/>
              <a:sym typeface="Droid Serif"/>
            </a:endParaRPr>
          </a:p>
        </p:txBody>
      </p:sp>
      <p:sp>
        <p:nvSpPr>
          <p:cNvPr id="1212" name="Google Shape;1212;p63"/>
          <p:cNvSpPr txBox="1"/>
          <p:nvPr/>
        </p:nvSpPr>
        <p:spPr>
          <a:xfrm>
            <a:off x="4538013" y="2146400"/>
            <a:ext cx="1362000" cy="83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i="1">
                <a:solidFill>
                  <a:srgbClr val="4A86E8"/>
                </a:solidFill>
                <a:latin typeface="Droid Serif"/>
                <a:ea typeface="Droid Serif"/>
                <a:cs typeface="Droid Serif"/>
                <a:sym typeface="Droid Serif"/>
              </a:rPr>
              <a:t>effect</a:t>
            </a:r>
            <a:endParaRPr sz="1800" i="1">
              <a:solidFill>
                <a:srgbClr val="4A86E8"/>
              </a:solidFill>
              <a:latin typeface="Droid Serif"/>
              <a:ea typeface="Droid Serif"/>
              <a:cs typeface="Droid Serif"/>
              <a:sym typeface="Droid Serif"/>
            </a:endParaRPr>
          </a:p>
          <a:p>
            <a:pPr marL="0" lvl="0" indent="0" algn="ctr" rtl="0">
              <a:spcBef>
                <a:spcPts val="0"/>
              </a:spcBef>
              <a:spcAft>
                <a:spcPts val="0"/>
              </a:spcAft>
              <a:buNone/>
            </a:pPr>
            <a:r>
              <a:rPr lang="en" sz="1800" i="1">
                <a:solidFill>
                  <a:srgbClr val="4A86E8"/>
                </a:solidFill>
                <a:latin typeface="Droid Serif"/>
                <a:ea typeface="Droid Serif"/>
                <a:cs typeface="Droid Serif"/>
                <a:sym typeface="Droid Serif"/>
              </a:rPr>
              <a:t>tree</a:t>
            </a:r>
            <a:endParaRPr sz="1800" i="1">
              <a:solidFill>
                <a:srgbClr val="4A86E8"/>
              </a:solidFill>
              <a:latin typeface="Droid Serif"/>
              <a:ea typeface="Droid Serif"/>
              <a:cs typeface="Droid Serif"/>
              <a:sym typeface="Droid Serif"/>
            </a:endParaRPr>
          </a:p>
        </p:txBody>
      </p:sp>
      <p:sp>
        <p:nvSpPr>
          <p:cNvPr id="1213" name="Google Shape;1213;p63"/>
          <p:cNvSpPr txBox="1"/>
          <p:nvPr/>
        </p:nvSpPr>
        <p:spPr>
          <a:xfrm>
            <a:off x="6821463" y="2146400"/>
            <a:ext cx="1362000" cy="83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i="1">
                <a:solidFill>
                  <a:srgbClr val="666666"/>
                </a:solidFill>
                <a:latin typeface="Droid Serif"/>
                <a:ea typeface="Droid Serif"/>
                <a:cs typeface="Droid Serif"/>
                <a:sym typeface="Droid Serif"/>
              </a:rPr>
              <a:t>scroll</a:t>
            </a:r>
            <a:endParaRPr sz="1800" i="1">
              <a:solidFill>
                <a:srgbClr val="666666"/>
              </a:solidFill>
              <a:latin typeface="Droid Serif"/>
              <a:ea typeface="Droid Serif"/>
              <a:cs typeface="Droid Serif"/>
              <a:sym typeface="Droid Serif"/>
            </a:endParaRPr>
          </a:p>
          <a:p>
            <a:pPr marL="0" lvl="0" indent="0" algn="ctr" rtl="0">
              <a:spcBef>
                <a:spcPts val="0"/>
              </a:spcBef>
              <a:spcAft>
                <a:spcPts val="0"/>
              </a:spcAft>
              <a:buNone/>
            </a:pPr>
            <a:r>
              <a:rPr lang="en" sz="1800" i="1">
                <a:solidFill>
                  <a:srgbClr val="666666"/>
                </a:solidFill>
                <a:latin typeface="Droid Serif"/>
                <a:ea typeface="Droid Serif"/>
                <a:cs typeface="Droid Serif"/>
                <a:sym typeface="Droid Serif"/>
              </a:rPr>
              <a:t>tree</a:t>
            </a:r>
            <a:endParaRPr sz="1800" i="1">
              <a:solidFill>
                <a:srgbClr val="666666"/>
              </a:solidFill>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64"/>
          <p:cNvSpPr/>
          <p:nvPr/>
        </p:nvSpPr>
        <p:spPr>
          <a:xfrm>
            <a:off x="4114800" y="3276600"/>
            <a:ext cx="1143000" cy="228600"/>
          </a:xfrm>
          <a:prstGeom prst="leftArrow">
            <a:avLst>
              <a:gd name="adj1" fmla="val 50000"/>
              <a:gd name="adj2" fmla="val 50000"/>
            </a:avLst>
          </a:pr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64"/>
          <p:cNvSpPr/>
          <p:nvPr/>
        </p:nvSpPr>
        <p:spPr>
          <a:xfrm>
            <a:off x="5638800" y="1981200"/>
            <a:ext cx="457200" cy="533400"/>
          </a:xfrm>
          <a:prstGeom prst="downArrow">
            <a:avLst>
              <a:gd name="adj1" fmla="val 50000"/>
              <a:gd name="adj2" fmla="val 50000"/>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64"/>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4"/>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property trees</a:t>
            </a:r>
            <a:endParaRPr sz="3600" b="1">
              <a:solidFill>
                <a:srgbClr val="434343"/>
              </a:solidFill>
              <a:latin typeface="Droid Sans"/>
              <a:ea typeface="Droid Sans"/>
              <a:cs typeface="Droid Sans"/>
              <a:sym typeface="Droid Sans"/>
            </a:endParaRPr>
          </a:p>
        </p:txBody>
      </p:sp>
      <p:sp>
        <p:nvSpPr>
          <p:cNvPr id="1222" name="Google Shape;1222;p64"/>
          <p:cNvSpPr txBox="1"/>
          <p:nvPr/>
        </p:nvSpPr>
        <p:spPr>
          <a:xfrm>
            <a:off x="1600200" y="1676400"/>
            <a:ext cx="381000" cy="30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a:t>
            </a:r>
            <a:endParaRPr b="1">
              <a:solidFill>
                <a:srgbClr val="0000FF"/>
              </a:solidFill>
              <a:latin typeface="Droid Sans"/>
              <a:ea typeface="Droid Sans"/>
              <a:cs typeface="Droid Sans"/>
              <a:sym typeface="Droid Sans"/>
            </a:endParaRPr>
          </a:p>
        </p:txBody>
      </p:sp>
      <p:sp>
        <p:nvSpPr>
          <p:cNvPr id="1223" name="Google Shape;1223;p64"/>
          <p:cNvSpPr txBox="1"/>
          <p:nvPr/>
        </p:nvSpPr>
        <p:spPr>
          <a:xfrm>
            <a:off x="2209800" y="1676400"/>
            <a:ext cx="7620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layout</a:t>
            </a:r>
            <a:endParaRPr b="1">
              <a:solidFill>
                <a:srgbClr val="0000FF"/>
              </a:solidFill>
              <a:latin typeface="Droid Sans"/>
              <a:ea typeface="Droid Sans"/>
              <a:cs typeface="Droid Sans"/>
              <a:sym typeface="Droid Sans"/>
            </a:endParaRPr>
          </a:p>
        </p:txBody>
      </p:sp>
      <p:sp>
        <p:nvSpPr>
          <p:cNvPr id="1224" name="Google Shape;1224;p64"/>
          <p:cNvSpPr txBox="1"/>
          <p:nvPr/>
        </p:nvSpPr>
        <p:spPr>
          <a:xfrm>
            <a:off x="3200400" y="1676400"/>
            <a:ext cx="19050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compositing update</a:t>
            </a:r>
            <a:endParaRPr b="1">
              <a:latin typeface="Droid Sans"/>
              <a:ea typeface="Droid Sans"/>
              <a:cs typeface="Droid Sans"/>
              <a:sym typeface="Droid Sans"/>
            </a:endParaRPr>
          </a:p>
        </p:txBody>
      </p:sp>
      <p:sp>
        <p:nvSpPr>
          <p:cNvPr id="1225" name="Google Shape;1225;p64"/>
          <p:cNvSpPr txBox="1"/>
          <p:nvPr/>
        </p:nvSpPr>
        <p:spPr>
          <a:xfrm>
            <a:off x="6553200" y="1676400"/>
            <a:ext cx="7620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paint</a:t>
            </a:r>
            <a:endParaRPr b="1">
              <a:solidFill>
                <a:srgbClr val="0000FF"/>
              </a:solidFill>
              <a:latin typeface="Droid Sans"/>
              <a:ea typeface="Droid Sans"/>
              <a:cs typeface="Droid Sans"/>
              <a:sym typeface="Droid Sans"/>
            </a:endParaRPr>
          </a:p>
        </p:txBody>
      </p:sp>
      <p:pic>
        <p:nvPicPr>
          <p:cNvPr id="1226" name="Google Shape;1226;p64" descr="latest"/>
          <p:cNvPicPr preferRelativeResize="0"/>
          <p:nvPr/>
        </p:nvPicPr>
        <p:blipFill>
          <a:blip r:embed="rId3">
            <a:alphaModFix/>
          </a:blip>
          <a:stretch>
            <a:fillRect/>
          </a:stretch>
        </p:blipFill>
        <p:spPr>
          <a:xfrm>
            <a:off x="503625" y="1643964"/>
            <a:ext cx="1041634" cy="685799"/>
          </a:xfrm>
          <a:prstGeom prst="rect">
            <a:avLst/>
          </a:prstGeom>
          <a:noFill/>
          <a:ln>
            <a:noFill/>
          </a:ln>
        </p:spPr>
      </p:pic>
      <p:sp>
        <p:nvSpPr>
          <p:cNvPr id="1227" name="Google Shape;1227;p64"/>
          <p:cNvSpPr txBox="1"/>
          <p:nvPr/>
        </p:nvSpPr>
        <p:spPr>
          <a:xfrm rot="-1353">
            <a:off x="522519" y="1738722"/>
            <a:ext cx="7620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38761D"/>
                </a:solidFill>
                <a:latin typeface="Droid Serif"/>
                <a:ea typeface="Droid Serif"/>
                <a:cs typeface="Droid Serif"/>
                <a:sym typeface="Droid Serif"/>
              </a:rPr>
              <a:t>main</a:t>
            </a:r>
            <a:endParaRPr b="1" i="1">
              <a:solidFill>
                <a:srgbClr val="38761D"/>
              </a:solidFill>
              <a:latin typeface="Droid Serif"/>
              <a:ea typeface="Droid Serif"/>
              <a:cs typeface="Droid Serif"/>
              <a:sym typeface="Droid Serif"/>
            </a:endParaRPr>
          </a:p>
        </p:txBody>
      </p:sp>
      <p:cxnSp>
        <p:nvCxnSpPr>
          <p:cNvPr id="1228" name="Google Shape;1228;p64"/>
          <p:cNvCxnSpPr/>
          <p:nvPr/>
        </p:nvCxnSpPr>
        <p:spPr>
          <a:xfrm>
            <a:off x="1495425" y="2190625"/>
            <a:ext cx="3636900" cy="0"/>
          </a:xfrm>
          <a:prstGeom prst="straightConnector1">
            <a:avLst/>
          </a:prstGeom>
          <a:noFill/>
          <a:ln w="28575" cap="flat" cmpd="sng">
            <a:solidFill>
              <a:srgbClr val="999999"/>
            </a:solidFill>
            <a:prstDash val="solid"/>
            <a:round/>
            <a:headEnd type="none" w="med" len="med"/>
            <a:tailEnd type="triangle" w="med" len="med"/>
          </a:ln>
        </p:spPr>
      </p:cxnSp>
      <p:sp>
        <p:nvSpPr>
          <p:cNvPr id="1229" name="Google Shape;1229;p64"/>
          <p:cNvSpPr txBox="1"/>
          <p:nvPr/>
        </p:nvSpPr>
        <p:spPr>
          <a:xfrm>
            <a:off x="5334000" y="1524000"/>
            <a:ext cx="981600" cy="609600"/>
          </a:xfrm>
          <a:prstGeom prst="rect">
            <a:avLst/>
          </a:prstGeom>
          <a:solidFill>
            <a:srgbClr val="D9EAD3"/>
          </a:solid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prepaint</a:t>
            </a:r>
            <a:endParaRPr b="1">
              <a:solidFill>
                <a:srgbClr val="0000FF"/>
              </a:solidFill>
              <a:latin typeface="Droid Sans"/>
              <a:ea typeface="Droid Sans"/>
              <a:cs typeface="Droid Sans"/>
              <a:sym typeface="Droid Sans"/>
            </a:endParaRPr>
          </a:p>
        </p:txBody>
      </p:sp>
      <p:sp>
        <p:nvSpPr>
          <p:cNvPr id="1230" name="Google Shape;1230;p64"/>
          <p:cNvSpPr/>
          <p:nvPr/>
        </p:nvSpPr>
        <p:spPr>
          <a:xfrm>
            <a:off x="5181600" y="1200768"/>
            <a:ext cx="1402758" cy="475632"/>
          </a:xfrm>
          <a:prstGeom prst="irregularSeal2">
            <a:avLst/>
          </a:prstGeom>
          <a:solidFill>
            <a:srgbClr val="FFF2CC"/>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Droid Sans"/>
              <a:ea typeface="Droid Sans"/>
              <a:cs typeface="Droid Sans"/>
              <a:sym typeface="Droid Sans"/>
            </a:endParaRPr>
          </a:p>
        </p:txBody>
      </p:sp>
      <p:cxnSp>
        <p:nvCxnSpPr>
          <p:cNvPr id="1231" name="Google Shape;1231;p64"/>
          <p:cNvCxnSpPr>
            <a:stCxn id="1222" idx="3"/>
            <a:endCxn id="1223" idx="1"/>
          </p:cNvCxnSpPr>
          <p:nvPr/>
        </p:nvCxnSpPr>
        <p:spPr>
          <a:xfrm>
            <a:off x="1981200" y="1828800"/>
            <a:ext cx="228600" cy="0"/>
          </a:xfrm>
          <a:prstGeom prst="straightConnector1">
            <a:avLst/>
          </a:prstGeom>
          <a:noFill/>
          <a:ln w="19050" cap="flat" cmpd="sng">
            <a:solidFill>
              <a:schemeClr val="dk2"/>
            </a:solidFill>
            <a:prstDash val="solid"/>
            <a:round/>
            <a:headEnd type="none" w="med" len="med"/>
            <a:tailEnd type="triangle" w="med" len="med"/>
          </a:ln>
        </p:spPr>
      </p:cxnSp>
      <p:cxnSp>
        <p:nvCxnSpPr>
          <p:cNvPr id="1232" name="Google Shape;1232;p64"/>
          <p:cNvCxnSpPr>
            <a:stCxn id="1223" idx="3"/>
            <a:endCxn id="1224" idx="1"/>
          </p:cNvCxnSpPr>
          <p:nvPr/>
        </p:nvCxnSpPr>
        <p:spPr>
          <a:xfrm>
            <a:off x="2971800" y="1828800"/>
            <a:ext cx="228600" cy="0"/>
          </a:xfrm>
          <a:prstGeom prst="straightConnector1">
            <a:avLst/>
          </a:prstGeom>
          <a:noFill/>
          <a:ln w="19050" cap="flat" cmpd="sng">
            <a:solidFill>
              <a:schemeClr val="dk2"/>
            </a:solidFill>
            <a:prstDash val="solid"/>
            <a:round/>
            <a:headEnd type="none" w="med" len="med"/>
            <a:tailEnd type="triangle" w="med" len="med"/>
          </a:ln>
        </p:spPr>
      </p:cxnSp>
      <p:cxnSp>
        <p:nvCxnSpPr>
          <p:cNvPr id="1233" name="Google Shape;1233;p64"/>
          <p:cNvCxnSpPr>
            <a:stCxn id="1224" idx="3"/>
            <a:endCxn id="1229" idx="1"/>
          </p:cNvCxnSpPr>
          <p:nvPr/>
        </p:nvCxnSpPr>
        <p:spPr>
          <a:xfrm>
            <a:off x="5105400" y="1828800"/>
            <a:ext cx="228600" cy="0"/>
          </a:xfrm>
          <a:prstGeom prst="straightConnector1">
            <a:avLst/>
          </a:prstGeom>
          <a:noFill/>
          <a:ln w="19050" cap="flat" cmpd="sng">
            <a:solidFill>
              <a:schemeClr val="dk2"/>
            </a:solidFill>
            <a:prstDash val="solid"/>
            <a:round/>
            <a:headEnd type="none" w="med" len="med"/>
            <a:tailEnd type="triangle" w="med" len="med"/>
          </a:ln>
        </p:spPr>
      </p:cxnSp>
      <p:cxnSp>
        <p:nvCxnSpPr>
          <p:cNvPr id="1234" name="Google Shape;1234;p64"/>
          <p:cNvCxnSpPr>
            <a:stCxn id="1229" idx="3"/>
            <a:endCxn id="1225" idx="1"/>
          </p:cNvCxnSpPr>
          <p:nvPr/>
        </p:nvCxnSpPr>
        <p:spPr>
          <a:xfrm>
            <a:off x="6315600" y="1828800"/>
            <a:ext cx="237600" cy="0"/>
          </a:xfrm>
          <a:prstGeom prst="straightConnector1">
            <a:avLst/>
          </a:prstGeom>
          <a:noFill/>
          <a:ln w="19050" cap="flat" cmpd="sng">
            <a:solidFill>
              <a:schemeClr val="dk2"/>
            </a:solidFill>
            <a:prstDash val="solid"/>
            <a:round/>
            <a:headEnd type="none" w="med" len="med"/>
            <a:tailEnd type="triangle" w="med" len="med"/>
          </a:ln>
        </p:spPr>
      </p:cxnSp>
      <p:sp>
        <p:nvSpPr>
          <p:cNvPr id="1235" name="Google Shape;1235;p64"/>
          <p:cNvSpPr txBox="1"/>
          <p:nvPr/>
        </p:nvSpPr>
        <p:spPr>
          <a:xfrm>
            <a:off x="5334000" y="2514600"/>
            <a:ext cx="2438400" cy="381000"/>
          </a:xfrm>
          <a:prstGeom prst="rect">
            <a:avLst/>
          </a:prstGeom>
          <a:solidFill>
            <a:srgbClr val="D9EAD3"/>
          </a:solid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Consolas"/>
                <a:ea typeface="Consolas"/>
                <a:cs typeface="Consolas"/>
                <a:sym typeface="Consolas"/>
              </a:rPr>
              <a:t>PrePaintTreeWalk</a:t>
            </a:r>
            <a:r>
              <a:rPr lang="en">
                <a:latin typeface="Consolas"/>
                <a:ea typeface="Consolas"/>
                <a:cs typeface="Consolas"/>
                <a:sym typeface="Consolas"/>
              </a:rPr>
              <a:t>::Walk</a:t>
            </a:r>
            <a:endParaRPr>
              <a:solidFill>
                <a:srgbClr val="0000FF"/>
              </a:solidFill>
              <a:latin typeface="Consolas"/>
              <a:ea typeface="Consolas"/>
              <a:cs typeface="Consolas"/>
              <a:sym typeface="Consolas"/>
            </a:endParaRPr>
          </a:p>
        </p:txBody>
      </p:sp>
      <p:sp>
        <p:nvSpPr>
          <p:cNvPr id="1236" name="Google Shape;1236;p64"/>
          <p:cNvSpPr txBox="1"/>
          <p:nvPr/>
        </p:nvSpPr>
        <p:spPr>
          <a:xfrm>
            <a:off x="3124200" y="4038600"/>
            <a:ext cx="5410200" cy="533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i="1">
                <a:latin typeface="Droid Serif"/>
                <a:ea typeface="Droid Serif"/>
                <a:cs typeface="Droid Serif"/>
                <a:sym typeface="Droid Serif"/>
              </a:rPr>
              <a:t>The </a:t>
            </a:r>
            <a:r>
              <a:rPr lang="en" sz="1800" b="1" i="1">
                <a:latin typeface="Droid Serif"/>
                <a:ea typeface="Droid Serif"/>
                <a:cs typeface="Droid Serif"/>
                <a:sym typeface="Droid Serif"/>
              </a:rPr>
              <a:t>prepaint</a:t>
            </a:r>
            <a:r>
              <a:rPr lang="en" sz="1800" i="1">
                <a:latin typeface="Droid Serif"/>
                <a:ea typeface="Droid Serif"/>
                <a:cs typeface="Droid Serif"/>
                <a:sym typeface="Droid Serif"/>
              </a:rPr>
              <a:t> stage builds the property trees.</a:t>
            </a:r>
            <a:endParaRPr sz="1800" i="1">
              <a:latin typeface="Droid Serif"/>
              <a:ea typeface="Droid Serif"/>
              <a:cs typeface="Droid Serif"/>
              <a:sym typeface="Droid Serif"/>
            </a:endParaRPr>
          </a:p>
        </p:txBody>
      </p:sp>
      <p:sp>
        <p:nvSpPr>
          <p:cNvPr id="1237" name="Google Shape;1237;p64"/>
          <p:cNvSpPr txBox="1"/>
          <p:nvPr/>
        </p:nvSpPr>
        <p:spPr>
          <a:xfrm>
            <a:off x="5257800" y="3200400"/>
            <a:ext cx="2590800" cy="381000"/>
          </a:xfrm>
          <a:prstGeom prst="rect">
            <a:avLst/>
          </a:prstGeom>
          <a:solidFill>
            <a:srgbClr val="C9DAF8"/>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Consolas"/>
                <a:ea typeface="Consolas"/>
                <a:cs typeface="Consolas"/>
                <a:sym typeface="Consolas"/>
              </a:rPr>
              <a:t>PaintPropertyTreeBuilder</a:t>
            </a:r>
            <a:endParaRPr>
              <a:solidFill>
                <a:srgbClr val="0000FF"/>
              </a:solidFill>
              <a:latin typeface="Consolas"/>
              <a:ea typeface="Consolas"/>
              <a:cs typeface="Consolas"/>
              <a:sym typeface="Consolas"/>
            </a:endParaRPr>
          </a:p>
        </p:txBody>
      </p:sp>
      <p:cxnSp>
        <p:nvCxnSpPr>
          <p:cNvPr id="1238" name="Google Shape;1238;p64"/>
          <p:cNvCxnSpPr>
            <a:stCxn id="1235" idx="2"/>
            <a:endCxn id="1237" idx="0"/>
          </p:cNvCxnSpPr>
          <p:nvPr/>
        </p:nvCxnSpPr>
        <p:spPr>
          <a:xfrm>
            <a:off x="6553200" y="2895600"/>
            <a:ext cx="0" cy="304800"/>
          </a:xfrm>
          <a:prstGeom prst="straightConnector1">
            <a:avLst/>
          </a:prstGeom>
          <a:noFill/>
          <a:ln w="19050" cap="flat" cmpd="sng">
            <a:solidFill>
              <a:schemeClr val="dk2"/>
            </a:solidFill>
            <a:prstDash val="solid"/>
            <a:round/>
            <a:headEnd type="none" w="med" len="med"/>
            <a:tailEnd type="triangle" w="med" len="med"/>
          </a:ln>
        </p:spPr>
      </p:cxnSp>
      <p:sp>
        <p:nvSpPr>
          <p:cNvPr id="1239" name="Google Shape;1239;p64"/>
          <p:cNvSpPr/>
          <p:nvPr/>
        </p:nvSpPr>
        <p:spPr>
          <a:xfrm>
            <a:off x="2449575" y="2963580"/>
            <a:ext cx="191400" cy="191400"/>
          </a:xfrm>
          <a:prstGeom prst="ellipse">
            <a:avLst/>
          </a:prstGeom>
          <a:solidFill>
            <a:srgbClr val="F9CB9C"/>
          </a:solidFill>
          <a:ln w="1905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40" name="Google Shape;1240;p64"/>
          <p:cNvCxnSpPr>
            <a:stCxn id="1239" idx="4"/>
            <a:endCxn id="1241" idx="0"/>
          </p:cNvCxnSpPr>
          <p:nvPr/>
        </p:nvCxnSpPr>
        <p:spPr>
          <a:xfrm>
            <a:off x="2545275" y="3154980"/>
            <a:ext cx="0" cy="382800"/>
          </a:xfrm>
          <a:prstGeom prst="straightConnector1">
            <a:avLst/>
          </a:prstGeom>
          <a:noFill/>
          <a:ln w="19050" cap="flat" cmpd="sng">
            <a:solidFill>
              <a:srgbClr val="B45F06"/>
            </a:solidFill>
            <a:prstDash val="solid"/>
            <a:round/>
            <a:headEnd type="triangle" w="med" len="med"/>
            <a:tailEnd type="none" w="med" len="med"/>
          </a:ln>
        </p:spPr>
      </p:cxnSp>
      <p:sp>
        <p:nvSpPr>
          <p:cNvPr id="1241" name="Google Shape;1241;p64"/>
          <p:cNvSpPr/>
          <p:nvPr/>
        </p:nvSpPr>
        <p:spPr>
          <a:xfrm>
            <a:off x="2449575" y="3537750"/>
            <a:ext cx="191400" cy="191400"/>
          </a:xfrm>
          <a:prstGeom prst="ellipse">
            <a:avLst/>
          </a:prstGeom>
          <a:solidFill>
            <a:srgbClr val="F9CB9C"/>
          </a:solidFill>
          <a:ln w="1905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64"/>
          <p:cNvSpPr/>
          <p:nvPr/>
        </p:nvSpPr>
        <p:spPr>
          <a:xfrm>
            <a:off x="3618600" y="2968192"/>
            <a:ext cx="191400" cy="191400"/>
          </a:xfrm>
          <a:prstGeom prst="ellipse">
            <a:avLst/>
          </a:prstGeom>
          <a:solidFill>
            <a:srgbClr val="D9D9D9"/>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64"/>
          <p:cNvSpPr/>
          <p:nvPr/>
        </p:nvSpPr>
        <p:spPr>
          <a:xfrm>
            <a:off x="3618600" y="3542363"/>
            <a:ext cx="191400" cy="191400"/>
          </a:xfrm>
          <a:prstGeom prst="ellipse">
            <a:avLst/>
          </a:prstGeom>
          <a:solidFill>
            <a:srgbClr val="D9D9D9"/>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44" name="Google Shape;1244;p64"/>
          <p:cNvCxnSpPr>
            <a:stCxn id="1242" idx="4"/>
            <a:endCxn id="1243" idx="0"/>
          </p:cNvCxnSpPr>
          <p:nvPr/>
        </p:nvCxnSpPr>
        <p:spPr>
          <a:xfrm>
            <a:off x="3714300" y="3159592"/>
            <a:ext cx="0" cy="382800"/>
          </a:xfrm>
          <a:prstGeom prst="straightConnector1">
            <a:avLst/>
          </a:prstGeom>
          <a:noFill/>
          <a:ln w="19050" cap="flat" cmpd="sng">
            <a:solidFill>
              <a:srgbClr val="595959"/>
            </a:solidFill>
            <a:prstDash val="solid"/>
            <a:round/>
            <a:headEnd type="triangle" w="med" len="med"/>
            <a:tailEnd type="none" w="med" len="med"/>
          </a:ln>
        </p:spPr>
      </p:cxnSp>
      <p:sp>
        <p:nvSpPr>
          <p:cNvPr id="1245" name="Google Shape;1245;p64"/>
          <p:cNvSpPr/>
          <p:nvPr/>
        </p:nvSpPr>
        <p:spPr>
          <a:xfrm>
            <a:off x="1687575" y="2962205"/>
            <a:ext cx="191400" cy="191400"/>
          </a:xfrm>
          <a:prstGeom prst="ellipse">
            <a:avLst/>
          </a:prstGeom>
          <a:solidFill>
            <a:srgbClr val="B6D7A8"/>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46" name="Google Shape;1246;p64"/>
          <p:cNvCxnSpPr>
            <a:stCxn id="1245" idx="4"/>
            <a:endCxn id="1247" idx="0"/>
          </p:cNvCxnSpPr>
          <p:nvPr/>
        </p:nvCxnSpPr>
        <p:spPr>
          <a:xfrm>
            <a:off x="1783275" y="3153605"/>
            <a:ext cx="0" cy="382800"/>
          </a:xfrm>
          <a:prstGeom prst="straightConnector1">
            <a:avLst/>
          </a:prstGeom>
          <a:noFill/>
          <a:ln w="19050" cap="flat" cmpd="sng">
            <a:solidFill>
              <a:srgbClr val="38761D"/>
            </a:solidFill>
            <a:prstDash val="solid"/>
            <a:round/>
            <a:headEnd type="triangle" w="med" len="med"/>
            <a:tailEnd type="none" w="med" len="med"/>
          </a:ln>
        </p:spPr>
      </p:cxnSp>
      <p:sp>
        <p:nvSpPr>
          <p:cNvPr id="1247" name="Google Shape;1247;p64"/>
          <p:cNvSpPr/>
          <p:nvPr/>
        </p:nvSpPr>
        <p:spPr>
          <a:xfrm>
            <a:off x="1687575" y="3536375"/>
            <a:ext cx="191400" cy="191400"/>
          </a:xfrm>
          <a:prstGeom prst="ellipse">
            <a:avLst/>
          </a:prstGeom>
          <a:solidFill>
            <a:srgbClr val="B6D7A8"/>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64"/>
          <p:cNvSpPr/>
          <p:nvPr/>
        </p:nvSpPr>
        <p:spPr>
          <a:xfrm>
            <a:off x="2036196" y="3536358"/>
            <a:ext cx="191400" cy="191400"/>
          </a:xfrm>
          <a:prstGeom prst="ellipse">
            <a:avLst/>
          </a:prstGeom>
          <a:solidFill>
            <a:srgbClr val="B6D7A8"/>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49" name="Google Shape;1249;p64"/>
          <p:cNvCxnSpPr>
            <a:endCxn id="1248" idx="0"/>
          </p:cNvCxnSpPr>
          <p:nvPr/>
        </p:nvCxnSpPr>
        <p:spPr>
          <a:xfrm>
            <a:off x="1830696" y="3153558"/>
            <a:ext cx="301200" cy="382800"/>
          </a:xfrm>
          <a:prstGeom prst="straightConnector1">
            <a:avLst/>
          </a:prstGeom>
          <a:noFill/>
          <a:ln w="19050" cap="flat" cmpd="sng">
            <a:solidFill>
              <a:srgbClr val="38761D"/>
            </a:solidFill>
            <a:prstDash val="solid"/>
            <a:round/>
            <a:headEnd type="triangle" w="med" len="med"/>
            <a:tailEnd type="none" w="med" len="med"/>
          </a:ln>
        </p:spPr>
      </p:cxnSp>
      <p:sp>
        <p:nvSpPr>
          <p:cNvPr id="1250" name="Google Shape;1250;p64"/>
          <p:cNvSpPr/>
          <p:nvPr/>
        </p:nvSpPr>
        <p:spPr>
          <a:xfrm>
            <a:off x="2875325" y="2968230"/>
            <a:ext cx="191400" cy="191400"/>
          </a:xfrm>
          <a:prstGeom prst="ellipse">
            <a:avLst/>
          </a:prstGeom>
          <a:solidFill>
            <a:srgbClr val="A4C2F4"/>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51" name="Google Shape;1251;p64"/>
          <p:cNvCxnSpPr>
            <a:stCxn id="1250" idx="4"/>
            <a:endCxn id="1252" idx="0"/>
          </p:cNvCxnSpPr>
          <p:nvPr/>
        </p:nvCxnSpPr>
        <p:spPr>
          <a:xfrm>
            <a:off x="2971025" y="3159630"/>
            <a:ext cx="0" cy="382800"/>
          </a:xfrm>
          <a:prstGeom prst="straightConnector1">
            <a:avLst/>
          </a:prstGeom>
          <a:noFill/>
          <a:ln w="19050" cap="flat" cmpd="sng">
            <a:solidFill>
              <a:srgbClr val="1155CC"/>
            </a:solidFill>
            <a:prstDash val="solid"/>
            <a:round/>
            <a:headEnd type="triangle" w="med" len="med"/>
            <a:tailEnd type="none" w="med" len="med"/>
          </a:ln>
        </p:spPr>
      </p:cxnSp>
      <p:sp>
        <p:nvSpPr>
          <p:cNvPr id="1252" name="Google Shape;1252;p64"/>
          <p:cNvSpPr/>
          <p:nvPr/>
        </p:nvSpPr>
        <p:spPr>
          <a:xfrm>
            <a:off x="2875325" y="3542400"/>
            <a:ext cx="191400" cy="191400"/>
          </a:xfrm>
          <a:prstGeom prst="ellipse">
            <a:avLst/>
          </a:prstGeom>
          <a:solidFill>
            <a:srgbClr val="A4C2F4"/>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64"/>
          <p:cNvSpPr/>
          <p:nvPr/>
        </p:nvSpPr>
        <p:spPr>
          <a:xfrm>
            <a:off x="3223946" y="3542383"/>
            <a:ext cx="191400" cy="191400"/>
          </a:xfrm>
          <a:prstGeom prst="ellipse">
            <a:avLst/>
          </a:prstGeom>
          <a:solidFill>
            <a:srgbClr val="A4C2F4"/>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54" name="Google Shape;1254;p64"/>
          <p:cNvCxnSpPr>
            <a:endCxn id="1253" idx="0"/>
          </p:cNvCxnSpPr>
          <p:nvPr/>
        </p:nvCxnSpPr>
        <p:spPr>
          <a:xfrm>
            <a:off x="3018446" y="3159583"/>
            <a:ext cx="301200" cy="382800"/>
          </a:xfrm>
          <a:prstGeom prst="straightConnector1">
            <a:avLst/>
          </a:prstGeom>
          <a:noFill/>
          <a:ln w="19050" cap="flat" cmpd="sng">
            <a:solidFill>
              <a:srgbClr val="1155CC"/>
            </a:solidFill>
            <a:prstDash val="solid"/>
            <a:round/>
            <a:headEnd type="triangle" w="med" len="med"/>
            <a:tailEnd type="none" w="med" len="med"/>
          </a:ln>
        </p:spPr>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65"/>
          <p:cNvSpPr txBox="1"/>
          <p:nvPr/>
        </p:nvSpPr>
        <p:spPr>
          <a:xfrm>
            <a:off x="5968800" y="1676400"/>
            <a:ext cx="1117800" cy="2286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00FF"/>
              </a:solidFill>
              <a:latin typeface="Consolas"/>
              <a:ea typeface="Consolas"/>
              <a:cs typeface="Consolas"/>
              <a:sym typeface="Consolas"/>
            </a:endParaRPr>
          </a:p>
        </p:txBody>
      </p:sp>
      <p:sp>
        <p:nvSpPr>
          <p:cNvPr id="1260" name="Google Shape;1260;p65"/>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65"/>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composite after paint (CAP)</a:t>
            </a:r>
            <a:endParaRPr sz="3600" b="1">
              <a:solidFill>
                <a:srgbClr val="434343"/>
              </a:solidFill>
              <a:latin typeface="Droid Sans"/>
              <a:ea typeface="Droid Sans"/>
              <a:cs typeface="Droid Sans"/>
              <a:sym typeface="Droid Sans"/>
            </a:endParaRPr>
          </a:p>
        </p:txBody>
      </p:sp>
      <p:sp>
        <p:nvSpPr>
          <p:cNvPr id="1262" name="Google Shape;1262;p65"/>
          <p:cNvSpPr txBox="1"/>
          <p:nvPr/>
        </p:nvSpPr>
        <p:spPr>
          <a:xfrm>
            <a:off x="6045000" y="1752600"/>
            <a:ext cx="1117800" cy="2286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00FF"/>
              </a:solidFill>
              <a:latin typeface="Consolas"/>
              <a:ea typeface="Consolas"/>
              <a:cs typeface="Consolas"/>
              <a:sym typeface="Consolas"/>
            </a:endParaRPr>
          </a:p>
        </p:txBody>
      </p:sp>
      <p:sp>
        <p:nvSpPr>
          <p:cNvPr id="1263" name="Google Shape;1263;p65"/>
          <p:cNvSpPr txBox="1"/>
          <p:nvPr/>
        </p:nvSpPr>
        <p:spPr>
          <a:xfrm>
            <a:off x="1066800" y="4038600"/>
            <a:ext cx="5791200" cy="533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i="1">
                <a:latin typeface="Droid Serif"/>
                <a:ea typeface="Droid Serif"/>
                <a:cs typeface="Droid Serif"/>
                <a:sym typeface="Droid Serif"/>
              </a:rPr>
              <a:t>In the future, layers will be created after paint.</a:t>
            </a:r>
            <a:endParaRPr sz="1800" i="1">
              <a:latin typeface="Droid Serif"/>
              <a:ea typeface="Droid Serif"/>
              <a:cs typeface="Droid Serif"/>
              <a:sym typeface="Droid Serif"/>
            </a:endParaRPr>
          </a:p>
        </p:txBody>
      </p:sp>
      <p:cxnSp>
        <p:nvCxnSpPr>
          <p:cNvPr id="1264" name="Google Shape;1264;p65"/>
          <p:cNvCxnSpPr>
            <a:stCxn id="1265" idx="3"/>
            <a:endCxn id="1266" idx="1"/>
          </p:cNvCxnSpPr>
          <p:nvPr/>
        </p:nvCxnSpPr>
        <p:spPr>
          <a:xfrm>
            <a:off x="5026256" y="2990232"/>
            <a:ext cx="304800" cy="600"/>
          </a:xfrm>
          <a:prstGeom prst="bentConnector3">
            <a:avLst>
              <a:gd name="adj1" fmla="val 50000"/>
            </a:avLst>
          </a:prstGeom>
          <a:noFill/>
          <a:ln w="19050" cap="flat" cmpd="sng">
            <a:solidFill>
              <a:schemeClr val="dk2"/>
            </a:solidFill>
            <a:prstDash val="solid"/>
            <a:round/>
            <a:headEnd type="none" w="med" len="med"/>
            <a:tailEnd type="triangle" w="med" len="med"/>
          </a:ln>
        </p:spPr>
      </p:cxnSp>
      <p:pic>
        <p:nvPicPr>
          <p:cNvPr id="1267" name="Google Shape;1267;p65"/>
          <p:cNvPicPr preferRelativeResize="0"/>
          <p:nvPr/>
        </p:nvPicPr>
        <p:blipFill>
          <a:blip r:embed="rId3">
            <a:alphaModFix/>
          </a:blip>
          <a:stretch>
            <a:fillRect/>
          </a:stretch>
        </p:blipFill>
        <p:spPr>
          <a:xfrm>
            <a:off x="6886144" y="2667000"/>
            <a:ext cx="1267256" cy="1143000"/>
          </a:xfrm>
          <a:prstGeom prst="rect">
            <a:avLst/>
          </a:prstGeom>
          <a:noFill/>
          <a:ln>
            <a:noFill/>
          </a:ln>
        </p:spPr>
      </p:pic>
      <p:sp>
        <p:nvSpPr>
          <p:cNvPr id="1268" name="Google Shape;1268;p65"/>
          <p:cNvSpPr/>
          <p:nvPr/>
        </p:nvSpPr>
        <p:spPr>
          <a:xfrm>
            <a:off x="1339800" y="1486800"/>
            <a:ext cx="1581000" cy="799200"/>
          </a:xfrm>
          <a:prstGeom prst="rect">
            <a:avLst/>
          </a:prstGeom>
          <a:solidFill>
            <a:srgbClr val="FFF2CC"/>
          </a:solidFill>
          <a:ln w="19050"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Droid Sans"/>
                <a:ea typeface="Droid Sans"/>
                <a:cs typeface="Droid Sans"/>
                <a:sym typeface="Droid Sans"/>
              </a:rPr>
              <a:t>PaintArtifact</a:t>
            </a:r>
            <a:endParaRPr>
              <a:latin typeface="Droid Sans"/>
              <a:ea typeface="Droid Sans"/>
              <a:cs typeface="Droid Sans"/>
              <a:sym typeface="Droid Sans"/>
            </a:endParaRPr>
          </a:p>
        </p:txBody>
      </p:sp>
      <p:sp>
        <p:nvSpPr>
          <p:cNvPr id="1269" name="Google Shape;1269;p65"/>
          <p:cNvSpPr/>
          <p:nvPr/>
        </p:nvSpPr>
        <p:spPr>
          <a:xfrm>
            <a:off x="1510825" y="1848588"/>
            <a:ext cx="891300" cy="3282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9900FF"/>
                </a:solidFill>
                <a:latin typeface="Consolas"/>
                <a:ea typeface="Consolas"/>
                <a:cs typeface="Consolas"/>
                <a:sym typeface="Consolas"/>
              </a:rPr>
              <a:t>PaintOp</a:t>
            </a:r>
            <a:endParaRPr>
              <a:latin typeface="Droid Sans"/>
              <a:ea typeface="Droid Sans"/>
              <a:cs typeface="Droid Sans"/>
              <a:sym typeface="Droid Sans"/>
            </a:endParaRPr>
          </a:p>
        </p:txBody>
      </p:sp>
      <p:sp>
        <p:nvSpPr>
          <p:cNvPr id="1270" name="Google Shape;1270;p65"/>
          <p:cNvSpPr/>
          <p:nvPr/>
        </p:nvSpPr>
        <p:spPr>
          <a:xfrm>
            <a:off x="2402125" y="1848588"/>
            <a:ext cx="399000" cy="3282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9900FF"/>
                </a:solidFill>
                <a:latin typeface="Consolas"/>
                <a:ea typeface="Consolas"/>
                <a:cs typeface="Consolas"/>
                <a:sym typeface="Consolas"/>
              </a:rPr>
              <a:t>… </a:t>
            </a:r>
            <a:endParaRPr>
              <a:latin typeface="Droid Sans"/>
              <a:ea typeface="Droid Sans"/>
              <a:cs typeface="Droid Sans"/>
              <a:sym typeface="Droid Sans"/>
            </a:endParaRPr>
          </a:p>
        </p:txBody>
      </p:sp>
      <p:sp>
        <p:nvSpPr>
          <p:cNvPr id="1271" name="Google Shape;1271;p65"/>
          <p:cNvSpPr/>
          <p:nvPr/>
        </p:nvSpPr>
        <p:spPr>
          <a:xfrm rot="10800000">
            <a:off x="5331056" y="2057400"/>
            <a:ext cx="457200" cy="762000"/>
          </a:xfrm>
          <a:prstGeom prst="downArrow">
            <a:avLst>
              <a:gd name="adj1" fmla="val 50000"/>
              <a:gd name="adj2" fmla="val 50000"/>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65"/>
          <p:cNvSpPr txBox="1"/>
          <p:nvPr/>
        </p:nvSpPr>
        <p:spPr>
          <a:xfrm>
            <a:off x="4264256" y="2837832"/>
            <a:ext cx="7620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paint</a:t>
            </a:r>
            <a:endParaRPr b="1">
              <a:solidFill>
                <a:srgbClr val="0000FF"/>
              </a:solidFill>
              <a:latin typeface="Droid Sans"/>
              <a:ea typeface="Droid Sans"/>
              <a:cs typeface="Droid Sans"/>
              <a:sym typeface="Droid Sans"/>
            </a:endParaRPr>
          </a:p>
        </p:txBody>
      </p:sp>
      <p:pic>
        <p:nvPicPr>
          <p:cNvPr id="1272" name="Google Shape;1272;p65" descr="latest"/>
          <p:cNvPicPr preferRelativeResize="0"/>
          <p:nvPr/>
        </p:nvPicPr>
        <p:blipFill>
          <a:blip r:embed="rId4">
            <a:alphaModFix/>
          </a:blip>
          <a:stretch>
            <a:fillRect/>
          </a:stretch>
        </p:blipFill>
        <p:spPr>
          <a:xfrm>
            <a:off x="634766" y="3352800"/>
            <a:ext cx="1041634" cy="685799"/>
          </a:xfrm>
          <a:prstGeom prst="rect">
            <a:avLst/>
          </a:prstGeom>
          <a:noFill/>
          <a:ln>
            <a:noFill/>
          </a:ln>
        </p:spPr>
      </p:pic>
      <p:sp>
        <p:nvSpPr>
          <p:cNvPr id="1273" name="Google Shape;1273;p65"/>
          <p:cNvSpPr txBox="1"/>
          <p:nvPr/>
        </p:nvSpPr>
        <p:spPr>
          <a:xfrm rot="-1353">
            <a:off x="653660" y="3447559"/>
            <a:ext cx="7620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38761D"/>
                </a:solidFill>
                <a:latin typeface="Droid Serif"/>
                <a:ea typeface="Droid Serif"/>
                <a:cs typeface="Droid Serif"/>
                <a:sym typeface="Droid Serif"/>
              </a:rPr>
              <a:t>main</a:t>
            </a:r>
            <a:endParaRPr b="1" i="1">
              <a:solidFill>
                <a:srgbClr val="38761D"/>
              </a:solidFill>
              <a:latin typeface="Droid Serif"/>
              <a:ea typeface="Droid Serif"/>
              <a:cs typeface="Droid Serif"/>
              <a:sym typeface="Droid Serif"/>
            </a:endParaRPr>
          </a:p>
        </p:txBody>
      </p:sp>
      <p:cxnSp>
        <p:nvCxnSpPr>
          <p:cNvPr id="1274" name="Google Shape;1274;p65"/>
          <p:cNvCxnSpPr/>
          <p:nvPr/>
        </p:nvCxnSpPr>
        <p:spPr>
          <a:xfrm>
            <a:off x="806681" y="3352057"/>
            <a:ext cx="4219500" cy="600"/>
          </a:xfrm>
          <a:prstGeom prst="straightConnector1">
            <a:avLst/>
          </a:prstGeom>
          <a:noFill/>
          <a:ln w="28575" cap="flat" cmpd="sng">
            <a:solidFill>
              <a:srgbClr val="999999"/>
            </a:solidFill>
            <a:prstDash val="solid"/>
            <a:round/>
            <a:headEnd type="none" w="med" len="med"/>
            <a:tailEnd type="triangle" w="med" len="med"/>
          </a:ln>
        </p:spPr>
      </p:cxnSp>
      <p:cxnSp>
        <p:nvCxnSpPr>
          <p:cNvPr id="1275" name="Google Shape;1275;p65"/>
          <p:cNvCxnSpPr>
            <a:stCxn id="1276" idx="3"/>
            <a:endCxn id="1277" idx="1"/>
          </p:cNvCxnSpPr>
          <p:nvPr/>
        </p:nvCxnSpPr>
        <p:spPr>
          <a:xfrm>
            <a:off x="2816456" y="2990232"/>
            <a:ext cx="228600" cy="0"/>
          </a:xfrm>
          <a:prstGeom prst="straightConnector1">
            <a:avLst/>
          </a:prstGeom>
          <a:noFill/>
          <a:ln w="19050" cap="flat" cmpd="sng">
            <a:solidFill>
              <a:schemeClr val="dk2"/>
            </a:solidFill>
            <a:prstDash val="solid"/>
            <a:round/>
            <a:headEnd type="none" w="med" len="med"/>
            <a:tailEnd type="triangle" w="med" len="med"/>
          </a:ln>
        </p:spPr>
      </p:cxnSp>
      <p:cxnSp>
        <p:nvCxnSpPr>
          <p:cNvPr id="1278" name="Google Shape;1278;p65"/>
          <p:cNvCxnSpPr>
            <a:stCxn id="1277" idx="3"/>
            <a:endCxn id="1265" idx="1"/>
          </p:cNvCxnSpPr>
          <p:nvPr/>
        </p:nvCxnSpPr>
        <p:spPr>
          <a:xfrm>
            <a:off x="4035656" y="2990232"/>
            <a:ext cx="228600" cy="0"/>
          </a:xfrm>
          <a:prstGeom prst="straightConnector1">
            <a:avLst/>
          </a:prstGeom>
          <a:noFill/>
          <a:ln w="19050" cap="flat" cmpd="sng">
            <a:solidFill>
              <a:schemeClr val="dk2"/>
            </a:solidFill>
            <a:prstDash val="solid"/>
            <a:round/>
            <a:headEnd type="none" w="med" len="med"/>
            <a:tailEnd type="triangle" w="med" len="med"/>
          </a:ln>
        </p:spPr>
      </p:cxnSp>
      <p:sp>
        <p:nvSpPr>
          <p:cNvPr id="1266" name="Google Shape;1266;p65"/>
          <p:cNvSpPr txBox="1"/>
          <p:nvPr/>
        </p:nvSpPr>
        <p:spPr>
          <a:xfrm>
            <a:off x="5331056" y="2761632"/>
            <a:ext cx="1143000" cy="457200"/>
          </a:xfrm>
          <a:prstGeom prst="rect">
            <a:avLst/>
          </a:prstGeom>
          <a:solidFill>
            <a:srgbClr val="D9EAD3"/>
          </a:solid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composite</a:t>
            </a:r>
            <a:endParaRPr b="1">
              <a:solidFill>
                <a:srgbClr val="0000FF"/>
              </a:solidFill>
              <a:latin typeface="Droid Sans"/>
              <a:ea typeface="Droid Sans"/>
              <a:cs typeface="Droid Sans"/>
              <a:sym typeface="Droid Sans"/>
            </a:endParaRPr>
          </a:p>
        </p:txBody>
      </p:sp>
      <p:sp>
        <p:nvSpPr>
          <p:cNvPr id="1279" name="Google Shape;1279;p65"/>
          <p:cNvSpPr/>
          <p:nvPr/>
        </p:nvSpPr>
        <p:spPr>
          <a:xfrm>
            <a:off x="5452298" y="3029568"/>
            <a:ext cx="1402758" cy="475632"/>
          </a:xfrm>
          <a:prstGeom prst="irregularSeal2">
            <a:avLst/>
          </a:prstGeom>
          <a:solidFill>
            <a:srgbClr val="FFF2CC"/>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Droid Sans"/>
              <a:ea typeface="Droid Sans"/>
              <a:cs typeface="Droid Sans"/>
              <a:sym typeface="Droid Sans"/>
            </a:endParaRPr>
          </a:p>
        </p:txBody>
      </p:sp>
      <p:sp>
        <p:nvSpPr>
          <p:cNvPr id="1277" name="Google Shape;1277;p65"/>
          <p:cNvSpPr txBox="1"/>
          <p:nvPr/>
        </p:nvSpPr>
        <p:spPr>
          <a:xfrm>
            <a:off x="3045056" y="2837832"/>
            <a:ext cx="9906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prepaint</a:t>
            </a:r>
            <a:endParaRPr b="1">
              <a:solidFill>
                <a:srgbClr val="0000FF"/>
              </a:solidFill>
              <a:latin typeface="Droid Sans"/>
              <a:ea typeface="Droid Sans"/>
              <a:cs typeface="Droid Sans"/>
              <a:sym typeface="Droid Sans"/>
            </a:endParaRPr>
          </a:p>
        </p:txBody>
      </p:sp>
      <p:sp>
        <p:nvSpPr>
          <p:cNvPr id="1280" name="Google Shape;1280;p65"/>
          <p:cNvSpPr txBox="1"/>
          <p:nvPr/>
        </p:nvSpPr>
        <p:spPr>
          <a:xfrm>
            <a:off x="987656" y="2837832"/>
            <a:ext cx="381000" cy="30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a:t>
            </a:r>
            <a:endParaRPr b="1">
              <a:solidFill>
                <a:srgbClr val="0000FF"/>
              </a:solidFill>
              <a:latin typeface="Droid Sans"/>
              <a:ea typeface="Droid Sans"/>
              <a:cs typeface="Droid Sans"/>
              <a:sym typeface="Droid Sans"/>
            </a:endParaRPr>
          </a:p>
        </p:txBody>
      </p:sp>
      <p:sp>
        <p:nvSpPr>
          <p:cNvPr id="1276" name="Google Shape;1276;p65"/>
          <p:cNvSpPr txBox="1"/>
          <p:nvPr/>
        </p:nvSpPr>
        <p:spPr>
          <a:xfrm>
            <a:off x="1521056" y="2761632"/>
            <a:ext cx="1295400" cy="4572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Droid Sans"/>
                <a:ea typeface="Droid Sans"/>
                <a:cs typeface="Droid Sans"/>
                <a:sym typeface="Droid Sans"/>
              </a:rPr>
              <a:t>compositing</a:t>
            </a:r>
            <a:endParaRPr b="1">
              <a:latin typeface="Droid Sans"/>
              <a:ea typeface="Droid Sans"/>
              <a:cs typeface="Droid Sans"/>
              <a:sym typeface="Droid Sans"/>
            </a:endParaRPr>
          </a:p>
          <a:p>
            <a:pPr marL="0" lvl="0" indent="0" algn="ctr" rtl="0">
              <a:spcBef>
                <a:spcPts val="0"/>
              </a:spcBef>
              <a:spcAft>
                <a:spcPts val="0"/>
              </a:spcAft>
              <a:buNone/>
            </a:pPr>
            <a:r>
              <a:rPr lang="en" b="1">
                <a:latin typeface="Droid Sans"/>
                <a:ea typeface="Droid Sans"/>
                <a:cs typeface="Droid Sans"/>
                <a:sym typeface="Droid Sans"/>
              </a:rPr>
              <a:t>update</a:t>
            </a:r>
            <a:endParaRPr b="1">
              <a:latin typeface="Droid Sans"/>
              <a:ea typeface="Droid Sans"/>
              <a:cs typeface="Droid Sans"/>
              <a:sym typeface="Droid Sans"/>
            </a:endParaRPr>
          </a:p>
        </p:txBody>
      </p:sp>
      <p:cxnSp>
        <p:nvCxnSpPr>
          <p:cNvPr id="1281" name="Google Shape;1281;p65"/>
          <p:cNvCxnSpPr>
            <a:stCxn id="1282" idx="3"/>
            <a:endCxn id="1276" idx="1"/>
          </p:cNvCxnSpPr>
          <p:nvPr/>
        </p:nvCxnSpPr>
        <p:spPr>
          <a:xfrm>
            <a:off x="1292456" y="2990232"/>
            <a:ext cx="228600" cy="0"/>
          </a:xfrm>
          <a:prstGeom prst="straightConnector1">
            <a:avLst/>
          </a:prstGeom>
          <a:noFill/>
          <a:ln w="19050" cap="flat" cmpd="sng">
            <a:solidFill>
              <a:schemeClr val="dk2"/>
            </a:solidFill>
            <a:prstDash val="solid"/>
            <a:round/>
            <a:headEnd type="none" w="med" len="med"/>
            <a:tailEnd type="triangle" w="med" len="med"/>
          </a:ln>
        </p:spPr>
      </p:cxnSp>
      <p:sp>
        <p:nvSpPr>
          <p:cNvPr id="1283" name="Google Shape;1283;p65"/>
          <p:cNvSpPr txBox="1"/>
          <p:nvPr/>
        </p:nvSpPr>
        <p:spPr>
          <a:xfrm>
            <a:off x="6121200" y="1828800"/>
            <a:ext cx="1117800" cy="2286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cc::Layer</a:t>
            </a:r>
            <a:endParaRPr>
              <a:solidFill>
                <a:srgbClr val="0000FF"/>
              </a:solidFill>
              <a:latin typeface="Consolas"/>
              <a:ea typeface="Consolas"/>
              <a:cs typeface="Consolas"/>
              <a:sym typeface="Consolas"/>
            </a:endParaRPr>
          </a:p>
        </p:txBody>
      </p:sp>
      <p:sp>
        <p:nvSpPr>
          <p:cNvPr id="1284" name="Google Shape;1284;p65"/>
          <p:cNvSpPr/>
          <p:nvPr/>
        </p:nvSpPr>
        <p:spPr>
          <a:xfrm>
            <a:off x="3197456" y="1676400"/>
            <a:ext cx="2495400" cy="418200"/>
          </a:xfrm>
          <a:prstGeom prst="rect">
            <a:avLst/>
          </a:prstGeom>
          <a:solidFill>
            <a:srgbClr val="D9EAD3"/>
          </a:solid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Consolas"/>
                <a:ea typeface="Consolas"/>
                <a:cs typeface="Consolas"/>
                <a:sym typeface="Consolas"/>
              </a:rPr>
              <a:t>PaintArtifactCompositor</a:t>
            </a:r>
            <a:endParaRPr b="1">
              <a:latin typeface="Consolas"/>
              <a:ea typeface="Consolas"/>
              <a:cs typeface="Consolas"/>
              <a:sym typeface="Consolas"/>
            </a:endParaRPr>
          </a:p>
        </p:txBody>
      </p:sp>
      <p:cxnSp>
        <p:nvCxnSpPr>
          <p:cNvPr id="1285" name="Google Shape;1285;p65"/>
          <p:cNvCxnSpPr>
            <a:stCxn id="1268" idx="3"/>
            <a:endCxn id="1284" idx="1"/>
          </p:cNvCxnSpPr>
          <p:nvPr/>
        </p:nvCxnSpPr>
        <p:spPr>
          <a:xfrm rot="10800000" flipH="1">
            <a:off x="2920800" y="1885500"/>
            <a:ext cx="276600" cy="900"/>
          </a:xfrm>
          <a:prstGeom prst="straightConnector1">
            <a:avLst/>
          </a:prstGeom>
          <a:noFill/>
          <a:ln w="19050" cap="flat" cmpd="sng">
            <a:solidFill>
              <a:schemeClr val="dk2"/>
            </a:solidFill>
            <a:prstDash val="solid"/>
            <a:round/>
            <a:headEnd type="none" w="med" len="med"/>
            <a:tailEnd type="triangle" w="med" len="med"/>
          </a:ln>
        </p:spPr>
      </p:cxnSp>
      <p:cxnSp>
        <p:nvCxnSpPr>
          <p:cNvPr id="1286" name="Google Shape;1286;p65"/>
          <p:cNvCxnSpPr>
            <a:stCxn id="1284" idx="3"/>
          </p:cNvCxnSpPr>
          <p:nvPr/>
        </p:nvCxnSpPr>
        <p:spPr>
          <a:xfrm>
            <a:off x="5692856" y="1885500"/>
            <a:ext cx="218700" cy="0"/>
          </a:xfrm>
          <a:prstGeom prst="straightConnector1">
            <a:avLst/>
          </a:prstGeom>
          <a:noFill/>
          <a:ln w="19050" cap="flat" cmpd="sng">
            <a:solidFill>
              <a:schemeClr val="dk2"/>
            </a:solidFill>
            <a:prstDash val="solid"/>
            <a:round/>
            <a:headEnd type="none" w="med" len="med"/>
            <a:tailEnd type="triangle" w="med" len="med"/>
          </a:ln>
        </p:spPr>
      </p:cxnSp>
      <p:sp>
        <p:nvSpPr>
          <p:cNvPr id="1287" name="Google Shape;1287;p65"/>
          <p:cNvSpPr/>
          <p:nvPr/>
        </p:nvSpPr>
        <p:spPr>
          <a:xfrm>
            <a:off x="1368656" y="2209800"/>
            <a:ext cx="1676400" cy="1676400"/>
          </a:xfrm>
          <a:prstGeom prst="mathMultiply">
            <a:avLst>
              <a:gd name="adj1" fmla="val 5113"/>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88" name="Google Shape;1288;p65"/>
          <p:cNvCxnSpPr>
            <a:stCxn id="1265" idx="0"/>
          </p:cNvCxnSpPr>
          <p:nvPr/>
        </p:nvCxnSpPr>
        <p:spPr>
          <a:xfrm rot="5400000" flipH="1">
            <a:off x="3469106" y="1661682"/>
            <a:ext cx="627900" cy="1724400"/>
          </a:xfrm>
          <a:prstGeom prst="curvedConnector2">
            <a:avLst/>
          </a:prstGeom>
          <a:noFill/>
          <a:ln w="28575" cap="flat" cmpd="sng">
            <a:solidFill>
              <a:srgbClr val="FF9900"/>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66"/>
          <p:cNvSpPr/>
          <p:nvPr/>
        </p:nvSpPr>
        <p:spPr>
          <a:xfrm>
            <a:off x="5181600" y="2209800"/>
            <a:ext cx="685800" cy="1447800"/>
          </a:xfrm>
          <a:prstGeom prst="downArrow">
            <a:avLst>
              <a:gd name="adj1" fmla="val 50000"/>
              <a:gd name="adj2" fmla="val 50000"/>
            </a:avLst>
          </a:prstGeom>
          <a:solidFill>
            <a:srgbClr val="FCE5CD"/>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4" name="Google Shape;1294;p66"/>
          <p:cNvCxnSpPr/>
          <p:nvPr/>
        </p:nvCxnSpPr>
        <p:spPr>
          <a:xfrm>
            <a:off x="7162800" y="1905000"/>
            <a:ext cx="609600" cy="0"/>
          </a:xfrm>
          <a:prstGeom prst="straightConnector1">
            <a:avLst/>
          </a:prstGeom>
          <a:noFill/>
          <a:ln w="28575" cap="flat" cmpd="sng">
            <a:solidFill>
              <a:srgbClr val="999999"/>
            </a:solidFill>
            <a:prstDash val="solid"/>
            <a:round/>
            <a:headEnd type="none" w="med" len="med"/>
            <a:tailEnd type="triangle" w="med" len="med"/>
          </a:ln>
        </p:spPr>
      </p:cxnSp>
      <p:sp>
        <p:nvSpPr>
          <p:cNvPr id="1295" name="Google Shape;1295;p66"/>
          <p:cNvSpPr/>
          <p:nvPr/>
        </p:nvSpPr>
        <p:spPr>
          <a:xfrm>
            <a:off x="4572000" y="1371600"/>
            <a:ext cx="2209800" cy="990600"/>
          </a:xfrm>
          <a:prstGeom prst="rect">
            <a:avLst/>
          </a:prstGeom>
          <a:solidFill>
            <a:srgbClr val="FFFFFF"/>
          </a:solidFill>
          <a:ln w="1905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6"/>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66"/>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commit</a:t>
            </a:r>
            <a:endParaRPr sz="3600" b="1">
              <a:solidFill>
                <a:srgbClr val="434343"/>
              </a:solidFill>
              <a:latin typeface="Droid Sans"/>
              <a:ea typeface="Droid Sans"/>
              <a:cs typeface="Droid Sans"/>
              <a:sym typeface="Droid Sans"/>
            </a:endParaRPr>
          </a:p>
        </p:txBody>
      </p:sp>
      <p:pic>
        <p:nvPicPr>
          <p:cNvPr id="1298" name="Google Shape;1298;p66" descr="latest"/>
          <p:cNvPicPr preferRelativeResize="0"/>
          <p:nvPr/>
        </p:nvPicPr>
        <p:blipFill>
          <a:blip r:embed="rId3">
            <a:alphaModFix/>
          </a:blip>
          <a:stretch>
            <a:fillRect/>
          </a:stretch>
        </p:blipFill>
        <p:spPr>
          <a:xfrm>
            <a:off x="838200" y="1371600"/>
            <a:ext cx="1041634" cy="685799"/>
          </a:xfrm>
          <a:prstGeom prst="rect">
            <a:avLst/>
          </a:prstGeom>
          <a:noFill/>
          <a:ln>
            <a:noFill/>
          </a:ln>
        </p:spPr>
      </p:pic>
      <p:sp>
        <p:nvSpPr>
          <p:cNvPr id="1299" name="Google Shape;1299;p66"/>
          <p:cNvSpPr txBox="1"/>
          <p:nvPr/>
        </p:nvSpPr>
        <p:spPr>
          <a:xfrm rot="-1353">
            <a:off x="857094" y="1466359"/>
            <a:ext cx="7620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38761D"/>
                </a:solidFill>
                <a:latin typeface="Droid Serif"/>
                <a:ea typeface="Droid Serif"/>
                <a:cs typeface="Droid Serif"/>
                <a:sym typeface="Droid Serif"/>
              </a:rPr>
              <a:t>main</a:t>
            </a:r>
            <a:endParaRPr b="1" i="1">
              <a:solidFill>
                <a:srgbClr val="38761D"/>
              </a:solidFill>
              <a:latin typeface="Droid Serif"/>
              <a:ea typeface="Droid Serif"/>
              <a:cs typeface="Droid Serif"/>
              <a:sym typeface="Droid Serif"/>
            </a:endParaRPr>
          </a:p>
        </p:txBody>
      </p:sp>
      <p:pic>
        <p:nvPicPr>
          <p:cNvPr id="1300" name="Google Shape;1300;p66" descr="latest"/>
          <p:cNvPicPr preferRelativeResize="0"/>
          <p:nvPr/>
        </p:nvPicPr>
        <p:blipFill>
          <a:blip r:embed="rId3">
            <a:alphaModFix/>
          </a:blip>
          <a:stretch>
            <a:fillRect/>
          </a:stretch>
        </p:blipFill>
        <p:spPr>
          <a:xfrm>
            <a:off x="928475" y="3630026"/>
            <a:ext cx="1041634" cy="685799"/>
          </a:xfrm>
          <a:prstGeom prst="rect">
            <a:avLst/>
          </a:prstGeom>
          <a:noFill/>
          <a:ln>
            <a:noFill/>
          </a:ln>
        </p:spPr>
      </p:pic>
      <p:sp>
        <p:nvSpPr>
          <p:cNvPr id="1301" name="Google Shape;1301;p66"/>
          <p:cNvSpPr txBox="1"/>
          <p:nvPr/>
        </p:nvSpPr>
        <p:spPr>
          <a:xfrm rot="-1643">
            <a:off x="1015525" y="3724847"/>
            <a:ext cx="6276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38761D"/>
                </a:solidFill>
                <a:latin typeface="Droid Serif"/>
                <a:ea typeface="Droid Serif"/>
                <a:cs typeface="Droid Serif"/>
                <a:sym typeface="Droid Serif"/>
              </a:rPr>
              <a:t>impl</a:t>
            </a:r>
            <a:endParaRPr b="1" i="1">
              <a:solidFill>
                <a:srgbClr val="38761D"/>
              </a:solidFill>
              <a:latin typeface="Droid Serif"/>
              <a:ea typeface="Droid Serif"/>
              <a:cs typeface="Droid Serif"/>
              <a:sym typeface="Droid Serif"/>
            </a:endParaRPr>
          </a:p>
        </p:txBody>
      </p:sp>
      <p:cxnSp>
        <p:nvCxnSpPr>
          <p:cNvPr id="1302" name="Google Shape;1302;p66"/>
          <p:cNvCxnSpPr/>
          <p:nvPr/>
        </p:nvCxnSpPr>
        <p:spPr>
          <a:xfrm>
            <a:off x="1905000" y="4191000"/>
            <a:ext cx="5810400" cy="0"/>
          </a:xfrm>
          <a:prstGeom prst="straightConnector1">
            <a:avLst/>
          </a:prstGeom>
          <a:noFill/>
          <a:ln w="28575" cap="flat" cmpd="sng">
            <a:solidFill>
              <a:srgbClr val="999999"/>
            </a:solidFill>
            <a:prstDash val="solid"/>
            <a:round/>
            <a:headEnd type="none" w="med" len="med"/>
            <a:tailEnd type="triangle" w="med" len="med"/>
          </a:ln>
        </p:spPr>
      </p:cxnSp>
      <p:sp>
        <p:nvSpPr>
          <p:cNvPr id="1303" name="Google Shape;1303;p66"/>
          <p:cNvSpPr txBox="1"/>
          <p:nvPr/>
        </p:nvSpPr>
        <p:spPr>
          <a:xfrm>
            <a:off x="3657600" y="3733800"/>
            <a:ext cx="3352800" cy="3810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commit</a:t>
            </a:r>
            <a:endParaRPr b="1">
              <a:solidFill>
                <a:srgbClr val="0000FF"/>
              </a:solidFill>
              <a:latin typeface="Droid Sans"/>
              <a:ea typeface="Droid Sans"/>
              <a:cs typeface="Droid Sans"/>
              <a:sym typeface="Droid Sans"/>
            </a:endParaRPr>
          </a:p>
        </p:txBody>
      </p:sp>
      <p:sp>
        <p:nvSpPr>
          <p:cNvPr id="1304" name="Google Shape;1304;p66"/>
          <p:cNvSpPr txBox="1"/>
          <p:nvPr/>
        </p:nvSpPr>
        <p:spPr>
          <a:xfrm>
            <a:off x="4724400" y="1524000"/>
            <a:ext cx="1066800" cy="3048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cc::Layer</a:t>
            </a:r>
            <a:endParaRPr>
              <a:solidFill>
                <a:srgbClr val="0000FF"/>
              </a:solidFill>
              <a:latin typeface="Consolas"/>
              <a:ea typeface="Consolas"/>
              <a:cs typeface="Consolas"/>
              <a:sym typeface="Consolas"/>
            </a:endParaRPr>
          </a:p>
        </p:txBody>
      </p:sp>
      <p:sp>
        <p:nvSpPr>
          <p:cNvPr id="1305" name="Google Shape;1305;p66"/>
          <p:cNvSpPr txBox="1"/>
          <p:nvPr/>
        </p:nvSpPr>
        <p:spPr>
          <a:xfrm>
            <a:off x="2667000" y="1523999"/>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paint</a:t>
            </a:r>
            <a:endParaRPr b="1">
              <a:solidFill>
                <a:srgbClr val="0000FF"/>
              </a:solidFill>
              <a:latin typeface="Droid Sans"/>
              <a:ea typeface="Droid Sans"/>
              <a:cs typeface="Droid Sans"/>
              <a:sym typeface="Droid Sans"/>
            </a:endParaRPr>
          </a:p>
        </p:txBody>
      </p:sp>
      <p:sp>
        <p:nvSpPr>
          <p:cNvPr id="1306" name="Google Shape;1306;p66"/>
          <p:cNvSpPr txBox="1"/>
          <p:nvPr/>
        </p:nvSpPr>
        <p:spPr>
          <a:xfrm>
            <a:off x="4724400" y="1905000"/>
            <a:ext cx="1066800" cy="3048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cc::Layer</a:t>
            </a:r>
            <a:endParaRPr>
              <a:solidFill>
                <a:srgbClr val="0000FF"/>
              </a:solidFill>
              <a:latin typeface="Consolas"/>
              <a:ea typeface="Consolas"/>
              <a:cs typeface="Consolas"/>
              <a:sym typeface="Consolas"/>
            </a:endParaRPr>
          </a:p>
        </p:txBody>
      </p:sp>
      <p:sp>
        <p:nvSpPr>
          <p:cNvPr id="1307" name="Google Shape;1307;p66"/>
          <p:cNvSpPr/>
          <p:nvPr/>
        </p:nvSpPr>
        <p:spPr>
          <a:xfrm>
            <a:off x="4572000" y="3581400"/>
            <a:ext cx="2209800" cy="990600"/>
          </a:xfrm>
          <a:prstGeom prst="rect">
            <a:avLst/>
          </a:prstGeom>
          <a:solidFill>
            <a:srgbClr val="FFFFFF"/>
          </a:solid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66"/>
          <p:cNvSpPr txBox="1"/>
          <p:nvPr/>
        </p:nvSpPr>
        <p:spPr>
          <a:xfrm>
            <a:off x="4724400" y="3733800"/>
            <a:ext cx="1066800" cy="304800"/>
          </a:xfrm>
          <a:prstGeom prst="rect">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LayerImpl</a:t>
            </a:r>
            <a:endParaRPr>
              <a:solidFill>
                <a:srgbClr val="0000FF"/>
              </a:solidFill>
              <a:latin typeface="Consolas"/>
              <a:ea typeface="Consolas"/>
              <a:cs typeface="Consolas"/>
              <a:sym typeface="Consolas"/>
            </a:endParaRPr>
          </a:p>
        </p:txBody>
      </p:sp>
      <p:sp>
        <p:nvSpPr>
          <p:cNvPr id="1309" name="Google Shape;1309;p66"/>
          <p:cNvSpPr txBox="1"/>
          <p:nvPr/>
        </p:nvSpPr>
        <p:spPr>
          <a:xfrm>
            <a:off x="4724400" y="4114800"/>
            <a:ext cx="1066800" cy="304800"/>
          </a:xfrm>
          <a:prstGeom prst="rect">
            <a:avLst/>
          </a:prstGeom>
          <a:solidFill>
            <a:srgbClr val="F4CC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LayerImpl</a:t>
            </a:r>
            <a:endParaRPr>
              <a:solidFill>
                <a:srgbClr val="0000FF"/>
              </a:solidFill>
              <a:latin typeface="Consolas"/>
              <a:ea typeface="Consolas"/>
              <a:cs typeface="Consolas"/>
              <a:sym typeface="Consolas"/>
            </a:endParaRPr>
          </a:p>
        </p:txBody>
      </p:sp>
      <p:cxnSp>
        <p:nvCxnSpPr>
          <p:cNvPr id="1310" name="Google Shape;1310;p66"/>
          <p:cNvCxnSpPr/>
          <p:nvPr/>
        </p:nvCxnSpPr>
        <p:spPr>
          <a:xfrm>
            <a:off x="1828800" y="1905000"/>
            <a:ext cx="1676400" cy="0"/>
          </a:xfrm>
          <a:prstGeom prst="straightConnector1">
            <a:avLst/>
          </a:prstGeom>
          <a:noFill/>
          <a:ln w="28575" cap="flat" cmpd="sng">
            <a:solidFill>
              <a:srgbClr val="999999"/>
            </a:solidFill>
            <a:prstDash val="solid"/>
            <a:round/>
            <a:headEnd type="none" w="med" len="med"/>
            <a:tailEnd type="none" w="med" len="med"/>
          </a:ln>
        </p:spPr>
      </p:cxnSp>
      <p:cxnSp>
        <p:nvCxnSpPr>
          <p:cNvPr id="1311" name="Google Shape;1311;p66"/>
          <p:cNvCxnSpPr/>
          <p:nvPr/>
        </p:nvCxnSpPr>
        <p:spPr>
          <a:xfrm>
            <a:off x="3505200" y="1905000"/>
            <a:ext cx="152400" cy="1828800"/>
          </a:xfrm>
          <a:prstGeom prst="straightConnector1">
            <a:avLst/>
          </a:prstGeom>
          <a:noFill/>
          <a:ln w="19050" cap="flat" cmpd="sng">
            <a:solidFill>
              <a:srgbClr val="9900FF"/>
            </a:solidFill>
            <a:prstDash val="dash"/>
            <a:round/>
            <a:headEnd type="none" w="med" len="med"/>
            <a:tailEnd type="triangle" w="med" len="med"/>
          </a:ln>
        </p:spPr>
      </p:cxnSp>
      <p:sp>
        <p:nvSpPr>
          <p:cNvPr id="1312" name="Google Shape;1312;p66"/>
          <p:cNvSpPr txBox="1"/>
          <p:nvPr/>
        </p:nvSpPr>
        <p:spPr>
          <a:xfrm>
            <a:off x="3505200" y="1676400"/>
            <a:ext cx="10485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(blocked)</a:t>
            </a:r>
            <a:endParaRPr i="1">
              <a:latin typeface="Droid Serif"/>
              <a:ea typeface="Droid Serif"/>
              <a:cs typeface="Droid Serif"/>
              <a:sym typeface="Droid Serif"/>
            </a:endParaRPr>
          </a:p>
        </p:txBody>
      </p:sp>
      <p:sp>
        <p:nvSpPr>
          <p:cNvPr id="1313" name="Google Shape;1313;p66"/>
          <p:cNvSpPr txBox="1"/>
          <p:nvPr/>
        </p:nvSpPr>
        <p:spPr>
          <a:xfrm>
            <a:off x="2590800" y="2743200"/>
            <a:ext cx="990600" cy="609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solidFill>
                  <a:srgbClr val="9900FF"/>
                </a:solidFill>
                <a:latin typeface="Droid Serif"/>
                <a:ea typeface="Droid Serif"/>
                <a:cs typeface="Droid Serif"/>
                <a:sym typeface="Droid Serif"/>
              </a:rPr>
              <a:t>ready to</a:t>
            </a:r>
            <a:endParaRPr i="1">
              <a:solidFill>
                <a:srgbClr val="9900FF"/>
              </a:solidFill>
              <a:latin typeface="Droid Serif"/>
              <a:ea typeface="Droid Serif"/>
              <a:cs typeface="Droid Serif"/>
              <a:sym typeface="Droid Serif"/>
            </a:endParaRPr>
          </a:p>
          <a:p>
            <a:pPr marL="0" lvl="0" indent="0" algn="r" rtl="0">
              <a:spcBef>
                <a:spcPts val="0"/>
              </a:spcBef>
              <a:spcAft>
                <a:spcPts val="0"/>
              </a:spcAft>
              <a:buNone/>
            </a:pPr>
            <a:r>
              <a:rPr lang="en" i="1">
                <a:solidFill>
                  <a:srgbClr val="9900FF"/>
                </a:solidFill>
                <a:latin typeface="Droid Serif"/>
                <a:ea typeface="Droid Serif"/>
                <a:cs typeface="Droid Serif"/>
                <a:sym typeface="Droid Serif"/>
              </a:rPr>
              <a:t>commit</a:t>
            </a:r>
            <a:endParaRPr i="1">
              <a:solidFill>
                <a:srgbClr val="9900FF"/>
              </a:solidFill>
              <a:latin typeface="Droid Serif"/>
              <a:ea typeface="Droid Serif"/>
              <a:cs typeface="Droid Serif"/>
              <a:sym typeface="Droid Serif"/>
            </a:endParaRPr>
          </a:p>
        </p:txBody>
      </p:sp>
      <p:cxnSp>
        <p:nvCxnSpPr>
          <p:cNvPr id="1314" name="Google Shape;1314;p66"/>
          <p:cNvCxnSpPr/>
          <p:nvPr/>
        </p:nvCxnSpPr>
        <p:spPr>
          <a:xfrm rot="10800000" flipH="1">
            <a:off x="7039700" y="1905000"/>
            <a:ext cx="141300" cy="1827900"/>
          </a:xfrm>
          <a:prstGeom prst="straightConnector1">
            <a:avLst/>
          </a:prstGeom>
          <a:noFill/>
          <a:ln w="19050" cap="flat" cmpd="sng">
            <a:solidFill>
              <a:srgbClr val="9900FF"/>
            </a:solidFill>
            <a:prstDash val="dash"/>
            <a:round/>
            <a:headEnd type="none" w="med" len="med"/>
            <a:tailEnd type="triangle" w="med" len="med"/>
          </a:ln>
        </p:spPr>
      </p:cxnSp>
      <p:sp>
        <p:nvSpPr>
          <p:cNvPr id="1315" name="Google Shape;1315;p66"/>
          <p:cNvSpPr txBox="1"/>
          <p:nvPr/>
        </p:nvSpPr>
        <p:spPr>
          <a:xfrm>
            <a:off x="7104900" y="2819400"/>
            <a:ext cx="1124700" cy="6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9900FF"/>
                </a:solidFill>
                <a:latin typeface="Droid Serif"/>
                <a:ea typeface="Droid Serif"/>
                <a:cs typeface="Droid Serif"/>
                <a:sym typeface="Droid Serif"/>
              </a:rPr>
              <a:t>commit</a:t>
            </a:r>
            <a:endParaRPr i="1">
              <a:solidFill>
                <a:srgbClr val="9900FF"/>
              </a:solidFill>
              <a:latin typeface="Droid Serif"/>
              <a:ea typeface="Droid Serif"/>
              <a:cs typeface="Droid Serif"/>
              <a:sym typeface="Droid Serif"/>
            </a:endParaRPr>
          </a:p>
          <a:p>
            <a:pPr marL="0" lvl="0" indent="0" algn="l" rtl="0">
              <a:spcBef>
                <a:spcPts val="0"/>
              </a:spcBef>
              <a:spcAft>
                <a:spcPts val="0"/>
              </a:spcAft>
              <a:buNone/>
            </a:pPr>
            <a:r>
              <a:rPr lang="en" i="1">
                <a:solidFill>
                  <a:srgbClr val="9900FF"/>
                </a:solidFill>
                <a:latin typeface="Droid Serif"/>
                <a:ea typeface="Droid Serif"/>
                <a:cs typeface="Droid Serif"/>
                <a:sym typeface="Droid Serif"/>
              </a:rPr>
              <a:t>complete</a:t>
            </a:r>
            <a:endParaRPr i="1">
              <a:solidFill>
                <a:srgbClr val="9900FF"/>
              </a:solidFill>
              <a:latin typeface="Droid Serif"/>
              <a:ea typeface="Droid Serif"/>
              <a:cs typeface="Droid Serif"/>
              <a:sym typeface="Droid Serif"/>
            </a:endParaRPr>
          </a:p>
        </p:txBody>
      </p:sp>
      <p:sp>
        <p:nvSpPr>
          <p:cNvPr id="1316" name="Google Shape;1316;p66"/>
          <p:cNvSpPr txBox="1"/>
          <p:nvPr/>
        </p:nvSpPr>
        <p:spPr>
          <a:xfrm>
            <a:off x="1981200" y="1524000"/>
            <a:ext cx="381000" cy="30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a:t>
            </a:r>
            <a:endParaRPr b="1">
              <a:solidFill>
                <a:srgbClr val="0000FF"/>
              </a:solidFill>
              <a:latin typeface="Droid Sans"/>
              <a:ea typeface="Droid Sans"/>
              <a:cs typeface="Droid Sans"/>
              <a:sym typeface="Droid Sans"/>
            </a:endParaRPr>
          </a:p>
        </p:txBody>
      </p:sp>
      <p:cxnSp>
        <p:nvCxnSpPr>
          <p:cNvPr id="1317" name="Google Shape;1317;p66"/>
          <p:cNvCxnSpPr>
            <a:stCxn id="1316" idx="3"/>
            <a:endCxn id="1305" idx="1"/>
          </p:cNvCxnSpPr>
          <p:nvPr/>
        </p:nvCxnSpPr>
        <p:spPr>
          <a:xfrm>
            <a:off x="2362200" y="1676400"/>
            <a:ext cx="304800" cy="0"/>
          </a:xfrm>
          <a:prstGeom prst="straightConnector1">
            <a:avLst/>
          </a:prstGeom>
          <a:noFill/>
          <a:ln w="19050" cap="flat" cmpd="sng">
            <a:solidFill>
              <a:schemeClr val="dk2"/>
            </a:solidFill>
            <a:prstDash val="solid"/>
            <a:round/>
            <a:headEnd type="none" w="med" len="med"/>
            <a:tailEnd type="triangle" w="med" len="med"/>
          </a:ln>
        </p:spPr>
      </p:cxnSp>
      <p:sp>
        <p:nvSpPr>
          <p:cNvPr id="1318" name="Google Shape;1318;p66"/>
          <p:cNvSpPr txBox="1"/>
          <p:nvPr/>
        </p:nvSpPr>
        <p:spPr>
          <a:xfrm>
            <a:off x="7333500" y="3733775"/>
            <a:ext cx="381000" cy="30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a:t>
            </a:r>
            <a:endParaRPr b="1">
              <a:solidFill>
                <a:srgbClr val="0000FF"/>
              </a:solidFill>
              <a:latin typeface="Droid Sans"/>
              <a:ea typeface="Droid Sans"/>
              <a:cs typeface="Droid Sans"/>
              <a:sym typeface="Droid Sans"/>
            </a:endParaRPr>
          </a:p>
        </p:txBody>
      </p:sp>
      <p:cxnSp>
        <p:nvCxnSpPr>
          <p:cNvPr id="1319" name="Google Shape;1319;p66"/>
          <p:cNvCxnSpPr/>
          <p:nvPr/>
        </p:nvCxnSpPr>
        <p:spPr>
          <a:xfrm>
            <a:off x="7028700" y="3886175"/>
            <a:ext cx="304800" cy="0"/>
          </a:xfrm>
          <a:prstGeom prst="straightConnector1">
            <a:avLst/>
          </a:prstGeom>
          <a:noFill/>
          <a:ln w="19050" cap="flat" cmpd="sng">
            <a:solidFill>
              <a:schemeClr val="dk2"/>
            </a:solidFill>
            <a:prstDash val="solid"/>
            <a:round/>
            <a:headEnd type="none" w="med" len="med"/>
            <a:tailEnd type="triangle" w="med" len="med"/>
          </a:ln>
        </p:spPr>
      </p:cxnSp>
      <p:sp>
        <p:nvSpPr>
          <p:cNvPr id="1320" name="Google Shape;1320;p66"/>
          <p:cNvSpPr txBox="1"/>
          <p:nvPr/>
        </p:nvSpPr>
        <p:spPr>
          <a:xfrm>
            <a:off x="3657600" y="2514600"/>
            <a:ext cx="1676400" cy="609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solidFill>
                  <a:srgbClr val="B45F06"/>
                </a:solidFill>
                <a:latin typeface="Droid Serif"/>
                <a:ea typeface="Droid Serif"/>
                <a:cs typeface="Droid Serif"/>
                <a:sym typeface="Droid Serif"/>
              </a:rPr>
              <a:t>copy layers and properties</a:t>
            </a:r>
            <a:endParaRPr i="1">
              <a:solidFill>
                <a:srgbClr val="B45F06"/>
              </a:solidFill>
              <a:latin typeface="Droid Serif"/>
              <a:ea typeface="Droid Serif"/>
              <a:cs typeface="Droid Serif"/>
              <a:sym typeface="Droid Serif"/>
            </a:endParaRPr>
          </a:p>
        </p:txBody>
      </p:sp>
      <p:sp>
        <p:nvSpPr>
          <p:cNvPr id="1321" name="Google Shape;1321;p66"/>
          <p:cNvSpPr/>
          <p:nvPr/>
        </p:nvSpPr>
        <p:spPr>
          <a:xfrm>
            <a:off x="6089379" y="1524000"/>
            <a:ext cx="191400" cy="191400"/>
          </a:xfrm>
          <a:prstGeom prst="ellipse">
            <a:avLst/>
          </a:prstGeom>
          <a:solidFill>
            <a:srgbClr val="F9CB9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22" name="Google Shape;1322;p66"/>
          <p:cNvCxnSpPr>
            <a:stCxn id="1321" idx="4"/>
            <a:endCxn id="1323" idx="0"/>
          </p:cNvCxnSpPr>
          <p:nvPr/>
        </p:nvCxnSpPr>
        <p:spPr>
          <a:xfrm>
            <a:off x="6185079" y="1715400"/>
            <a:ext cx="6600" cy="303000"/>
          </a:xfrm>
          <a:prstGeom prst="straightConnector1">
            <a:avLst/>
          </a:prstGeom>
          <a:noFill/>
          <a:ln w="19050" cap="flat" cmpd="sng">
            <a:solidFill>
              <a:srgbClr val="FF9900"/>
            </a:solidFill>
            <a:prstDash val="solid"/>
            <a:round/>
            <a:headEnd type="triangle" w="med" len="med"/>
            <a:tailEnd type="none" w="med" len="med"/>
          </a:ln>
        </p:spPr>
      </p:cxnSp>
      <p:sp>
        <p:nvSpPr>
          <p:cNvPr id="1323" name="Google Shape;1323;p66"/>
          <p:cNvSpPr/>
          <p:nvPr/>
        </p:nvSpPr>
        <p:spPr>
          <a:xfrm>
            <a:off x="6096000" y="2018400"/>
            <a:ext cx="191400" cy="191400"/>
          </a:xfrm>
          <a:prstGeom prst="ellipse">
            <a:avLst/>
          </a:prstGeom>
          <a:solidFill>
            <a:srgbClr val="F9CB9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66"/>
          <p:cNvSpPr/>
          <p:nvPr/>
        </p:nvSpPr>
        <p:spPr>
          <a:xfrm>
            <a:off x="6438000" y="2018400"/>
            <a:ext cx="191400" cy="191400"/>
          </a:xfrm>
          <a:prstGeom prst="ellipse">
            <a:avLst/>
          </a:prstGeom>
          <a:solidFill>
            <a:srgbClr val="F9CB9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25" name="Google Shape;1325;p66"/>
          <p:cNvCxnSpPr>
            <a:stCxn id="1321" idx="5"/>
            <a:endCxn id="1324" idx="0"/>
          </p:cNvCxnSpPr>
          <p:nvPr/>
        </p:nvCxnSpPr>
        <p:spPr>
          <a:xfrm>
            <a:off x="6252750" y="1687370"/>
            <a:ext cx="281100" cy="330900"/>
          </a:xfrm>
          <a:prstGeom prst="straightConnector1">
            <a:avLst/>
          </a:prstGeom>
          <a:noFill/>
          <a:ln w="19050" cap="flat" cmpd="sng">
            <a:solidFill>
              <a:srgbClr val="FF9900"/>
            </a:solidFill>
            <a:prstDash val="solid"/>
            <a:round/>
            <a:headEnd type="triangle" w="med" len="med"/>
            <a:tailEnd type="none" w="med" len="med"/>
          </a:ln>
        </p:spPr>
      </p:cxnSp>
      <p:sp>
        <p:nvSpPr>
          <p:cNvPr id="1326" name="Google Shape;1326;p66"/>
          <p:cNvSpPr/>
          <p:nvPr/>
        </p:nvSpPr>
        <p:spPr>
          <a:xfrm>
            <a:off x="6096000" y="3733800"/>
            <a:ext cx="191400" cy="191400"/>
          </a:xfrm>
          <a:prstGeom prst="ellipse">
            <a:avLst/>
          </a:prstGeom>
          <a:solidFill>
            <a:srgbClr val="EA9999"/>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27" name="Google Shape;1327;p66"/>
          <p:cNvCxnSpPr>
            <a:stCxn id="1326" idx="4"/>
            <a:endCxn id="1328" idx="0"/>
          </p:cNvCxnSpPr>
          <p:nvPr/>
        </p:nvCxnSpPr>
        <p:spPr>
          <a:xfrm>
            <a:off x="6191700" y="3925200"/>
            <a:ext cx="6600" cy="303000"/>
          </a:xfrm>
          <a:prstGeom prst="straightConnector1">
            <a:avLst/>
          </a:prstGeom>
          <a:noFill/>
          <a:ln w="19050" cap="flat" cmpd="sng">
            <a:solidFill>
              <a:srgbClr val="980000"/>
            </a:solidFill>
            <a:prstDash val="solid"/>
            <a:round/>
            <a:headEnd type="triangle" w="med" len="med"/>
            <a:tailEnd type="none" w="med" len="med"/>
          </a:ln>
        </p:spPr>
      </p:cxnSp>
      <p:sp>
        <p:nvSpPr>
          <p:cNvPr id="1328" name="Google Shape;1328;p66"/>
          <p:cNvSpPr/>
          <p:nvPr/>
        </p:nvSpPr>
        <p:spPr>
          <a:xfrm>
            <a:off x="6102621" y="4228200"/>
            <a:ext cx="191400" cy="191400"/>
          </a:xfrm>
          <a:prstGeom prst="ellipse">
            <a:avLst/>
          </a:prstGeom>
          <a:solidFill>
            <a:srgbClr val="EA9999"/>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6"/>
          <p:cNvSpPr/>
          <p:nvPr/>
        </p:nvSpPr>
        <p:spPr>
          <a:xfrm>
            <a:off x="6444621" y="4228200"/>
            <a:ext cx="191400" cy="191400"/>
          </a:xfrm>
          <a:prstGeom prst="ellipse">
            <a:avLst/>
          </a:prstGeom>
          <a:solidFill>
            <a:srgbClr val="EA9999"/>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30" name="Google Shape;1330;p66"/>
          <p:cNvCxnSpPr>
            <a:stCxn id="1326" idx="5"/>
            <a:endCxn id="1329" idx="0"/>
          </p:cNvCxnSpPr>
          <p:nvPr/>
        </p:nvCxnSpPr>
        <p:spPr>
          <a:xfrm>
            <a:off x="6259370" y="3897170"/>
            <a:ext cx="281100" cy="330900"/>
          </a:xfrm>
          <a:prstGeom prst="straightConnector1">
            <a:avLst/>
          </a:prstGeom>
          <a:noFill/>
          <a:ln w="19050" cap="flat" cmpd="sng">
            <a:solidFill>
              <a:srgbClr val="980000"/>
            </a:solidFill>
            <a:prstDash val="solid"/>
            <a:round/>
            <a:headEnd type="triangle" w="med" len="med"/>
            <a:tailEnd type="none" w="med" len="med"/>
          </a:ln>
        </p:spPr>
      </p:cxn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67"/>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7"/>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tiling</a:t>
            </a:r>
            <a:endParaRPr sz="3600" b="1">
              <a:solidFill>
                <a:srgbClr val="434343"/>
              </a:solidFill>
              <a:latin typeface="Droid Sans"/>
              <a:ea typeface="Droid Sans"/>
              <a:cs typeface="Droid Sans"/>
              <a:sym typeface="Droid Sans"/>
            </a:endParaRPr>
          </a:p>
        </p:txBody>
      </p:sp>
      <p:pic>
        <p:nvPicPr>
          <p:cNvPr id="1337" name="Google Shape;1337;p67" descr="Screen Shot 2017-10-16 at 8.02.07 PM.png"/>
          <p:cNvPicPr preferRelativeResize="0"/>
          <p:nvPr/>
        </p:nvPicPr>
        <p:blipFill>
          <a:blip r:embed="rId3">
            <a:alphaModFix/>
          </a:blip>
          <a:stretch>
            <a:fillRect/>
          </a:stretch>
        </p:blipFill>
        <p:spPr>
          <a:xfrm>
            <a:off x="812125" y="1262952"/>
            <a:ext cx="1270722" cy="3385248"/>
          </a:xfrm>
          <a:prstGeom prst="rect">
            <a:avLst/>
          </a:prstGeom>
          <a:noFill/>
          <a:ln w="19050" cap="flat" cmpd="sng">
            <a:solidFill>
              <a:srgbClr val="FF9900"/>
            </a:solidFill>
            <a:prstDash val="solid"/>
            <a:round/>
            <a:headEnd type="none" w="sm" len="sm"/>
            <a:tailEnd type="none" w="sm" len="sm"/>
          </a:ln>
        </p:spPr>
      </p:pic>
      <p:sp>
        <p:nvSpPr>
          <p:cNvPr id="1338" name="Google Shape;1338;p67"/>
          <p:cNvSpPr/>
          <p:nvPr/>
        </p:nvSpPr>
        <p:spPr>
          <a:xfrm>
            <a:off x="838200" y="1284675"/>
            <a:ext cx="609600" cy="609600"/>
          </a:xfrm>
          <a:prstGeom prst="rect">
            <a:avLst/>
          </a:prstGeom>
          <a:noFill/>
          <a:ln w="28575"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45818E"/>
              </a:solidFill>
              <a:latin typeface="Droid Sans"/>
              <a:ea typeface="Droid Sans"/>
              <a:cs typeface="Droid Sans"/>
              <a:sym typeface="Droid Sans"/>
            </a:endParaRPr>
          </a:p>
        </p:txBody>
      </p:sp>
      <p:sp>
        <p:nvSpPr>
          <p:cNvPr id="1339" name="Google Shape;1339;p67"/>
          <p:cNvSpPr/>
          <p:nvPr/>
        </p:nvSpPr>
        <p:spPr>
          <a:xfrm>
            <a:off x="1447800" y="1284675"/>
            <a:ext cx="609600" cy="609600"/>
          </a:xfrm>
          <a:prstGeom prst="rect">
            <a:avLst/>
          </a:prstGeom>
          <a:noFill/>
          <a:ln w="28575"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67"/>
          <p:cNvSpPr/>
          <p:nvPr/>
        </p:nvSpPr>
        <p:spPr>
          <a:xfrm>
            <a:off x="838200" y="1894275"/>
            <a:ext cx="609600" cy="609600"/>
          </a:xfrm>
          <a:prstGeom prst="rect">
            <a:avLst/>
          </a:prstGeom>
          <a:noFill/>
          <a:ln w="28575"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7"/>
          <p:cNvSpPr/>
          <p:nvPr/>
        </p:nvSpPr>
        <p:spPr>
          <a:xfrm>
            <a:off x="1447800" y="1894275"/>
            <a:ext cx="609600" cy="609600"/>
          </a:xfrm>
          <a:prstGeom prst="rect">
            <a:avLst/>
          </a:prstGeom>
          <a:noFill/>
          <a:ln w="28575"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7"/>
          <p:cNvSpPr/>
          <p:nvPr/>
        </p:nvSpPr>
        <p:spPr>
          <a:xfrm>
            <a:off x="838200" y="2503875"/>
            <a:ext cx="609600" cy="609600"/>
          </a:xfrm>
          <a:prstGeom prst="rect">
            <a:avLst/>
          </a:prstGeom>
          <a:noFill/>
          <a:ln w="28575"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7"/>
          <p:cNvSpPr/>
          <p:nvPr/>
        </p:nvSpPr>
        <p:spPr>
          <a:xfrm>
            <a:off x="1447800" y="2503875"/>
            <a:ext cx="609600" cy="609600"/>
          </a:xfrm>
          <a:prstGeom prst="rect">
            <a:avLst/>
          </a:prstGeom>
          <a:noFill/>
          <a:ln w="28575"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7"/>
          <p:cNvSpPr/>
          <p:nvPr/>
        </p:nvSpPr>
        <p:spPr>
          <a:xfrm>
            <a:off x="838200" y="3113475"/>
            <a:ext cx="609600" cy="609600"/>
          </a:xfrm>
          <a:prstGeom prst="rect">
            <a:avLst/>
          </a:prstGeom>
          <a:noFill/>
          <a:ln w="28575"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7"/>
          <p:cNvSpPr/>
          <p:nvPr/>
        </p:nvSpPr>
        <p:spPr>
          <a:xfrm>
            <a:off x="1447800" y="3113475"/>
            <a:ext cx="609600" cy="609600"/>
          </a:xfrm>
          <a:prstGeom prst="rect">
            <a:avLst/>
          </a:prstGeom>
          <a:noFill/>
          <a:ln w="28575"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67"/>
          <p:cNvSpPr/>
          <p:nvPr/>
        </p:nvSpPr>
        <p:spPr>
          <a:xfrm>
            <a:off x="838200" y="3723075"/>
            <a:ext cx="609600" cy="609600"/>
          </a:xfrm>
          <a:prstGeom prst="rect">
            <a:avLst/>
          </a:prstGeom>
          <a:noFill/>
          <a:ln w="28575"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67"/>
          <p:cNvSpPr/>
          <p:nvPr/>
        </p:nvSpPr>
        <p:spPr>
          <a:xfrm>
            <a:off x="1447800" y="3723075"/>
            <a:ext cx="609600" cy="609600"/>
          </a:xfrm>
          <a:prstGeom prst="rect">
            <a:avLst/>
          </a:prstGeom>
          <a:noFill/>
          <a:ln w="28575"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67"/>
          <p:cNvSpPr/>
          <p:nvPr/>
        </p:nvSpPr>
        <p:spPr>
          <a:xfrm>
            <a:off x="838200" y="4332675"/>
            <a:ext cx="609600" cy="304800"/>
          </a:xfrm>
          <a:prstGeom prst="rect">
            <a:avLst/>
          </a:prstGeom>
          <a:noFill/>
          <a:ln w="28575"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67"/>
          <p:cNvSpPr/>
          <p:nvPr/>
        </p:nvSpPr>
        <p:spPr>
          <a:xfrm>
            <a:off x="1447800" y="4332675"/>
            <a:ext cx="609600" cy="304800"/>
          </a:xfrm>
          <a:prstGeom prst="rect">
            <a:avLst/>
          </a:prstGeom>
          <a:noFill/>
          <a:ln w="28575" cap="flat" cmpd="sng">
            <a:solidFill>
              <a:srgbClr val="45818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0" name="Google Shape;1350;p67" descr="Screen Shot 2017-10-16 at 8.02.07 PM.png"/>
          <p:cNvPicPr preferRelativeResize="0"/>
          <p:nvPr/>
        </p:nvPicPr>
        <p:blipFill rotWithShape="1">
          <a:blip r:embed="rId3">
            <a:alphaModFix/>
          </a:blip>
          <a:srcRect r="47973" b="81992"/>
          <a:stretch/>
        </p:blipFill>
        <p:spPr>
          <a:xfrm>
            <a:off x="7720877" y="1295399"/>
            <a:ext cx="661123" cy="609601"/>
          </a:xfrm>
          <a:prstGeom prst="rect">
            <a:avLst/>
          </a:prstGeom>
          <a:noFill/>
          <a:ln w="19050" cap="flat" cmpd="sng">
            <a:solidFill>
              <a:srgbClr val="76A5AF"/>
            </a:solidFill>
            <a:prstDash val="solid"/>
            <a:round/>
            <a:headEnd type="none" w="sm" len="sm"/>
            <a:tailEnd type="none" w="sm" len="sm"/>
          </a:ln>
        </p:spPr>
      </p:pic>
      <p:pic>
        <p:nvPicPr>
          <p:cNvPr id="1351" name="Google Shape;1351;p67" descr="latest"/>
          <p:cNvPicPr preferRelativeResize="0"/>
          <p:nvPr/>
        </p:nvPicPr>
        <p:blipFill>
          <a:blip r:embed="rId4">
            <a:alphaModFix/>
          </a:blip>
          <a:stretch>
            <a:fillRect/>
          </a:stretch>
        </p:blipFill>
        <p:spPr>
          <a:xfrm>
            <a:off x="2924000" y="1219201"/>
            <a:ext cx="1041634" cy="685799"/>
          </a:xfrm>
          <a:prstGeom prst="rect">
            <a:avLst/>
          </a:prstGeom>
          <a:noFill/>
          <a:ln>
            <a:noFill/>
          </a:ln>
        </p:spPr>
      </p:pic>
      <p:sp>
        <p:nvSpPr>
          <p:cNvPr id="1352" name="Google Shape;1352;p67"/>
          <p:cNvSpPr txBox="1"/>
          <p:nvPr/>
        </p:nvSpPr>
        <p:spPr>
          <a:xfrm rot="-1569">
            <a:off x="2981175" y="1314034"/>
            <a:ext cx="6573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38761D"/>
                </a:solidFill>
                <a:latin typeface="Droid Serif"/>
                <a:ea typeface="Droid Serif"/>
                <a:cs typeface="Droid Serif"/>
                <a:sym typeface="Droid Serif"/>
              </a:rPr>
              <a:t>impl</a:t>
            </a:r>
            <a:endParaRPr b="1" i="1">
              <a:solidFill>
                <a:srgbClr val="38761D"/>
              </a:solidFill>
              <a:latin typeface="Droid Serif"/>
              <a:ea typeface="Droid Serif"/>
              <a:cs typeface="Droid Serif"/>
              <a:sym typeface="Droid Serif"/>
            </a:endParaRPr>
          </a:p>
        </p:txBody>
      </p:sp>
      <p:sp>
        <p:nvSpPr>
          <p:cNvPr id="1353" name="Google Shape;1353;p67"/>
          <p:cNvSpPr txBox="1"/>
          <p:nvPr/>
        </p:nvSpPr>
        <p:spPr>
          <a:xfrm>
            <a:off x="4067000" y="1371600"/>
            <a:ext cx="1295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prepare tiles</a:t>
            </a:r>
            <a:endParaRPr b="1">
              <a:solidFill>
                <a:srgbClr val="0000FF"/>
              </a:solidFill>
              <a:latin typeface="Droid Sans"/>
              <a:ea typeface="Droid Sans"/>
              <a:cs typeface="Droid Sans"/>
              <a:sym typeface="Droid Sans"/>
            </a:endParaRPr>
          </a:p>
        </p:txBody>
      </p:sp>
      <p:sp>
        <p:nvSpPr>
          <p:cNvPr id="1354" name="Google Shape;1354;p67"/>
          <p:cNvSpPr/>
          <p:nvPr/>
        </p:nvSpPr>
        <p:spPr>
          <a:xfrm>
            <a:off x="762000" y="1589475"/>
            <a:ext cx="1371600" cy="1066800"/>
          </a:xfrm>
          <a:prstGeom prst="rect">
            <a:avLst/>
          </a:prstGeom>
          <a:solidFill>
            <a:srgbClr val="EAD1DC">
              <a:alpha val="36540"/>
            </a:srgbClr>
          </a:solid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67"/>
          <p:cNvSpPr txBox="1"/>
          <p:nvPr/>
        </p:nvSpPr>
        <p:spPr>
          <a:xfrm rot="-5400000">
            <a:off x="3750" y="1888125"/>
            <a:ext cx="1145400" cy="3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FF00FF"/>
                </a:solidFill>
                <a:latin typeface="Droid Serif"/>
                <a:ea typeface="Droid Serif"/>
                <a:cs typeface="Droid Serif"/>
                <a:sym typeface="Droid Serif"/>
              </a:rPr>
              <a:t>viewport</a:t>
            </a:r>
            <a:endParaRPr b="1" i="1">
              <a:solidFill>
                <a:srgbClr val="FF00FF"/>
              </a:solidFill>
              <a:latin typeface="Droid Serif"/>
              <a:ea typeface="Droid Serif"/>
              <a:cs typeface="Droid Serif"/>
              <a:sym typeface="Droid Serif"/>
            </a:endParaRPr>
          </a:p>
        </p:txBody>
      </p:sp>
      <p:sp>
        <p:nvSpPr>
          <p:cNvPr id="1356" name="Google Shape;1356;p67"/>
          <p:cNvSpPr txBox="1"/>
          <p:nvPr/>
        </p:nvSpPr>
        <p:spPr>
          <a:xfrm>
            <a:off x="2061300" y="4256475"/>
            <a:ext cx="834300" cy="3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FF9900"/>
                </a:solidFill>
                <a:latin typeface="Droid Serif"/>
                <a:ea typeface="Droid Serif"/>
                <a:cs typeface="Droid Serif"/>
                <a:sym typeface="Droid Serif"/>
              </a:rPr>
              <a:t>layer</a:t>
            </a:r>
            <a:endParaRPr b="1" i="1">
              <a:solidFill>
                <a:srgbClr val="FF9900"/>
              </a:solidFill>
              <a:latin typeface="Droid Serif"/>
              <a:ea typeface="Droid Serif"/>
              <a:cs typeface="Droid Serif"/>
              <a:sym typeface="Droid Serif"/>
            </a:endParaRPr>
          </a:p>
        </p:txBody>
      </p:sp>
      <p:sp>
        <p:nvSpPr>
          <p:cNvPr id="1357" name="Google Shape;1357;p67"/>
          <p:cNvSpPr txBox="1"/>
          <p:nvPr/>
        </p:nvSpPr>
        <p:spPr>
          <a:xfrm>
            <a:off x="2362200" y="1971300"/>
            <a:ext cx="762000" cy="54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45818E"/>
                </a:solidFill>
                <a:latin typeface="Droid Serif"/>
                <a:ea typeface="Droid Serif"/>
                <a:cs typeface="Droid Serif"/>
                <a:sym typeface="Droid Serif"/>
              </a:rPr>
              <a:t>visible</a:t>
            </a:r>
            <a:endParaRPr i="1">
              <a:solidFill>
                <a:srgbClr val="45818E"/>
              </a:solidFill>
              <a:latin typeface="Droid Serif"/>
              <a:ea typeface="Droid Serif"/>
              <a:cs typeface="Droid Serif"/>
              <a:sym typeface="Droid Serif"/>
            </a:endParaRPr>
          </a:p>
          <a:p>
            <a:pPr marL="0" lvl="0" indent="0" algn="l" rtl="0">
              <a:spcBef>
                <a:spcPts val="0"/>
              </a:spcBef>
              <a:spcAft>
                <a:spcPts val="0"/>
              </a:spcAft>
              <a:buNone/>
            </a:pPr>
            <a:r>
              <a:rPr lang="en" i="1">
                <a:solidFill>
                  <a:srgbClr val="45818E"/>
                </a:solidFill>
                <a:latin typeface="Droid Serif"/>
                <a:ea typeface="Droid Serif"/>
                <a:cs typeface="Droid Serif"/>
                <a:sym typeface="Droid Serif"/>
              </a:rPr>
              <a:t>tiles</a:t>
            </a:r>
            <a:endParaRPr i="1">
              <a:solidFill>
                <a:srgbClr val="45818E"/>
              </a:solidFill>
              <a:latin typeface="Droid Serif"/>
              <a:ea typeface="Droid Serif"/>
              <a:cs typeface="Droid Serif"/>
              <a:sym typeface="Droid Serif"/>
            </a:endParaRPr>
          </a:p>
        </p:txBody>
      </p:sp>
      <p:sp>
        <p:nvSpPr>
          <p:cNvPr id="1358" name="Google Shape;1358;p67"/>
          <p:cNvSpPr txBox="1"/>
          <p:nvPr/>
        </p:nvSpPr>
        <p:spPr>
          <a:xfrm>
            <a:off x="3429000" y="4267200"/>
            <a:ext cx="4724400" cy="533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i="1">
                <a:latin typeface="Droid Serif"/>
                <a:ea typeface="Droid Serif"/>
                <a:cs typeface="Droid Serif"/>
                <a:sym typeface="Droid Serif"/>
              </a:rPr>
              <a:t>Layers are broken into </a:t>
            </a:r>
            <a:r>
              <a:rPr lang="en" sz="1800" b="1" i="1">
                <a:latin typeface="Droid Serif"/>
                <a:ea typeface="Droid Serif"/>
                <a:cs typeface="Droid Serif"/>
                <a:sym typeface="Droid Serif"/>
              </a:rPr>
              <a:t>tiles</a:t>
            </a:r>
            <a:r>
              <a:rPr lang="en" sz="1800" i="1">
                <a:latin typeface="Droid Serif"/>
                <a:ea typeface="Droid Serif"/>
                <a:cs typeface="Droid Serif"/>
                <a:sym typeface="Droid Serif"/>
              </a:rPr>
              <a:t> for raster.</a:t>
            </a:r>
            <a:endParaRPr sz="1800" i="1">
              <a:latin typeface="Droid Serif"/>
              <a:ea typeface="Droid Serif"/>
              <a:cs typeface="Droid Serif"/>
              <a:sym typeface="Droid Serif"/>
            </a:endParaRPr>
          </a:p>
        </p:txBody>
      </p:sp>
      <p:pic>
        <p:nvPicPr>
          <p:cNvPr id="1359" name="Google Shape;1359;p67" descr="latest"/>
          <p:cNvPicPr preferRelativeResize="0"/>
          <p:nvPr/>
        </p:nvPicPr>
        <p:blipFill>
          <a:blip r:embed="rId4">
            <a:alphaModFix/>
          </a:blip>
          <a:stretch>
            <a:fillRect/>
          </a:stretch>
        </p:blipFill>
        <p:spPr>
          <a:xfrm>
            <a:off x="4444766" y="2286001"/>
            <a:ext cx="1041634" cy="685799"/>
          </a:xfrm>
          <a:prstGeom prst="rect">
            <a:avLst/>
          </a:prstGeom>
          <a:noFill/>
          <a:ln>
            <a:noFill/>
          </a:ln>
        </p:spPr>
      </p:pic>
      <p:sp>
        <p:nvSpPr>
          <p:cNvPr id="1360" name="Google Shape;1360;p67"/>
          <p:cNvSpPr txBox="1"/>
          <p:nvPr/>
        </p:nvSpPr>
        <p:spPr>
          <a:xfrm rot="-1264">
            <a:off x="4343400" y="2380902"/>
            <a:ext cx="8157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38761D"/>
                </a:solidFill>
                <a:latin typeface="Droid Serif"/>
                <a:ea typeface="Droid Serif"/>
                <a:cs typeface="Droid Serif"/>
                <a:sym typeface="Droid Serif"/>
              </a:rPr>
              <a:t>raster</a:t>
            </a:r>
            <a:endParaRPr b="1" i="1">
              <a:solidFill>
                <a:srgbClr val="38761D"/>
              </a:solidFill>
              <a:latin typeface="Droid Serif"/>
              <a:ea typeface="Droid Serif"/>
              <a:cs typeface="Droid Serif"/>
              <a:sym typeface="Droid Serif"/>
            </a:endParaRPr>
          </a:p>
        </p:txBody>
      </p:sp>
      <p:pic>
        <p:nvPicPr>
          <p:cNvPr id="1361" name="Google Shape;1361;p67" descr="latest"/>
          <p:cNvPicPr preferRelativeResize="0"/>
          <p:nvPr/>
        </p:nvPicPr>
        <p:blipFill>
          <a:blip r:embed="rId4">
            <a:alphaModFix/>
          </a:blip>
          <a:stretch>
            <a:fillRect/>
          </a:stretch>
        </p:blipFill>
        <p:spPr>
          <a:xfrm>
            <a:off x="4444766" y="2895600"/>
            <a:ext cx="1041634" cy="685799"/>
          </a:xfrm>
          <a:prstGeom prst="rect">
            <a:avLst/>
          </a:prstGeom>
          <a:noFill/>
          <a:ln>
            <a:noFill/>
          </a:ln>
        </p:spPr>
      </p:pic>
      <p:sp>
        <p:nvSpPr>
          <p:cNvPr id="1362" name="Google Shape;1362;p67"/>
          <p:cNvSpPr txBox="1"/>
          <p:nvPr/>
        </p:nvSpPr>
        <p:spPr>
          <a:xfrm rot="-1264">
            <a:off x="4343400" y="2990501"/>
            <a:ext cx="8157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38761D"/>
                </a:solidFill>
                <a:latin typeface="Droid Serif"/>
                <a:ea typeface="Droid Serif"/>
                <a:cs typeface="Droid Serif"/>
                <a:sym typeface="Droid Serif"/>
              </a:rPr>
              <a:t>raster</a:t>
            </a:r>
            <a:endParaRPr b="1" i="1">
              <a:solidFill>
                <a:srgbClr val="38761D"/>
              </a:solidFill>
              <a:latin typeface="Droid Serif"/>
              <a:ea typeface="Droid Serif"/>
              <a:cs typeface="Droid Serif"/>
              <a:sym typeface="Droid Serif"/>
            </a:endParaRPr>
          </a:p>
        </p:txBody>
      </p:sp>
      <p:sp>
        <p:nvSpPr>
          <p:cNvPr id="1363" name="Google Shape;1363;p67"/>
          <p:cNvSpPr txBox="1"/>
          <p:nvPr/>
        </p:nvSpPr>
        <p:spPr>
          <a:xfrm>
            <a:off x="5562600" y="2438400"/>
            <a:ext cx="11430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raster task</a:t>
            </a:r>
            <a:endParaRPr b="1">
              <a:solidFill>
                <a:srgbClr val="0000FF"/>
              </a:solidFill>
              <a:latin typeface="Droid Sans"/>
              <a:ea typeface="Droid Sans"/>
              <a:cs typeface="Droid Sans"/>
              <a:sym typeface="Droid Sans"/>
            </a:endParaRPr>
          </a:p>
        </p:txBody>
      </p:sp>
      <p:cxnSp>
        <p:nvCxnSpPr>
          <p:cNvPr id="1364" name="Google Shape;1364;p67"/>
          <p:cNvCxnSpPr/>
          <p:nvPr/>
        </p:nvCxnSpPr>
        <p:spPr>
          <a:xfrm>
            <a:off x="5371675" y="1677550"/>
            <a:ext cx="208500" cy="756300"/>
          </a:xfrm>
          <a:prstGeom prst="straightConnector1">
            <a:avLst/>
          </a:prstGeom>
          <a:noFill/>
          <a:ln w="28575" cap="flat" cmpd="sng">
            <a:solidFill>
              <a:srgbClr val="6AA84F"/>
            </a:solidFill>
            <a:prstDash val="solid"/>
            <a:round/>
            <a:headEnd type="none" w="med" len="med"/>
            <a:tailEnd type="triangle" w="med" len="med"/>
          </a:ln>
        </p:spPr>
      </p:cxnSp>
      <p:cxnSp>
        <p:nvCxnSpPr>
          <p:cNvPr id="1365" name="Google Shape;1365;p67"/>
          <p:cNvCxnSpPr/>
          <p:nvPr/>
        </p:nvCxnSpPr>
        <p:spPr>
          <a:xfrm>
            <a:off x="3910200" y="1752600"/>
            <a:ext cx="1957200" cy="0"/>
          </a:xfrm>
          <a:prstGeom prst="straightConnector1">
            <a:avLst/>
          </a:prstGeom>
          <a:noFill/>
          <a:ln w="28575" cap="flat" cmpd="sng">
            <a:solidFill>
              <a:srgbClr val="999999"/>
            </a:solidFill>
            <a:prstDash val="solid"/>
            <a:round/>
            <a:headEnd type="none" w="med" len="med"/>
            <a:tailEnd type="triangle" w="med" len="med"/>
          </a:ln>
        </p:spPr>
      </p:cxnSp>
      <p:cxnSp>
        <p:nvCxnSpPr>
          <p:cNvPr id="1366" name="Google Shape;1366;p67"/>
          <p:cNvCxnSpPr/>
          <p:nvPr/>
        </p:nvCxnSpPr>
        <p:spPr>
          <a:xfrm>
            <a:off x="5410200" y="2819400"/>
            <a:ext cx="1524000" cy="0"/>
          </a:xfrm>
          <a:prstGeom prst="straightConnector1">
            <a:avLst/>
          </a:prstGeom>
          <a:noFill/>
          <a:ln w="28575" cap="flat" cmpd="sng">
            <a:solidFill>
              <a:srgbClr val="999999"/>
            </a:solidFill>
            <a:prstDash val="solid"/>
            <a:round/>
            <a:headEnd type="none" w="med" len="med"/>
            <a:tailEnd type="triangle" w="med" len="med"/>
          </a:ln>
        </p:spPr>
      </p:cxnSp>
      <p:cxnSp>
        <p:nvCxnSpPr>
          <p:cNvPr id="1367" name="Google Shape;1367;p67"/>
          <p:cNvCxnSpPr/>
          <p:nvPr/>
        </p:nvCxnSpPr>
        <p:spPr>
          <a:xfrm>
            <a:off x="5410200" y="3429000"/>
            <a:ext cx="1524000" cy="0"/>
          </a:xfrm>
          <a:prstGeom prst="straightConnector1">
            <a:avLst/>
          </a:prstGeom>
          <a:noFill/>
          <a:ln w="28575" cap="flat" cmpd="sng">
            <a:solidFill>
              <a:srgbClr val="999999"/>
            </a:solidFill>
            <a:prstDash val="solid"/>
            <a:round/>
            <a:headEnd type="none" w="med" len="med"/>
            <a:tailEnd type="triangle" w="med" len="med"/>
          </a:ln>
        </p:spPr>
      </p:cxnSp>
      <p:sp>
        <p:nvSpPr>
          <p:cNvPr id="1368" name="Google Shape;1368;p67"/>
          <p:cNvSpPr/>
          <p:nvPr/>
        </p:nvSpPr>
        <p:spPr>
          <a:xfrm>
            <a:off x="3733800" y="1981200"/>
            <a:ext cx="4267188" cy="2057400"/>
          </a:xfrm>
          <a:prstGeom prst="cloud">
            <a:avLst/>
          </a:prstGeom>
          <a:solidFill>
            <a:srgbClr val="14C3FF">
              <a:alpha val="12690"/>
            </a:srgbClr>
          </a:solid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67"/>
          <p:cNvSpPr txBox="1"/>
          <p:nvPr/>
        </p:nvSpPr>
        <p:spPr>
          <a:xfrm>
            <a:off x="6069300" y="3733800"/>
            <a:ext cx="2084100" cy="3048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CategorizedWorkerPool</a:t>
            </a:r>
            <a:endParaRPr>
              <a:solidFill>
                <a:srgbClr val="0000FF"/>
              </a:solidFill>
              <a:latin typeface="Droid Sans"/>
              <a:ea typeface="Droid Sans"/>
              <a:cs typeface="Droid Sans"/>
              <a:sym typeface="Droid Sans"/>
            </a:endParaRPr>
          </a:p>
        </p:txBody>
      </p:sp>
      <p:cxnSp>
        <p:nvCxnSpPr>
          <p:cNvPr id="1370" name="Google Shape;1370;p67"/>
          <p:cNvCxnSpPr/>
          <p:nvPr/>
        </p:nvCxnSpPr>
        <p:spPr>
          <a:xfrm rot="10800000" flipH="1">
            <a:off x="6705600" y="1905000"/>
            <a:ext cx="990600" cy="533400"/>
          </a:xfrm>
          <a:prstGeom prst="straightConnector1">
            <a:avLst/>
          </a:prstGeom>
          <a:noFill/>
          <a:ln w="28575" cap="flat" cmpd="sng">
            <a:solidFill>
              <a:srgbClr val="6AA84F"/>
            </a:solidFill>
            <a:prstDash val="solid"/>
            <a:round/>
            <a:headEnd type="none" w="med" len="med"/>
            <a:tailEnd type="triangle" w="med" len="med"/>
          </a:ln>
        </p:spPr>
      </p:cxnSp>
      <p:sp>
        <p:nvSpPr>
          <p:cNvPr id="1371" name="Google Shape;1371;p67"/>
          <p:cNvSpPr txBox="1"/>
          <p:nvPr/>
        </p:nvSpPr>
        <p:spPr>
          <a:xfrm>
            <a:off x="6477000" y="1285500"/>
            <a:ext cx="1219200" cy="390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solidFill>
                  <a:srgbClr val="45818E"/>
                </a:solidFill>
                <a:latin typeface="Droid Serif"/>
                <a:ea typeface="Droid Serif"/>
                <a:cs typeface="Droid Serif"/>
                <a:sym typeface="Droid Serif"/>
              </a:rPr>
              <a:t>rastered</a:t>
            </a:r>
            <a:endParaRPr i="1">
              <a:solidFill>
                <a:srgbClr val="45818E"/>
              </a:solidFill>
              <a:latin typeface="Droid Serif"/>
              <a:ea typeface="Droid Serif"/>
              <a:cs typeface="Droid Serif"/>
              <a:sym typeface="Droid Serif"/>
            </a:endParaRPr>
          </a:p>
          <a:p>
            <a:pPr marL="0" lvl="0" indent="0" algn="r" rtl="0">
              <a:spcBef>
                <a:spcPts val="0"/>
              </a:spcBef>
              <a:spcAft>
                <a:spcPts val="0"/>
              </a:spcAft>
              <a:buNone/>
            </a:pPr>
            <a:r>
              <a:rPr lang="en" i="1">
                <a:solidFill>
                  <a:srgbClr val="45818E"/>
                </a:solidFill>
                <a:latin typeface="Droid Serif"/>
                <a:ea typeface="Droid Serif"/>
                <a:cs typeface="Droid Serif"/>
                <a:sym typeface="Droid Serif"/>
              </a:rPr>
              <a:t>tile</a:t>
            </a:r>
            <a:endParaRPr i="1">
              <a:solidFill>
                <a:srgbClr val="45818E"/>
              </a:solidFill>
              <a:latin typeface="Droid Serif"/>
              <a:ea typeface="Droid Serif"/>
              <a:cs typeface="Droid Serif"/>
              <a:sym typeface="Droid Serif"/>
            </a:endParaRPr>
          </a:p>
        </p:txBody>
      </p:sp>
      <p:sp>
        <p:nvSpPr>
          <p:cNvPr id="1372" name="Google Shape;1372;p67"/>
          <p:cNvSpPr/>
          <p:nvPr/>
        </p:nvSpPr>
        <p:spPr>
          <a:xfrm>
            <a:off x="2209800" y="1219200"/>
            <a:ext cx="152400" cy="1905000"/>
          </a:xfrm>
          <a:prstGeom prst="rightBrace">
            <a:avLst>
              <a:gd name="adj1" fmla="val 8333"/>
              <a:gd name="adj2" fmla="val 50000"/>
            </a:avLst>
          </a:prstGeom>
          <a:noFill/>
          <a:ln w="28575" cap="flat" cmpd="sng">
            <a:solidFill>
              <a:srgbClr val="76A5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p68"/>
          <p:cNvSpPr/>
          <p:nvPr/>
        </p:nvSpPr>
        <p:spPr>
          <a:xfrm>
            <a:off x="7162800" y="2438400"/>
            <a:ext cx="609600" cy="685800"/>
          </a:xfrm>
          <a:prstGeom prst="rightArrow">
            <a:avLst>
              <a:gd name="adj1" fmla="val 50000"/>
              <a:gd name="adj2" fmla="val 50000"/>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68"/>
          <p:cNvSpPr/>
          <p:nvPr/>
        </p:nvSpPr>
        <p:spPr>
          <a:xfrm>
            <a:off x="3657600" y="2743200"/>
            <a:ext cx="1371600" cy="1524000"/>
          </a:xfrm>
          <a:prstGeom prst="rect">
            <a:avLst/>
          </a:prstGeom>
          <a:solidFill>
            <a:srgbClr val="EFEFEF"/>
          </a:solidFill>
          <a:ln w="19050" cap="flat" cmpd="sng">
            <a:solidFill>
              <a:srgbClr val="CCCCCC"/>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GPU memory</a:t>
            </a:r>
            <a:endParaRPr i="1">
              <a:latin typeface="Droid Serif"/>
              <a:ea typeface="Droid Serif"/>
              <a:cs typeface="Droid Serif"/>
              <a:sym typeface="Droid Serif"/>
            </a:endParaRPr>
          </a:p>
        </p:txBody>
      </p:sp>
      <p:sp>
        <p:nvSpPr>
          <p:cNvPr id="1379" name="Google Shape;1379;p68"/>
          <p:cNvSpPr txBox="1"/>
          <p:nvPr/>
        </p:nvSpPr>
        <p:spPr>
          <a:xfrm>
            <a:off x="5486400" y="1752600"/>
            <a:ext cx="1752600" cy="17526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Consolas"/>
                <a:ea typeface="Consolas"/>
                <a:cs typeface="Consolas"/>
                <a:sym typeface="Consolas"/>
              </a:rPr>
              <a:t>CompositorFrame</a:t>
            </a:r>
            <a:endParaRPr b="1">
              <a:solidFill>
                <a:srgbClr val="0000FF"/>
              </a:solidFill>
              <a:latin typeface="Consolas"/>
              <a:ea typeface="Consolas"/>
              <a:cs typeface="Consolas"/>
              <a:sym typeface="Consolas"/>
            </a:endParaRPr>
          </a:p>
        </p:txBody>
      </p:sp>
      <p:sp>
        <p:nvSpPr>
          <p:cNvPr id="1380" name="Google Shape;1380;p68"/>
          <p:cNvSpPr txBox="1"/>
          <p:nvPr/>
        </p:nvSpPr>
        <p:spPr>
          <a:xfrm>
            <a:off x="5715000" y="2133600"/>
            <a:ext cx="1219200" cy="1066800"/>
          </a:xfrm>
          <a:prstGeom prst="rect">
            <a:avLst/>
          </a:prstGeom>
          <a:solidFill>
            <a:srgbClr val="C9DAF8"/>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DrawQuad</a:t>
            </a:r>
            <a:endParaRPr>
              <a:solidFill>
                <a:srgbClr val="0000FF"/>
              </a:solidFill>
              <a:latin typeface="Consolas"/>
              <a:ea typeface="Consolas"/>
              <a:cs typeface="Consolas"/>
              <a:sym typeface="Consolas"/>
            </a:endParaRPr>
          </a:p>
        </p:txBody>
      </p:sp>
      <p:sp>
        <p:nvSpPr>
          <p:cNvPr id="1381" name="Google Shape;1381;p68"/>
          <p:cNvSpPr txBox="1"/>
          <p:nvPr/>
        </p:nvSpPr>
        <p:spPr>
          <a:xfrm>
            <a:off x="5791200" y="2209800"/>
            <a:ext cx="1219200" cy="1066800"/>
          </a:xfrm>
          <a:prstGeom prst="rect">
            <a:avLst/>
          </a:prstGeom>
          <a:solidFill>
            <a:srgbClr val="C9DAF8"/>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DrawQuaDrawQuad</a:t>
            </a:r>
            <a:endParaRPr>
              <a:solidFill>
                <a:srgbClr val="0000FF"/>
              </a:solidFill>
              <a:latin typeface="Consolas"/>
              <a:ea typeface="Consolas"/>
              <a:cs typeface="Consolas"/>
              <a:sym typeface="Consolas"/>
            </a:endParaRPr>
          </a:p>
          <a:p>
            <a:pPr marL="0" lvl="0" indent="0" algn="l" rtl="0">
              <a:spcBef>
                <a:spcPts val="0"/>
              </a:spcBef>
              <a:spcAft>
                <a:spcPts val="0"/>
              </a:spcAft>
              <a:buNone/>
            </a:pPr>
            <a:r>
              <a:rPr lang="en">
                <a:latin typeface="Consolas"/>
                <a:ea typeface="Consolas"/>
                <a:cs typeface="Consolas"/>
                <a:sym typeface="Consolas"/>
              </a:rPr>
              <a:t>d</a:t>
            </a:r>
            <a:endParaRPr>
              <a:solidFill>
                <a:srgbClr val="0000FF"/>
              </a:solidFill>
              <a:latin typeface="Consolas"/>
              <a:ea typeface="Consolas"/>
              <a:cs typeface="Consolas"/>
              <a:sym typeface="Consolas"/>
            </a:endParaRPr>
          </a:p>
        </p:txBody>
      </p:sp>
      <p:sp>
        <p:nvSpPr>
          <p:cNvPr id="1382" name="Google Shape;1382;p68"/>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68"/>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draw (layers)</a:t>
            </a:r>
            <a:endParaRPr sz="3600" b="1">
              <a:solidFill>
                <a:srgbClr val="434343"/>
              </a:solidFill>
              <a:latin typeface="Droid Sans"/>
              <a:ea typeface="Droid Sans"/>
              <a:cs typeface="Droid Sans"/>
              <a:sym typeface="Droid Sans"/>
            </a:endParaRPr>
          </a:p>
        </p:txBody>
      </p:sp>
      <p:sp>
        <p:nvSpPr>
          <p:cNvPr id="1384" name="Google Shape;1384;p68"/>
          <p:cNvSpPr txBox="1"/>
          <p:nvPr/>
        </p:nvSpPr>
        <p:spPr>
          <a:xfrm>
            <a:off x="5257800" y="1143000"/>
            <a:ext cx="3429000" cy="533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i="1">
                <a:latin typeface="Droid Serif"/>
                <a:ea typeface="Droid Serif"/>
                <a:cs typeface="Droid Serif"/>
                <a:sym typeface="Droid Serif"/>
              </a:rPr>
              <a:t>Tiles are "drawn" as </a:t>
            </a:r>
            <a:r>
              <a:rPr lang="en" sz="1800" b="1" i="1">
                <a:latin typeface="Droid Serif"/>
                <a:ea typeface="Droid Serif"/>
                <a:cs typeface="Droid Serif"/>
                <a:sym typeface="Droid Serif"/>
              </a:rPr>
              <a:t>quads</a:t>
            </a:r>
            <a:r>
              <a:rPr lang="en" sz="1800" i="1">
                <a:latin typeface="Droid Serif"/>
                <a:ea typeface="Droid Serif"/>
                <a:cs typeface="Droid Serif"/>
                <a:sym typeface="Droid Serif"/>
              </a:rPr>
              <a:t>.</a:t>
            </a:r>
            <a:endParaRPr sz="1800" i="1">
              <a:latin typeface="Droid Serif"/>
              <a:ea typeface="Droid Serif"/>
              <a:cs typeface="Droid Serif"/>
              <a:sym typeface="Droid Serif"/>
            </a:endParaRPr>
          </a:p>
        </p:txBody>
      </p:sp>
      <p:pic>
        <p:nvPicPr>
          <p:cNvPr id="1385" name="Google Shape;1385;p68" descr="latest"/>
          <p:cNvPicPr preferRelativeResize="0"/>
          <p:nvPr/>
        </p:nvPicPr>
        <p:blipFill>
          <a:blip r:embed="rId3">
            <a:alphaModFix/>
          </a:blip>
          <a:stretch>
            <a:fillRect/>
          </a:stretch>
        </p:blipFill>
        <p:spPr>
          <a:xfrm>
            <a:off x="457200" y="1295400"/>
            <a:ext cx="1041634" cy="685799"/>
          </a:xfrm>
          <a:prstGeom prst="rect">
            <a:avLst/>
          </a:prstGeom>
          <a:noFill/>
          <a:ln>
            <a:noFill/>
          </a:ln>
        </p:spPr>
      </p:pic>
      <p:sp>
        <p:nvSpPr>
          <p:cNvPr id="1386" name="Google Shape;1386;p68"/>
          <p:cNvSpPr txBox="1"/>
          <p:nvPr/>
        </p:nvSpPr>
        <p:spPr>
          <a:xfrm rot="-1569">
            <a:off x="514375" y="1390233"/>
            <a:ext cx="6573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38761D"/>
                </a:solidFill>
                <a:latin typeface="Droid Serif"/>
                <a:ea typeface="Droid Serif"/>
                <a:cs typeface="Droid Serif"/>
                <a:sym typeface="Droid Serif"/>
              </a:rPr>
              <a:t>impl</a:t>
            </a:r>
            <a:endParaRPr b="1" i="1">
              <a:solidFill>
                <a:srgbClr val="38761D"/>
              </a:solidFill>
              <a:latin typeface="Droid Serif"/>
              <a:ea typeface="Droid Serif"/>
              <a:cs typeface="Droid Serif"/>
              <a:sym typeface="Droid Serif"/>
            </a:endParaRPr>
          </a:p>
        </p:txBody>
      </p:sp>
      <p:sp>
        <p:nvSpPr>
          <p:cNvPr id="1387" name="Google Shape;1387;p68"/>
          <p:cNvSpPr txBox="1"/>
          <p:nvPr/>
        </p:nvSpPr>
        <p:spPr>
          <a:xfrm>
            <a:off x="3352800" y="1371600"/>
            <a:ext cx="685800" cy="3810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draw</a:t>
            </a:r>
            <a:endParaRPr b="1">
              <a:solidFill>
                <a:srgbClr val="0000FF"/>
              </a:solidFill>
              <a:latin typeface="Droid Sans"/>
              <a:ea typeface="Droid Sans"/>
              <a:cs typeface="Droid Sans"/>
              <a:sym typeface="Droid Sans"/>
            </a:endParaRPr>
          </a:p>
        </p:txBody>
      </p:sp>
      <p:cxnSp>
        <p:nvCxnSpPr>
          <p:cNvPr id="1388" name="Google Shape;1388;p68"/>
          <p:cNvCxnSpPr/>
          <p:nvPr/>
        </p:nvCxnSpPr>
        <p:spPr>
          <a:xfrm>
            <a:off x="1443400" y="1828799"/>
            <a:ext cx="2976300" cy="0"/>
          </a:xfrm>
          <a:prstGeom prst="straightConnector1">
            <a:avLst/>
          </a:prstGeom>
          <a:noFill/>
          <a:ln w="28575" cap="flat" cmpd="sng">
            <a:solidFill>
              <a:srgbClr val="999999"/>
            </a:solidFill>
            <a:prstDash val="solid"/>
            <a:round/>
            <a:headEnd type="none" w="med" len="med"/>
            <a:tailEnd type="triangle" w="med" len="med"/>
          </a:ln>
        </p:spPr>
      </p:cxnSp>
      <p:sp>
        <p:nvSpPr>
          <p:cNvPr id="1389" name="Google Shape;1389;p68"/>
          <p:cNvSpPr txBox="1"/>
          <p:nvPr/>
        </p:nvSpPr>
        <p:spPr>
          <a:xfrm>
            <a:off x="762000" y="2743200"/>
            <a:ext cx="2362200" cy="9873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Tile</a:t>
            </a:r>
            <a:endParaRPr>
              <a:solidFill>
                <a:srgbClr val="0000FF"/>
              </a:solidFill>
              <a:latin typeface="Consolas"/>
              <a:ea typeface="Consolas"/>
              <a:cs typeface="Consolas"/>
              <a:sym typeface="Consolas"/>
            </a:endParaRPr>
          </a:p>
        </p:txBody>
      </p:sp>
      <p:sp>
        <p:nvSpPr>
          <p:cNvPr id="1390" name="Google Shape;1390;p68"/>
          <p:cNvSpPr/>
          <p:nvPr/>
        </p:nvSpPr>
        <p:spPr>
          <a:xfrm>
            <a:off x="1371600" y="2895600"/>
            <a:ext cx="1600200" cy="685800"/>
          </a:xfrm>
          <a:prstGeom prst="rect">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TileDrawInfo</a:t>
            </a:r>
            <a:endParaRPr b="1">
              <a:latin typeface="Consolas"/>
              <a:ea typeface="Consolas"/>
              <a:cs typeface="Consolas"/>
              <a:sym typeface="Consolas"/>
            </a:endParaRPr>
          </a:p>
        </p:txBody>
      </p:sp>
      <p:pic>
        <p:nvPicPr>
          <p:cNvPr id="1391" name="Google Shape;1391;p68" descr="flat,800x800,075,t.jpg"/>
          <p:cNvPicPr preferRelativeResize="0"/>
          <p:nvPr/>
        </p:nvPicPr>
        <p:blipFill>
          <a:blip r:embed="rId4">
            <a:alphaModFix/>
          </a:blip>
          <a:stretch>
            <a:fillRect/>
          </a:stretch>
        </p:blipFill>
        <p:spPr>
          <a:xfrm>
            <a:off x="3942288" y="3180288"/>
            <a:ext cx="934512" cy="934512"/>
          </a:xfrm>
          <a:prstGeom prst="rect">
            <a:avLst/>
          </a:prstGeom>
          <a:noFill/>
          <a:ln w="9525" cap="flat" cmpd="sng">
            <a:solidFill>
              <a:srgbClr val="000000"/>
            </a:solidFill>
            <a:prstDash val="solid"/>
            <a:round/>
            <a:headEnd type="none" w="sm" len="sm"/>
            <a:tailEnd type="none" w="sm" len="sm"/>
          </a:ln>
        </p:spPr>
      </p:pic>
      <p:sp>
        <p:nvSpPr>
          <p:cNvPr id="1392" name="Google Shape;1392;p68"/>
          <p:cNvSpPr txBox="1"/>
          <p:nvPr/>
        </p:nvSpPr>
        <p:spPr>
          <a:xfrm>
            <a:off x="2209800" y="4073000"/>
            <a:ext cx="1295400" cy="390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latin typeface="Droid Serif"/>
                <a:ea typeface="Droid Serif"/>
                <a:cs typeface="Droid Serif"/>
                <a:sym typeface="Droid Serif"/>
              </a:rPr>
              <a:t>raster output</a:t>
            </a:r>
            <a:endParaRPr i="1">
              <a:latin typeface="Droid Serif"/>
              <a:ea typeface="Droid Serif"/>
              <a:cs typeface="Droid Serif"/>
              <a:sym typeface="Droid Serif"/>
            </a:endParaRPr>
          </a:p>
        </p:txBody>
      </p:sp>
      <p:sp>
        <p:nvSpPr>
          <p:cNvPr id="1393" name="Google Shape;1393;p68"/>
          <p:cNvSpPr txBox="1"/>
          <p:nvPr/>
        </p:nvSpPr>
        <p:spPr>
          <a:xfrm>
            <a:off x="1371600" y="2133600"/>
            <a:ext cx="3048000" cy="3810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PictureLayerImpl::</a:t>
            </a:r>
            <a:r>
              <a:rPr lang="en" b="1">
                <a:latin typeface="Consolas"/>
                <a:ea typeface="Consolas"/>
                <a:cs typeface="Consolas"/>
                <a:sym typeface="Consolas"/>
              </a:rPr>
              <a:t>AppendQuads</a:t>
            </a:r>
            <a:endParaRPr b="1">
              <a:solidFill>
                <a:srgbClr val="0000FF"/>
              </a:solidFill>
              <a:latin typeface="Consolas"/>
              <a:ea typeface="Consolas"/>
              <a:cs typeface="Consolas"/>
              <a:sym typeface="Consolas"/>
            </a:endParaRPr>
          </a:p>
        </p:txBody>
      </p:sp>
      <p:sp>
        <p:nvSpPr>
          <p:cNvPr id="1394" name="Google Shape;1394;p68"/>
          <p:cNvSpPr txBox="1"/>
          <p:nvPr/>
        </p:nvSpPr>
        <p:spPr>
          <a:xfrm>
            <a:off x="1219200" y="1371600"/>
            <a:ext cx="1828800" cy="390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i="1">
                <a:latin typeface="Droid Serif"/>
                <a:ea typeface="Droid Serif"/>
                <a:cs typeface="Droid Serif"/>
                <a:sym typeface="Droid Serif"/>
              </a:rPr>
              <a:t>(raster complete)</a:t>
            </a:r>
            <a:endParaRPr i="1">
              <a:latin typeface="Droid Serif"/>
              <a:ea typeface="Droid Serif"/>
              <a:cs typeface="Droid Serif"/>
              <a:sym typeface="Droid Serif"/>
            </a:endParaRPr>
          </a:p>
        </p:txBody>
      </p:sp>
      <p:cxnSp>
        <p:nvCxnSpPr>
          <p:cNvPr id="1395" name="Google Shape;1395;p68"/>
          <p:cNvCxnSpPr>
            <a:stCxn id="1394" idx="3"/>
            <a:endCxn id="1387" idx="1"/>
          </p:cNvCxnSpPr>
          <p:nvPr/>
        </p:nvCxnSpPr>
        <p:spPr>
          <a:xfrm rot="10800000" flipH="1">
            <a:off x="3048000" y="1562250"/>
            <a:ext cx="304800" cy="4800"/>
          </a:xfrm>
          <a:prstGeom prst="straightConnector1">
            <a:avLst/>
          </a:prstGeom>
          <a:noFill/>
          <a:ln w="19050" cap="flat" cmpd="sng">
            <a:solidFill>
              <a:schemeClr val="dk2"/>
            </a:solidFill>
            <a:prstDash val="solid"/>
            <a:round/>
            <a:headEnd type="none" w="med" len="med"/>
            <a:tailEnd type="triangle" w="med" len="med"/>
          </a:ln>
        </p:spPr>
      </p:cxnSp>
      <p:sp>
        <p:nvSpPr>
          <p:cNvPr id="1396" name="Google Shape;1396;p68"/>
          <p:cNvSpPr txBox="1"/>
          <p:nvPr/>
        </p:nvSpPr>
        <p:spPr>
          <a:xfrm>
            <a:off x="5867400" y="2286000"/>
            <a:ext cx="1219200" cy="1066800"/>
          </a:xfrm>
          <a:prstGeom prst="rect">
            <a:avLst/>
          </a:prstGeom>
          <a:solidFill>
            <a:srgbClr val="C9DAF8"/>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DrawQuad</a:t>
            </a:r>
            <a:endParaRPr>
              <a:solidFill>
                <a:srgbClr val="0000FF"/>
              </a:solidFill>
              <a:latin typeface="Consolas"/>
              <a:ea typeface="Consolas"/>
              <a:cs typeface="Consolas"/>
              <a:sym typeface="Consolas"/>
            </a:endParaRPr>
          </a:p>
        </p:txBody>
      </p:sp>
      <p:sp>
        <p:nvSpPr>
          <p:cNvPr id="1397" name="Google Shape;1397;p68"/>
          <p:cNvSpPr txBox="1"/>
          <p:nvPr/>
        </p:nvSpPr>
        <p:spPr>
          <a:xfrm>
            <a:off x="6096000" y="2667000"/>
            <a:ext cx="838200" cy="3246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Droid Sans"/>
                <a:ea typeface="Droid Sans"/>
                <a:cs typeface="Droid Sans"/>
                <a:sym typeface="Droid Sans"/>
              </a:rPr>
              <a:t>rect = …</a:t>
            </a:r>
            <a:endParaRPr sz="1200" b="1">
              <a:latin typeface="Droid Sans"/>
              <a:ea typeface="Droid Sans"/>
              <a:cs typeface="Droid Sans"/>
              <a:sym typeface="Droid Sans"/>
            </a:endParaRPr>
          </a:p>
        </p:txBody>
      </p:sp>
      <p:cxnSp>
        <p:nvCxnSpPr>
          <p:cNvPr id="1398" name="Google Shape;1398;p68"/>
          <p:cNvCxnSpPr/>
          <p:nvPr/>
        </p:nvCxnSpPr>
        <p:spPr>
          <a:xfrm>
            <a:off x="3505200" y="1752600"/>
            <a:ext cx="0" cy="381000"/>
          </a:xfrm>
          <a:prstGeom prst="straightConnector1">
            <a:avLst/>
          </a:prstGeom>
          <a:noFill/>
          <a:ln w="19050" cap="flat" cmpd="sng">
            <a:solidFill>
              <a:schemeClr val="dk2"/>
            </a:solidFill>
            <a:prstDash val="solid"/>
            <a:round/>
            <a:headEnd type="none" w="med" len="med"/>
            <a:tailEnd type="triangle" w="med" len="med"/>
          </a:ln>
        </p:spPr>
      </p:cxnSp>
      <p:cxnSp>
        <p:nvCxnSpPr>
          <p:cNvPr id="1399" name="Google Shape;1399;p68"/>
          <p:cNvCxnSpPr>
            <a:stCxn id="1392" idx="3"/>
          </p:cNvCxnSpPr>
          <p:nvPr/>
        </p:nvCxnSpPr>
        <p:spPr>
          <a:xfrm rot="10800000" flipH="1">
            <a:off x="3505200" y="3980450"/>
            <a:ext cx="609600" cy="288000"/>
          </a:xfrm>
          <a:prstGeom prst="straightConnector1">
            <a:avLst/>
          </a:prstGeom>
          <a:noFill/>
          <a:ln w="19050" cap="flat" cmpd="sng">
            <a:solidFill>
              <a:schemeClr val="dk2"/>
            </a:solidFill>
            <a:prstDash val="solid"/>
            <a:round/>
            <a:headEnd type="none" w="med" len="med"/>
            <a:tailEnd type="triangle" w="med" len="med"/>
          </a:ln>
        </p:spPr>
      </p:cxnSp>
      <p:cxnSp>
        <p:nvCxnSpPr>
          <p:cNvPr id="1400" name="Google Shape;1400;p68"/>
          <p:cNvCxnSpPr>
            <a:stCxn id="1401" idx="3"/>
            <a:endCxn id="1391" idx="1"/>
          </p:cNvCxnSpPr>
          <p:nvPr/>
        </p:nvCxnSpPr>
        <p:spPr>
          <a:xfrm>
            <a:off x="2540425" y="3405750"/>
            <a:ext cx="1401900" cy="241800"/>
          </a:xfrm>
          <a:prstGeom prst="curvedConnector3">
            <a:avLst>
              <a:gd name="adj1" fmla="val 49999"/>
            </a:avLst>
          </a:prstGeom>
          <a:noFill/>
          <a:ln w="28575" cap="flat" cmpd="sng">
            <a:solidFill>
              <a:srgbClr val="0000FF"/>
            </a:solidFill>
            <a:prstDash val="dash"/>
            <a:round/>
            <a:headEnd type="oval" w="med" len="med"/>
            <a:tailEnd type="triangle" w="med" len="med"/>
          </a:ln>
        </p:spPr>
      </p:cxnSp>
      <p:cxnSp>
        <p:nvCxnSpPr>
          <p:cNvPr id="1402" name="Google Shape;1402;p68"/>
          <p:cNvCxnSpPr>
            <a:endCxn id="1391" idx="3"/>
          </p:cNvCxnSpPr>
          <p:nvPr/>
        </p:nvCxnSpPr>
        <p:spPr>
          <a:xfrm flipH="1">
            <a:off x="4876800" y="3163944"/>
            <a:ext cx="1642200" cy="483600"/>
          </a:xfrm>
          <a:prstGeom prst="curvedConnector3">
            <a:avLst>
              <a:gd name="adj1" fmla="val 50000"/>
            </a:avLst>
          </a:prstGeom>
          <a:noFill/>
          <a:ln w="28575" cap="flat" cmpd="sng">
            <a:solidFill>
              <a:srgbClr val="0000FF"/>
            </a:solidFill>
            <a:prstDash val="dash"/>
            <a:round/>
            <a:headEnd type="oval" w="med" len="med"/>
            <a:tailEnd type="triangle" w="med" len="med"/>
          </a:ln>
        </p:spPr>
      </p:cxnSp>
      <p:cxnSp>
        <p:nvCxnSpPr>
          <p:cNvPr id="1403" name="Google Shape;1403;p68"/>
          <p:cNvCxnSpPr>
            <a:stCxn id="1393" idx="3"/>
          </p:cNvCxnSpPr>
          <p:nvPr/>
        </p:nvCxnSpPr>
        <p:spPr>
          <a:xfrm>
            <a:off x="4419600" y="2324100"/>
            <a:ext cx="1447800" cy="0"/>
          </a:xfrm>
          <a:prstGeom prst="straightConnector1">
            <a:avLst/>
          </a:prstGeom>
          <a:noFill/>
          <a:ln w="19050" cap="flat" cmpd="sng">
            <a:solidFill>
              <a:schemeClr val="dk2"/>
            </a:solidFill>
            <a:prstDash val="solid"/>
            <a:round/>
            <a:headEnd type="none" w="med" len="med"/>
            <a:tailEnd type="triangle" w="med" len="med"/>
          </a:ln>
        </p:spPr>
      </p:cxnSp>
      <p:cxnSp>
        <p:nvCxnSpPr>
          <p:cNvPr id="1404" name="Google Shape;1404;p68"/>
          <p:cNvCxnSpPr>
            <a:endCxn id="1393" idx="1"/>
          </p:cNvCxnSpPr>
          <p:nvPr/>
        </p:nvCxnSpPr>
        <p:spPr>
          <a:xfrm rot="-5400000">
            <a:off x="1049850" y="2378250"/>
            <a:ext cx="375900" cy="267600"/>
          </a:xfrm>
          <a:prstGeom prst="curvedConnector2">
            <a:avLst/>
          </a:prstGeom>
          <a:noFill/>
          <a:ln w="19050" cap="flat" cmpd="sng">
            <a:solidFill>
              <a:schemeClr val="dk2"/>
            </a:solidFill>
            <a:prstDash val="solid"/>
            <a:round/>
            <a:headEnd type="none" w="med" len="med"/>
            <a:tailEnd type="triangle" w="med" len="med"/>
          </a:ln>
        </p:spPr>
      </p:cxnSp>
      <p:sp>
        <p:nvSpPr>
          <p:cNvPr id="1405" name="Google Shape;1405;p68"/>
          <p:cNvSpPr txBox="1"/>
          <p:nvPr/>
        </p:nvSpPr>
        <p:spPr>
          <a:xfrm>
            <a:off x="7848600" y="2438400"/>
            <a:ext cx="990600" cy="68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GPU</a:t>
            </a:r>
            <a:endParaRPr i="1">
              <a:latin typeface="Droid Serif"/>
              <a:ea typeface="Droid Serif"/>
              <a:cs typeface="Droid Serif"/>
              <a:sym typeface="Droid Serif"/>
            </a:endParaRPr>
          </a:p>
          <a:p>
            <a:pPr marL="0" lvl="0" indent="0" algn="l" rtl="0">
              <a:spcBef>
                <a:spcPts val="0"/>
              </a:spcBef>
              <a:spcAft>
                <a:spcPts val="0"/>
              </a:spcAft>
              <a:buNone/>
            </a:pPr>
            <a:r>
              <a:rPr lang="en" i="1">
                <a:latin typeface="Droid Serif"/>
                <a:ea typeface="Droid Serif"/>
                <a:cs typeface="Droid Serif"/>
                <a:sym typeface="Droid Serif"/>
              </a:rPr>
              <a:t>process</a:t>
            </a:r>
            <a:endParaRPr i="1">
              <a:latin typeface="Droid Serif"/>
              <a:ea typeface="Droid Serif"/>
              <a:cs typeface="Droid Serif"/>
              <a:sym typeface="Droid Serif"/>
            </a:endParaRPr>
          </a:p>
        </p:txBody>
      </p:sp>
      <p:sp>
        <p:nvSpPr>
          <p:cNvPr id="1406" name="Google Shape;1406;p68"/>
          <p:cNvSpPr txBox="1"/>
          <p:nvPr/>
        </p:nvSpPr>
        <p:spPr>
          <a:xfrm>
            <a:off x="5791200" y="4038600"/>
            <a:ext cx="2895600" cy="68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latin typeface="Consolas"/>
                <a:ea typeface="Consolas"/>
                <a:cs typeface="Consolas"/>
                <a:sym typeface="Consolas"/>
              </a:rPr>
              <a:t>CompositorFrame</a:t>
            </a:r>
            <a:r>
              <a:rPr lang="en" i="1">
                <a:latin typeface="Droid Serif"/>
                <a:ea typeface="Droid Serif"/>
                <a:cs typeface="Droid Serif"/>
                <a:sym typeface="Droid Serif"/>
              </a:rPr>
              <a:t> is the "output" of the renderer process.</a:t>
            </a:r>
            <a:endParaRPr i="1">
              <a:latin typeface="Droid Serif"/>
              <a:ea typeface="Droid Serif"/>
              <a:cs typeface="Droid Serif"/>
              <a:sym typeface="Droid Serif"/>
            </a:endParaRPr>
          </a:p>
        </p:txBody>
      </p:sp>
      <p:sp>
        <p:nvSpPr>
          <p:cNvPr id="1401" name="Google Shape;1401;p68"/>
          <p:cNvSpPr txBox="1"/>
          <p:nvPr/>
        </p:nvSpPr>
        <p:spPr>
          <a:xfrm>
            <a:off x="1498825" y="3210300"/>
            <a:ext cx="1041600" cy="390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latin typeface="Consolas"/>
                <a:ea typeface="Consolas"/>
                <a:cs typeface="Consolas"/>
                <a:sym typeface="Consolas"/>
              </a:rPr>
              <a:t>resource_</a:t>
            </a:r>
            <a:endParaRPr sz="1200">
              <a:latin typeface="Consolas"/>
              <a:ea typeface="Consolas"/>
              <a:cs typeface="Consolas"/>
              <a:sym typeface="Consola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69"/>
          <p:cNvSpPr/>
          <p:nvPr/>
        </p:nvSpPr>
        <p:spPr>
          <a:xfrm rot="2700000">
            <a:off x="382583" y="2893994"/>
            <a:ext cx="1371637" cy="1219208"/>
          </a:xfrm>
          <a:prstGeom prst="irregularSeal2">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69"/>
          <p:cNvSpPr/>
          <p:nvPr/>
        </p:nvSpPr>
        <p:spPr>
          <a:xfrm rot="2700000">
            <a:off x="306383" y="1677998"/>
            <a:ext cx="1371637" cy="1219208"/>
          </a:xfrm>
          <a:prstGeom prst="irregularSeal2">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13" name="Google Shape;1413;p69"/>
          <p:cNvCxnSpPr/>
          <p:nvPr/>
        </p:nvCxnSpPr>
        <p:spPr>
          <a:xfrm>
            <a:off x="7086600" y="3878100"/>
            <a:ext cx="0" cy="312900"/>
          </a:xfrm>
          <a:prstGeom prst="straightConnector1">
            <a:avLst/>
          </a:prstGeom>
          <a:noFill/>
          <a:ln w="19050" cap="flat" cmpd="sng">
            <a:solidFill>
              <a:schemeClr val="dk2"/>
            </a:solidFill>
            <a:prstDash val="solid"/>
            <a:round/>
            <a:headEnd type="none" w="med" len="med"/>
            <a:tailEnd type="triangle" w="med" len="med"/>
          </a:ln>
        </p:spPr>
      </p:cxnSp>
      <p:cxnSp>
        <p:nvCxnSpPr>
          <p:cNvPr id="1414" name="Google Shape;1414;p69"/>
          <p:cNvCxnSpPr/>
          <p:nvPr/>
        </p:nvCxnSpPr>
        <p:spPr>
          <a:xfrm>
            <a:off x="3745675" y="3855200"/>
            <a:ext cx="0" cy="312900"/>
          </a:xfrm>
          <a:prstGeom prst="straightConnector1">
            <a:avLst/>
          </a:prstGeom>
          <a:noFill/>
          <a:ln w="19050" cap="flat" cmpd="sng">
            <a:solidFill>
              <a:schemeClr val="dk2"/>
            </a:solidFill>
            <a:prstDash val="solid"/>
            <a:round/>
            <a:headEnd type="none" w="med" len="med"/>
            <a:tailEnd type="triangle" w="med" len="med"/>
          </a:ln>
        </p:spPr>
      </p:cxnSp>
      <p:sp>
        <p:nvSpPr>
          <p:cNvPr id="1415" name="Google Shape;1415;p69"/>
          <p:cNvSpPr/>
          <p:nvPr/>
        </p:nvSpPr>
        <p:spPr>
          <a:xfrm>
            <a:off x="5867400" y="3581400"/>
            <a:ext cx="2133600" cy="381000"/>
          </a:xfrm>
          <a:prstGeom prst="rightArrow">
            <a:avLst>
              <a:gd name="adj1" fmla="val 50000"/>
              <a:gd name="adj2" fmla="val 50000"/>
            </a:avLst>
          </a:prstGeom>
          <a:solidFill>
            <a:srgbClr val="D9EAD3"/>
          </a:solid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9"/>
          <p:cNvSpPr/>
          <p:nvPr/>
        </p:nvSpPr>
        <p:spPr>
          <a:xfrm>
            <a:off x="2743200" y="3581400"/>
            <a:ext cx="2133600" cy="381000"/>
          </a:xfrm>
          <a:prstGeom prst="rightArrow">
            <a:avLst>
              <a:gd name="adj1" fmla="val 50000"/>
              <a:gd name="adj2" fmla="val 50000"/>
            </a:avLst>
          </a:prstGeom>
          <a:solidFill>
            <a:srgbClr val="D9EAD3"/>
          </a:solid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9"/>
          <p:cNvSpPr/>
          <p:nvPr/>
        </p:nvSpPr>
        <p:spPr>
          <a:xfrm>
            <a:off x="2895600" y="2362200"/>
            <a:ext cx="2133600" cy="381000"/>
          </a:xfrm>
          <a:prstGeom prst="rightArrow">
            <a:avLst>
              <a:gd name="adj1" fmla="val 50000"/>
              <a:gd name="adj2" fmla="val 50000"/>
            </a:avLst>
          </a:prstGeom>
          <a:solidFill>
            <a:srgbClr val="FCE5CD"/>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9"/>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9"/>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activation</a:t>
            </a:r>
            <a:endParaRPr sz="3600" b="1">
              <a:solidFill>
                <a:srgbClr val="434343"/>
              </a:solidFill>
              <a:latin typeface="Droid Sans"/>
              <a:ea typeface="Droid Sans"/>
              <a:cs typeface="Droid Sans"/>
              <a:sym typeface="Droid Sans"/>
            </a:endParaRPr>
          </a:p>
        </p:txBody>
      </p:sp>
      <p:pic>
        <p:nvPicPr>
          <p:cNvPr id="1420" name="Google Shape;1420;p69" descr="latest"/>
          <p:cNvPicPr preferRelativeResize="0"/>
          <p:nvPr/>
        </p:nvPicPr>
        <p:blipFill>
          <a:blip r:embed="rId3">
            <a:alphaModFix/>
          </a:blip>
          <a:stretch>
            <a:fillRect/>
          </a:stretch>
        </p:blipFill>
        <p:spPr>
          <a:xfrm>
            <a:off x="7696200" y="2133600"/>
            <a:ext cx="1041634" cy="685799"/>
          </a:xfrm>
          <a:prstGeom prst="rect">
            <a:avLst/>
          </a:prstGeom>
          <a:noFill/>
          <a:ln>
            <a:noFill/>
          </a:ln>
        </p:spPr>
      </p:pic>
      <p:sp>
        <p:nvSpPr>
          <p:cNvPr id="1421" name="Google Shape;1421;p69"/>
          <p:cNvSpPr txBox="1"/>
          <p:nvPr/>
        </p:nvSpPr>
        <p:spPr>
          <a:xfrm rot="-1643">
            <a:off x="7783250" y="2228421"/>
            <a:ext cx="6276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38761D"/>
                </a:solidFill>
                <a:latin typeface="Droid Serif"/>
                <a:ea typeface="Droid Serif"/>
                <a:cs typeface="Droid Serif"/>
                <a:sym typeface="Droid Serif"/>
              </a:rPr>
              <a:t>impl</a:t>
            </a:r>
            <a:endParaRPr b="1" i="1">
              <a:solidFill>
                <a:srgbClr val="38761D"/>
              </a:solidFill>
              <a:latin typeface="Droid Serif"/>
              <a:ea typeface="Droid Serif"/>
              <a:cs typeface="Droid Serif"/>
              <a:sym typeface="Droid Serif"/>
            </a:endParaRPr>
          </a:p>
        </p:txBody>
      </p:sp>
      <p:sp>
        <p:nvSpPr>
          <p:cNvPr id="1422" name="Google Shape;1422;p69"/>
          <p:cNvSpPr/>
          <p:nvPr/>
        </p:nvSpPr>
        <p:spPr>
          <a:xfrm>
            <a:off x="1447800" y="2057400"/>
            <a:ext cx="1524000" cy="990600"/>
          </a:xfrm>
          <a:prstGeom prst="rect">
            <a:avLst/>
          </a:prstGeom>
          <a:solidFill>
            <a:srgbClr val="FCE5CD"/>
          </a:solidFill>
          <a:ln w="1905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69"/>
          <p:cNvSpPr txBox="1"/>
          <p:nvPr/>
        </p:nvSpPr>
        <p:spPr>
          <a:xfrm>
            <a:off x="1600200" y="2209800"/>
            <a:ext cx="1066800" cy="30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LayerImpl</a:t>
            </a:r>
            <a:endParaRPr>
              <a:solidFill>
                <a:srgbClr val="0000FF"/>
              </a:solidFill>
              <a:latin typeface="Consolas"/>
              <a:ea typeface="Consolas"/>
              <a:cs typeface="Consolas"/>
              <a:sym typeface="Consolas"/>
            </a:endParaRPr>
          </a:p>
        </p:txBody>
      </p:sp>
      <p:sp>
        <p:nvSpPr>
          <p:cNvPr id="1424" name="Google Shape;1424;p69"/>
          <p:cNvSpPr txBox="1"/>
          <p:nvPr/>
        </p:nvSpPr>
        <p:spPr>
          <a:xfrm>
            <a:off x="1600200" y="2590800"/>
            <a:ext cx="1066800" cy="30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LayerImpl</a:t>
            </a:r>
            <a:endParaRPr>
              <a:solidFill>
                <a:srgbClr val="0000FF"/>
              </a:solidFill>
              <a:latin typeface="Consolas"/>
              <a:ea typeface="Consolas"/>
              <a:cs typeface="Consolas"/>
              <a:sym typeface="Consolas"/>
            </a:endParaRPr>
          </a:p>
        </p:txBody>
      </p:sp>
      <p:sp>
        <p:nvSpPr>
          <p:cNvPr id="1425" name="Google Shape;1425;p69"/>
          <p:cNvSpPr/>
          <p:nvPr/>
        </p:nvSpPr>
        <p:spPr>
          <a:xfrm>
            <a:off x="5029200" y="3276600"/>
            <a:ext cx="1524000" cy="990600"/>
          </a:xfrm>
          <a:prstGeom prst="rect">
            <a:avLst/>
          </a:prstGeom>
          <a:solidFill>
            <a:srgbClr val="D9EAD3"/>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69"/>
          <p:cNvSpPr txBox="1"/>
          <p:nvPr/>
        </p:nvSpPr>
        <p:spPr>
          <a:xfrm>
            <a:off x="5181600" y="3429000"/>
            <a:ext cx="1066800" cy="30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LayerImpl</a:t>
            </a:r>
            <a:endParaRPr>
              <a:solidFill>
                <a:srgbClr val="0000FF"/>
              </a:solidFill>
              <a:latin typeface="Consolas"/>
              <a:ea typeface="Consolas"/>
              <a:cs typeface="Consolas"/>
              <a:sym typeface="Consolas"/>
            </a:endParaRPr>
          </a:p>
        </p:txBody>
      </p:sp>
      <p:sp>
        <p:nvSpPr>
          <p:cNvPr id="1427" name="Google Shape;1427;p69"/>
          <p:cNvSpPr txBox="1"/>
          <p:nvPr/>
        </p:nvSpPr>
        <p:spPr>
          <a:xfrm>
            <a:off x="5181600" y="3810000"/>
            <a:ext cx="1066800" cy="30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LayerImpl</a:t>
            </a:r>
            <a:endParaRPr>
              <a:solidFill>
                <a:srgbClr val="0000FF"/>
              </a:solidFill>
              <a:latin typeface="Consolas"/>
              <a:ea typeface="Consolas"/>
              <a:cs typeface="Consolas"/>
              <a:sym typeface="Consolas"/>
            </a:endParaRPr>
          </a:p>
        </p:txBody>
      </p:sp>
      <p:sp>
        <p:nvSpPr>
          <p:cNvPr id="1428" name="Google Shape;1428;p69"/>
          <p:cNvSpPr/>
          <p:nvPr/>
        </p:nvSpPr>
        <p:spPr>
          <a:xfrm>
            <a:off x="1447800" y="3276600"/>
            <a:ext cx="1524000" cy="990600"/>
          </a:xfrm>
          <a:prstGeom prst="rect">
            <a:avLst/>
          </a:prstGeom>
          <a:solidFill>
            <a:srgbClr val="D9EAD3"/>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69"/>
          <p:cNvSpPr txBox="1"/>
          <p:nvPr/>
        </p:nvSpPr>
        <p:spPr>
          <a:xfrm>
            <a:off x="1600200" y="3429000"/>
            <a:ext cx="1066800" cy="30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LayerImpl</a:t>
            </a:r>
            <a:endParaRPr>
              <a:solidFill>
                <a:srgbClr val="0000FF"/>
              </a:solidFill>
              <a:latin typeface="Consolas"/>
              <a:ea typeface="Consolas"/>
              <a:cs typeface="Consolas"/>
              <a:sym typeface="Consolas"/>
            </a:endParaRPr>
          </a:p>
        </p:txBody>
      </p:sp>
      <p:sp>
        <p:nvSpPr>
          <p:cNvPr id="1430" name="Google Shape;1430;p69"/>
          <p:cNvSpPr txBox="1"/>
          <p:nvPr/>
        </p:nvSpPr>
        <p:spPr>
          <a:xfrm>
            <a:off x="1600200" y="3810000"/>
            <a:ext cx="1066800" cy="30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LayerImpl</a:t>
            </a:r>
            <a:endParaRPr>
              <a:solidFill>
                <a:srgbClr val="0000FF"/>
              </a:solidFill>
              <a:latin typeface="Consolas"/>
              <a:ea typeface="Consolas"/>
              <a:cs typeface="Consolas"/>
              <a:sym typeface="Consolas"/>
            </a:endParaRPr>
          </a:p>
        </p:txBody>
      </p:sp>
      <p:sp>
        <p:nvSpPr>
          <p:cNvPr id="1431" name="Google Shape;1431;p69"/>
          <p:cNvSpPr/>
          <p:nvPr/>
        </p:nvSpPr>
        <p:spPr>
          <a:xfrm>
            <a:off x="1752600" y="1676400"/>
            <a:ext cx="304800" cy="381000"/>
          </a:xfrm>
          <a:prstGeom prst="downArrow">
            <a:avLst>
              <a:gd name="adj1" fmla="val 50000"/>
              <a:gd name="adj2" fmla="val 50000"/>
            </a:avLst>
          </a:prstGeom>
          <a:solidFill>
            <a:srgbClr val="FCE5CD"/>
          </a:solidFill>
          <a:ln w="1905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69"/>
          <p:cNvSpPr txBox="1"/>
          <p:nvPr/>
        </p:nvSpPr>
        <p:spPr>
          <a:xfrm>
            <a:off x="1447800" y="1371600"/>
            <a:ext cx="914400" cy="3810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commit</a:t>
            </a:r>
            <a:endParaRPr b="1">
              <a:solidFill>
                <a:srgbClr val="0000FF"/>
              </a:solidFill>
              <a:latin typeface="Droid Sans"/>
              <a:ea typeface="Droid Sans"/>
              <a:cs typeface="Droid Sans"/>
              <a:sym typeface="Droid Sans"/>
            </a:endParaRPr>
          </a:p>
        </p:txBody>
      </p:sp>
      <p:sp>
        <p:nvSpPr>
          <p:cNvPr id="1433" name="Google Shape;1433;p69"/>
          <p:cNvSpPr/>
          <p:nvPr/>
        </p:nvSpPr>
        <p:spPr>
          <a:xfrm>
            <a:off x="3276660" y="2057400"/>
            <a:ext cx="1447740" cy="914436"/>
          </a:xfrm>
          <a:prstGeom prst="cloud">
            <a:avLst/>
          </a:prstGeom>
          <a:solidFill>
            <a:srgbClr val="D6F2F3"/>
          </a:solidFill>
          <a:ln w="2857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Droid Sans"/>
                <a:ea typeface="Droid Sans"/>
                <a:cs typeface="Droid Sans"/>
                <a:sym typeface="Droid Sans"/>
              </a:rPr>
              <a:t>raster</a:t>
            </a:r>
            <a:endParaRPr b="1">
              <a:latin typeface="Droid Sans"/>
              <a:ea typeface="Droid Sans"/>
              <a:cs typeface="Droid Sans"/>
              <a:sym typeface="Droid Sans"/>
            </a:endParaRPr>
          </a:p>
        </p:txBody>
      </p:sp>
      <p:sp>
        <p:nvSpPr>
          <p:cNvPr id="1434" name="Google Shape;1434;p69"/>
          <p:cNvSpPr/>
          <p:nvPr/>
        </p:nvSpPr>
        <p:spPr>
          <a:xfrm>
            <a:off x="5410200" y="2743200"/>
            <a:ext cx="304800" cy="457200"/>
          </a:xfrm>
          <a:prstGeom prst="downArrow">
            <a:avLst>
              <a:gd name="adj1" fmla="val 50000"/>
              <a:gd name="adj2" fmla="val 50000"/>
            </a:avLst>
          </a:prstGeom>
          <a:solidFill>
            <a:srgbClr val="D9EAD3"/>
          </a:solid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69"/>
          <p:cNvSpPr txBox="1"/>
          <p:nvPr/>
        </p:nvSpPr>
        <p:spPr>
          <a:xfrm>
            <a:off x="5029200" y="2362200"/>
            <a:ext cx="1143000" cy="3810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activation</a:t>
            </a:r>
            <a:endParaRPr b="1">
              <a:solidFill>
                <a:srgbClr val="0000FF"/>
              </a:solidFill>
              <a:latin typeface="Droid Sans"/>
              <a:ea typeface="Droid Sans"/>
              <a:cs typeface="Droid Sans"/>
              <a:sym typeface="Droid Sans"/>
            </a:endParaRPr>
          </a:p>
        </p:txBody>
      </p:sp>
      <p:sp>
        <p:nvSpPr>
          <p:cNvPr id="1436" name="Google Shape;1436;p69"/>
          <p:cNvSpPr txBox="1"/>
          <p:nvPr/>
        </p:nvSpPr>
        <p:spPr>
          <a:xfrm>
            <a:off x="3429000" y="4191000"/>
            <a:ext cx="685800" cy="3810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draw</a:t>
            </a:r>
            <a:endParaRPr b="1">
              <a:solidFill>
                <a:srgbClr val="0000FF"/>
              </a:solidFill>
              <a:latin typeface="Droid Sans"/>
              <a:ea typeface="Droid Sans"/>
              <a:cs typeface="Droid Sans"/>
              <a:sym typeface="Droid Sans"/>
            </a:endParaRPr>
          </a:p>
        </p:txBody>
      </p:sp>
      <p:sp>
        <p:nvSpPr>
          <p:cNvPr id="1437" name="Google Shape;1437;p69"/>
          <p:cNvSpPr txBox="1"/>
          <p:nvPr/>
        </p:nvSpPr>
        <p:spPr>
          <a:xfrm>
            <a:off x="6858000" y="4191000"/>
            <a:ext cx="685800" cy="3810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draw</a:t>
            </a:r>
            <a:endParaRPr b="1">
              <a:solidFill>
                <a:srgbClr val="0000FF"/>
              </a:solidFill>
              <a:latin typeface="Droid Sans"/>
              <a:ea typeface="Droid Sans"/>
              <a:cs typeface="Droid Sans"/>
              <a:sym typeface="Droid Sans"/>
            </a:endParaRPr>
          </a:p>
        </p:txBody>
      </p:sp>
      <p:sp>
        <p:nvSpPr>
          <p:cNvPr id="1438" name="Google Shape;1438;p69"/>
          <p:cNvSpPr txBox="1"/>
          <p:nvPr/>
        </p:nvSpPr>
        <p:spPr>
          <a:xfrm>
            <a:off x="457200" y="2057400"/>
            <a:ext cx="9144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rgbClr val="B45F06"/>
                </a:solidFill>
                <a:latin typeface="Droid Sans"/>
                <a:ea typeface="Droid Sans"/>
                <a:cs typeface="Droid Sans"/>
                <a:sym typeface="Droid Sans"/>
              </a:rPr>
              <a:t>pending</a:t>
            </a:r>
            <a:endParaRPr b="1">
              <a:solidFill>
                <a:srgbClr val="B45F06"/>
              </a:solidFill>
              <a:latin typeface="Droid Sans"/>
              <a:ea typeface="Droid Sans"/>
              <a:cs typeface="Droid Sans"/>
              <a:sym typeface="Droid Sans"/>
            </a:endParaRPr>
          </a:p>
          <a:p>
            <a:pPr marL="0" lvl="0" indent="0" algn="r" rtl="0">
              <a:spcBef>
                <a:spcPts val="0"/>
              </a:spcBef>
              <a:spcAft>
                <a:spcPts val="0"/>
              </a:spcAft>
              <a:buNone/>
            </a:pPr>
            <a:r>
              <a:rPr lang="en" b="1">
                <a:solidFill>
                  <a:srgbClr val="B45F06"/>
                </a:solidFill>
                <a:latin typeface="Droid Sans"/>
                <a:ea typeface="Droid Sans"/>
                <a:cs typeface="Droid Sans"/>
                <a:sym typeface="Droid Sans"/>
              </a:rPr>
              <a:t>tree</a:t>
            </a:r>
            <a:endParaRPr b="1">
              <a:solidFill>
                <a:srgbClr val="B45F06"/>
              </a:solidFill>
              <a:latin typeface="Droid Sans"/>
              <a:ea typeface="Droid Sans"/>
              <a:cs typeface="Droid Sans"/>
              <a:sym typeface="Droid Sans"/>
            </a:endParaRPr>
          </a:p>
        </p:txBody>
      </p:sp>
      <p:sp>
        <p:nvSpPr>
          <p:cNvPr id="1439" name="Google Shape;1439;p69"/>
          <p:cNvSpPr txBox="1"/>
          <p:nvPr/>
        </p:nvSpPr>
        <p:spPr>
          <a:xfrm>
            <a:off x="457200" y="3276600"/>
            <a:ext cx="914400" cy="457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b="1">
                <a:solidFill>
                  <a:srgbClr val="38761D"/>
                </a:solidFill>
                <a:latin typeface="Droid Sans"/>
                <a:ea typeface="Droid Sans"/>
                <a:cs typeface="Droid Sans"/>
                <a:sym typeface="Droid Sans"/>
              </a:rPr>
              <a:t>active</a:t>
            </a:r>
            <a:endParaRPr b="1">
              <a:solidFill>
                <a:srgbClr val="38761D"/>
              </a:solidFill>
              <a:latin typeface="Droid Sans"/>
              <a:ea typeface="Droid Sans"/>
              <a:cs typeface="Droid Sans"/>
              <a:sym typeface="Droid Sans"/>
            </a:endParaRPr>
          </a:p>
          <a:p>
            <a:pPr marL="0" lvl="0" indent="0" algn="r" rtl="0">
              <a:spcBef>
                <a:spcPts val="0"/>
              </a:spcBef>
              <a:spcAft>
                <a:spcPts val="0"/>
              </a:spcAft>
              <a:buNone/>
            </a:pPr>
            <a:r>
              <a:rPr lang="en" b="1">
                <a:solidFill>
                  <a:srgbClr val="38761D"/>
                </a:solidFill>
                <a:latin typeface="Droid Sans"/>
                <a:ea typeface="Droid Sans"/>
                <a:cs typeface="Droid Sans"/>
                <a:sym typeface="Droid Sans"/>
              </a:rPr>
              <a:t>tree</a:t>
            </a:r>
            <a:endParaRPr b="1">
              <a:solidFill>
                <a:srgbClr val="38761D"/>
              </a:solidFill>
              <a:latin typeface="Droid Sans"/>
              <a:ea typeface="Droid Sans"/>
              <a:cs typeface="Droid Sans"/>
              <a:sym typeface="Droid Sans"/>
            </a:endParaRPr>
          </a:p>
        </p:txBody>
      </p:sp>
      <p:sp>
        <p:nvSpPr>
          <p:cNvPr id="1440" name="Google Shape;1440;p69"/>
          <p:cNvSpPr txBox="1"/>
          <p:nvPr/>
        </p:nvSpPr>
        <p:spPr>
          <a:xfrm>
            <a:off x="5410200" y="1219200"/>
            <a:ext cx="3352800" cy="838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i="1">
                <a:latin typeface="Droid Serif"/>
                <a:ea typeface="Droid Serif"/>
                <a:cs typeface="Droid Serif"/>
                <a:sym typeface="Droid Serif"/>
              </a:rPr>
              <a:t>Drawing can continue while</a:t>
            </a:r>
            <a:endParaRPr sz="1800" i="1">
              <a:latin typeface="Droid Serif"/>
              <a:ea typeface="Droid Serif"/>
              <a:cs typeface="Droid Serif"/>
              <a:sym typeface="Droid Serif"/>
            </a:endParaRPr>
          </a:p>
          <a:p>
            <a:pPr marL="0" lvl="0" indent="0" algn="r" rtl="0">
              <a:spcBef>
                <a:spcPts val="0"/>
              </a:spcBef>
              <a:spcAft>
                <a:spcPts val="0"/>
              </a:spcAft>
              <a:buNone/>
            </a:pPr>
            <a:r>
              <a:rPr lang="en" sz="1800" i="1">
                <a:latin typeface="Droid Serif"/>
                <a:ea typeface="Droid Serif"/>
                <a:cs typeface="Droid Serif"/>
                <a:sym typeface="Droid Serif"/>
              </a:rPr>
              <a:t>a new commit is rastered.</a:t>
            </a:r>
            <a:endParaRPr sz="1800" i="1">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70"/>
          <p:cNvSpPr/>
          <p:nvPr/>
        </p:nvSpPr>
        <p:spPr>
          <a:xfrm>
            <a:off x="2754625" y="2431450"/>
            <a:ext cx="2157000" cy="381000"/>
          </a:xfrm>
          <a:prstGeom prst="rightArrow">
            <a:avLst>
              <a:gd name="adj1" fmla="val 50000"/>
              <a:gd name="adj2" fmla="val 50000"/>
            </a:avLst>
          </a:prstGeom>
          <a:solidFill>
            <a:srgbClr val="C9DAF8"/>
          </a:solidFill>
          <a:ln w="952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70"/>
          <p:cNvSpPr/>
          <p:nvPr/>
        </p:nvSpPr>
        <p:spPr>
          <a:xfrm>
            <a:off x="4911625" y="2111925"/>
            <a:ext cx="3552600" cy="2270700"/>
          </a:xfrm>
          <a:prstGeom prst="frame">
            <a:avLst>
              <a:gd name="adj1" fmla="val 5098"/>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chemeClr val="dk1"/>
                </a:solidFill>
                <a:latin typeface="Droid Serif"/>
                <a:ea typeface="Droid Serif"/>
                <a:cs typeface="Droid Serif"/>
                <a:sym typeface="Droid Serif"/>
              </a:rPr>
              <a:t>GPU process</a:t>
            </a:r>
            <a:endParaRPr b="1"/>
          </a:p>
        </p:txBody>
      </p:sp>
      <p:sp>
        <p:nvSpPr>
          <p:cNvPr id="1447" name="Google Shape;1447;p70"/>
          <p:cNvSpPr/>
          <p:nvPr/>
        </p:nvSpPr>
        <p:spPr>
          <a:xfrm>
            <a:off x="2754625" y="3186275"/>
            <a:ext cx="2157000" cy="381000"/>
          </a:xfrm>
          <a:prstGeom prst="rightArrow">
            <a:avLst>
              <a:gd name="adj1" fmla="val 50000"/>
              <a:gd name="adj2" fmla="val 50000"/>
            </a:avLst>
          </a:prstGeom>
          <a:solidFill>
            <a:srgbClr val="FCE5CD"/>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70"/>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70"/>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display (viz)</a:t>
            </a:r>
            <a:endParaRPr sz="3600" b="1">
              <a:solidFill>
                <a:srgbClr val="434343"/>
              </a:solidFill>
              <a:latin typeface="Droid Sans"/>
              <a:ea typeface="Droid Sans"/>
              <a:cs typeface="Droid Sans"/>
              <a:sym typeface="Droid Sans"/>
            </a:endParaRPr>
          </a:p>
        </p:txBody>
      </p:sp>
      <p:sp>
        <p:nvSpPr>
          <p:cNvPr id="1450" name="Google Shape;1450;p70"/>
          <p:cNvSpPr txBox="1"/>
          <p:nvPr/>
        </p:nvSpPr>
        <p:spPr>
          <a:xfrm>
            <a:off x="3023625" y="2116600"/>
            <a:ext cx="1422600" cy="3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i="1">
                <a:latin typeface="Droid Serif"/>
                <a:ea typeface="Droid Serif"/>
                <a:cs typeface="Droid Serif"/>
                <a:sym typeface="Droid Serif"/>
              </a:rPr>
              <a:t>browser UI</a:t>
            </a:r>
            <a:endParaRPr i="1">
              <a:latin typeface="Droid Serif"/>
              <a:ea typeface="Droid Serif"/>
              <a:cs typeface="Droid Serif"/>
              <a:sym typeface="Droid Serif"/>
            </a:endParaRPr>
          </a:p>
        </p:txBody>
      </p:sp>
      <p:sp>
        <p:nvSpPr>
          <p:cNvPr id="1451" name="Google Shape;1451;p70"/>
          <p:cNvSpPr txBox="1"/>
          <p:nvPr/>
        </p:nvSpPr>
        <p:spPr>
          <a:xfrm>
            <a:off x="3494800" y="1215725"/>
            <a:ext cx="5135400" cy="86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i="1">
                <a:latin typeface="Droid Serif"/>
                <a:ea typeface="Droid Serif"/>
                <a:cs typeface="Droid Serif"/>
                <a:sym typeface="Droid Serif"/>
              </a:rPr>
              <a:t>The </a:t>
            </a:r>
            <a:r>
              <a:rPr lang="en" sz="1800" b="1" i="1">
                <a:latin typeface="Droid Serif"/>
                <a:ea typeface="Droid Serif"/>
                <a:cs typeface="Droid Serif"/>
                <a:sym typeface="Droid Serif"/>
              </a:rPr>
              <a:t>display compositor</a:t>
            </a:r>
            <a:endParaRPr sz="1800" i="1">
              <a:latin typeface="Droid Serif"/>
              <a:ea typeface="Droid Serif"/>
              <a:cs typeface="Droid Serif"/>
              <a:sym typeface="Droid Serif"/>
            </a:endParaRPr>
          </a:p>
          <a:p>
            <a:pPr marL="0" lvl="0" indent="0" algn="r" rtl="0">
              <a:spcBef>
                <a:spcPts val="0"/>
              </a:spcBef>
              <a:spcAft>
                <a:spcPts val="0"/>
              </a:spcAft>
              <a:buNone/>
            </a:pPr>
            <a:r>
              <a:rPr lang="en" sz="1800" i="1">
                <a:latin typeface="Droid Serif"/>
                <a:ea typeface="Droid Serif"/>
                <a:cs typeface="Droid Serif"/>
                <a:sym typeface="Droid Serif"/>
              </a:rPr>
              <a:t>combines frames for multiple </a:t>
            </a:r>
            <a:r>
              <a:rPr lang="en" sz="1800" b="1" i="1">
                <a:latin typeface="Droid Serif"/>
                <a:ea typeface="Droid Serif"/>
                <a:cs typeface="Droid Serif"/>
                <a:sym typeface="Droid Serif"/>
              </a:rPr>
              <a:t>surfaces</a:t>
            </a:r>
            <a:r>
              <a:rPr lang="en" sz="1800" i="1">
                <a:latin typeface="Droid Serif"/>
                <a:ea typeface="Droid Serif"/>
                <a:cs typeface="Droid Serif"/>
                <a:sym typeface="Droid Serif"/>
              </a:rPr>
              <a:t>.</a:t>
            </a:r>
            <a:endParaRPr sz="1800" i="1">
              <a:latin typeface="Droid Serif"/>
              <a:ea typeface="Droid Serif"/>
              <a:cs typeface="Droid Serif"/>
              <a:sym typeface="Droid Serif"/>
            </a:endParaRPr>
          </a:p>
        </p:txBody>
      </p:sp>
      <p:sp>
        <p:nvSpPr>
          <p:cNvPr id="1452" name="Google Shape;1452;p70"/>
          <p:cNvSpPr/>
          <p:nvPr/>
        </p:nvSpPr>
        <p:spPr>
          <a:xfrm>
            <a:off x="788725" y="3101075"/>
            <a:ext cx="1965900" cy="551400"/>
          </a:xfrm>
          <a:prstGeom prst="frame">
            <a:avLst>
              <a:gd name="adj1" fmla="val 13284"/>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chemeClr val="dk1"/>
                </a:solidFill>
                <a:latin typeface="Droid Serif"/>
                <a:ea typeface="Droid Serif"/>
                <a:cs typeface="Droid Serif"/>
                <a:sym typeface="Droid Serif"/>
              </a:rPr>
              <a:t>renderer process</a:t>
            </a:r>
            <a:endParaRPr b="1"/>
          </a:p>
        </p:txBody>
      </p:sp>
      <p:sp>
        <p:nvSpPr>
          <p:cNvPr id="1453" name="Google Shape;1453;p70"/>
          <p:cNvSpPr txBox="1"/>
          <p:nvPr/>
        </p:nvSpPr>
        <p:spPr>
          <a:xfrm rot="1230">
            <a:off x="2896568" y="2454697"/>
            <a:ext cx="1676700" cy="381000"/>
          </a:xfrm>
          <a:prstGeom prst="rect">
            <a:avLst/>
          </a:prstGeom>
          <a:solidFill>
            <a:srgbClr val="FCE5CD"/>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CompositorFrame</a:t>
            </a:r>
            <a:endParaRPr>
              <a:solidFill>
                <a:srgbClr val="0000FF"/>
              </a:solidFill>
              <a:latin typeface="Consolas"/>
              <a:ea typeface="Consolas"/>
              <a:cs typeface="Consolas"/>
              <a:sym typeface="Consolas"/>
            </a:endParaRPr>
          </a:p>
        </p:txBody>
      </p:sp>
      <p:sp>
        <p:nvSpPr>
          <p:cNvPr id="1454" name="Google Shape;1454;p70"/>
          <p:cNvSpPr/>
          <p:nvPr/>
        </p:nvSpPr>
        <p:spPr>
          <a:xfrm>
            <a:off x="547525" y="1812400"/>
            <a:ext cx="2207100" cy="1110000"/>
          </a:xfrm>
          <a:prstGeom prst="frame">
            <a:avLst>
              <a:gd name="adj1" fmla="val 874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chemeClr val="dk1"/>
                </a:solidFill>
                <a:latin typeface="Droid Serif"/>
                <a:ea typeface="Droid Serif"/>
                <a:cs typeface="Droid Serif"/>
                <a:sym typeface="Droid Serif"/>
              </a:rPr>
              <a:t>browser process</a:t>
            </a:r>
            <a:endParaRPr b="1"/>
          </a:p>
        </p:txBody>
      </p:sp>
      <p:sp>
        <p:nvSpPr>
          <p:cNvPr id="1455" name="Google Shape;1455;p70"/>
          <p:cNvSpPr txBox="1"/>
          <p:nvPr/>
        </p:nvSpPr>
        <p:spPr>
          <a:xfrm rot="1230">
            <a:off x="2917168" y="3185397"/>
            <a:ext cx="1676700" cy="381000"/>
          </a:xfrm>
          <a:prstGeom prst="rect">
            <a:avLst/>
          </a:prstGeom>
          <a:solidFill>
            <a:srgbClr val="FCE5CD"/>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CompositorFrame</a:t>
            </a:r>
            <a:endParaRPr>
              <a:solidFill>
                <a:srgbClr val="0000FF"/>
              </a:solidFill>
              <a:latin typeface="Consolas"/>
              <a:ea typeface="Consolas"/>
              <a:cs typeface="Consolas"/>
              <a:sym typeface="Consolas"/>
            </a:endParaRPr>
          </a:p>
        </p:txBody>
      </p:sp>
      <p:grpSp>
        <p:nvGrpSpPr>
          <p:cNvPr id="1456" name="Google Shape;1456;p70"/>
          <p:cNvGrpSpPr/>
          <p:nvPr/>
        </p:nvGrpSpPr>
        <p:grpSpPr>
          <a:xfrm>
            <a:off x="788725" y="3831250"/>
            <a:ext cx="4122900" cy="551400"/>
            <a:chOff x="533075" y="3425000"/>
            <a:chExt cx="4122900" cy="551400"/>
          </a:xfrm>
        </p:grpSpPr>
        <p:sp>
          <p:nvSpPr>
            <p:cNvPr id="1457" name="Google Shape;1457;p70"/>
            <p:cNvSpPr/>
            <p:nvPr/>
          </p:nvSpPr>
          <p:spPr>
            <a:xfrm>
              <a:off x="2498975" y="3511425"/>
              <a:ext cx="2157000" cy="381000"/>
            </a:xfrm>
            <a:prstGeom prst="rightArrow">
              <a:avLst>
                <a:gd name="adj1" fmla="val 50000"/>
                <a:gd name="adj2" fmla="val 50000"/>
              </a:avLst>
            </a:prstGeom>
            <a:solidFill>
              <a:srgbClr val="FCE5CD"/>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70"/>
            <p:cNvSpPr/>
            <p:nvPr/>
          </p:nvSpPr>
          <p:spPr>
            <a:xfrm>
              <a:off x="533075" y="3425000"/>
              <a:ext cx="1965900" cy="551400"/>
            </a:xfrm>
            <a:prstGeom prst="frame">
              <a:avLst>
                <a:gd name="adj1" fmla="val 13284"/>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chemeClr val="dk1"/>
                  </a:solidFill>
                  <a:latin typeface="Droid Serif"/>
                  <a:ea typeface="Droid Serif"/>
                  <a:cs typeface="Droid Serif"/>
                  <a:sym typeface="Droid Serif"/>
                </a:rPr>
                <a:t>renderer process</a:t>
              </a:r>
              <a:endParaRPr b="1"/>
            </a:p>
          </p:txBody>
        </p:sp>
        <p:sp>
          <p:nvSpPr>
            <p:cNvPr id="1459" name="Google Shape;1459;p70"/>
            <p:cNvSpPr txBox="1"/>
            <p:nvPr/>
          </p:nvSpPr>
          <p:spPr>
            <a:xfrm rot="1230">
              <a:off x="2661518" y="3481147"/>
              <a:ext cx="1676700" cy="381000"/>
            </a:xfrm>
            <a:prstGeom prst="rect">
              <a:avLst/>
            </a:prstGeom>
            <a:solidFill>
              <a:srgbClr val="FCE5CD"/>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CompositorFrame</a:t>
              </a:r>
              <a:endParaRPr>
                <a:solidFill>
                  <a:srgbClr val="0000FF"/>
                </a:solidFill>
                <a:latin typeface="Consolas"/>
                <a:ea typeface="Consolas"/>
                <a:cs typeface="Consolas"/>
                <a:sym typeface="Consolas"/>
              </a:endParaRPr>
            </a:p>
          </p:txBody>
        </p:sp>
      </p:grpSp>
      <p:sp>
        <p:nvSpPr>
          <p:cNvPr id="1460" name="Google Shape;1460;p70"/>
          <p:cNvSpPr txBox="1"/>
          <p:nvPr/>
        </p:nvSpPr>
        <p:spPr>
          <a:xfrm rot="1230">
            <a:off x="836718" y="2285810"/>
            <a:ext cx="1676700" cy="381000"/>
          </a:xfrm>
          <a:prstGeom prst="rect">
            <a:avLst/>
          </a:prstGeom>
          <a:solidFill>
            <a:srgbClr val="C9DAF8"/>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ui::Compositor</a:t>
            </a:r>
            <a:endParaRPr>
              <a:solidFill>
                <a:srgbClr val="0000FF"/>
              </a:solidFill>
              <a:latin typeface="Consolas"/>
              <a:ea typeface="Consolas"/>
              <a:cs typeface="Consolas"/>
              <a:sym typeface="Consolas"/>
            </a:endParaRPr>
          </a:p>
        </p:txBody>
      </p:sp>
      <p:cxnSp>
        <p:nvCxnSpPr>
          <p:cNvPr id="1461" name="Google Shape;1461;p70"/>
          <p:cNvCxnSpPr>
            <a:stCxn id="1460" idx="3"/>
            <a:endCxn id="1453" idx="1"/>
          </p:cNvCxnSpPr>
          <p:nvPr/>
        </p:nvCxnSpPr>
        <p:spPr>
          <a:xfrm>
            <a:off x="2513418" y="2476610"/>
            <a:ext cx="383100" cy="168300"/>
          </a:xfrm>
          <a:prstGeom prst="straightConnector1">
            <a:avLst/>
          </a:prstGeom>
          <a:noFill/>
          <a:ln w="19050" cap="flat" cmpd="sng">
            <a:solidFill>
              <a:schemeClr val="dk2"/>
            </a:solidFill>
            <a:prstDash val="solid"/>
            <a:round/>
            <a:headEnd type="none" w="med" len="med"/>
            <a:tailEnd type="triangle" w="med" len="med"/>
          </a:ln>
        </p:spPr>
      </p:cxnSp>
      <p:sp>
        <p:nvSpPr>
          <p:cNvPr id="1462" name="Google Shape;1462;p70"/>
          <p:cNvSpPr txBox="1"/>
          <p:nvPr/>
        </p:nvSpPr>
        <p:spPr>
          <a:xfrm rot="1049">
            <a:off x="5337925" y="3728350"/>
            <a:ext cx="1965900" cy="381000"/>
          </a:xfrm>
          <a:prstGeom prst="rect">
            <a:avLst/>
          </a:prstGeom>
          <a:solidFill>
            <a:srgbClr val="D9EAD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SurfaceAggregator</a:t>
            </a:r>
            <a:endParaRPr>
              <a:solidFill>
                <a:srgbClr val="0000FF"/>
              </a:solidFill>
              <a:latin typeface="Consolas"/>
              <a:ea typeface="Consolas"/>
              <a:cs typeface="Consolas"/>
              <a:sym typeface="Consolas"/>
            </a:endParaRPr>
          </a:p>
        </p:txBody>
      </p:sp>
      <p:sp>
        <p:nvSpPr>
          <p:cNvPr id="1463" name="Google Shape;1463;p70"/>
          <p:cNvSpPr txBox="1"/>
          <p:nvPr/>
        </p:nvSpPr>
        <p:spPr>
          <a:xfrm rot="1230">
            <a:off x="5337925" y="2667403"/>
            <a:ext cx="1676700" cy="8652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0000FF"/>
              </a:solidFill>
              <a:latin typeface="Consolas"/>
              <a:ea typeface="Consolas"/>
              <a:cs typeface="Consolas"/>
              <a:sym typeface="Consolas"/>
            </a:endParaRPr>
          </a:p>
        </p:txBody>
      </p:sp>
      <p:sp>
        <p:nvSpPr>
          <p:cNvPr id="1464" name="Google Shape;1464;p70"/>
          <p:cNvSpPr txBox="1"/>
          <p:nvPr/>
        </p:nvSpPr>
        <p:spPr>
          <a:xfrm rot="1364">
            <a:off x="5420275" y="2836301"/>
            <a:ext cx="1512000" cy="6069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0000FF"/>
              </a:solidFill>
              <a:latin typeface="Consolas"/>
              <a:ea typeface="Consolas"/>
              <a:cs typeface="Consolas"/>
              <a:sym typeface="Consolas"/>
            </a:endParaRPr>
          </a:p>
        </p:txBody>
      </p:sp>
      <p:sp>
        <p:nvSpPr>
          <p:cNvPr id="1465" name="Google Shape;1465;p70"/>
          <p:cNvSpPr txBox="1"/>
          <p:nvPr/>
        </p:nvSpPr>
        <p:spPr>
          <a:xfrm>
            <a:off x="6617650" y="2948950"/>
            <a:ext cx="257100" cy="3816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0000FF"/>
              </a:solidFill>
              <a:latin typeface="Consolas"/>
              <a:ea typeface="Consolas"/>
              <a:cs typeface="Consolas"/>
              <a:sym typeface="Consolas"/>
            </a:endParaRPr>
          </a:p>
        </p:txBody>
      </p:sp>
      <p:sp>
        <p:nvSpPr>
          <p:cNvPr id="1466" name="Google Shape;1466;p70"/>
          <p:cNvSpPr txBox="1"/>
          <p:nvPr/>
        </p:nvSpPr>
        <p:spPr>
          <a:xfrm>
            <a:off x="7100838" y="3024188"/>
            <a:ext cx="1310400" cy="3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display</a:t>
            </a:r>
            <a:endParaRPr i="1">
              <a:latin typeface="Droid Serif"/>
              <a:ea typeface="Droid Serif"/>
              <a:cs typeface="Droid Serif"/>
              <a:sym typeface="Droid Serif"/>
            </a:endParaRPr>
          </a:p>
          <a:p>
            <a:pPr marL="0" lvl="0" indent="0" algn="l" rtl="0">
              <a:spcBef>
                <a:spcPts val="0"/>
              </a:spcBef>
              <a:spcAft>
                <a:spcPts val="0"/>
              </a:spcAft>
              <a:buNone/>
            </a:pPr>
            <a:r>
              <a:rPr lang="en" i="1">
                <a:latin typeface="Droid Serif"/>
                <a:ea typeface="Droid Serif"/>
                <a:cs typeface="Droid Serif"/>
                <a:sym typeface="Droid Serif"/>
              </a:rPr>
              <a:t>compositor</a:t>
            </a:r>
            <a:endParaRPr i="1">
              <a:latin typeface="Droid Serif"/>
              <a:ea typeface="Droid Serif"/>
              <a:cs typeface="Droid Serif"/>
              <a:sym typeface="Droid Serif"/>
            </a:endParaRPr>
          </a:p>
        </p:txBody>
      </p:sp>
      <p:pic>
        <p:nvPicPr>
          <p:cNvPr id="1467" name="Google Shape;1467;p70" descr="latest"/>
          <p:cNvPicPr preferRelativeResize="0"/>
          <p:nvPr/>
        </p:nvPicPr>
        <p:blipFill>
          <a:blip r:embed="rId3">
            <a:alphaModFix/>
          </a:blip>
          <a:stretch>
            <a:fillRect/>
          </a:stretch>
        </p:blipFill>
        <p:spPr>
          <a:xfrm>
            <a:off x="7153950" y="2279050"/>
            <a:ext cx="1041634" cy="685799"/>
          </a:xfrm>
          <a:prstGeom prst="rect">
            <a:avLst/>
          </a:prstGeom>
          <a:noFill/>
          <a:ln>
            <a:noFill/>
          </a:ln>
        </p:spPr>
      </p:pic>
      <p:sp>
        <p:nvSpPr>
          <p:cNvPr id="1468" name="Google Shape;1468;p70"/>
          <p:cNvSpPr txBox="1"/>
          <p:nvPr/>
        </p:nvSpPr>
        <p:spPr>
          <a:xfrm rot="-1643">
            <a:off x="7241000" y="2373871"/>
            <a:ext cx="6276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38761D"/>
                </a:solidFill>
                <a:latin typeface="Droid Serif"/>
                <a:ea typeface="Droid Serif"/>
                <a:cs typeface="Droid Serif"/>
                <a:sym typeface="Droid Serif"/>
              </a:rPr>
              <a:t>VCT</a:t>
            </a:r>
            <a:endParaRPr b="1" i="1">
              <a:solidFill>
                <a:srgbClr val="38761D"/>
              </a:solidFill>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pic>
        <p:nvPicPr>
          <p:cNvPr id="1473" name="Google Shape;1473;p71" descr="logo.png"/>
          <p:cNvPicPr preferRelativeResize="0"/>
          <p:nvPr/>
        </p:nvPicPr>
        <p:blipFill>
          <a:blip r:embed="rId3">
            <a:alphaModFix/>
          </a:blip>
          <a:stretch>
            <a:fillRect/>
          </a:stretch>
        </p:blipFill>
        <p:spPr>
          <a:xfrm>
            <a:off x="3687622" y="3588000"/>
            <a:ext cx="1206841" cy="551400"/>
          </a:xfrm>
          <a:prstGeom prst="rect">
            <a:avLst/>
          </a:prstGeom>
          <a:noFill/>
          <a:ln>
            <a:noFill/>
          </a:ln>
        </p:spPr>
      </p:pic>
      <p:cxnSp>
        <p:nvCxnSpPr>
          <p:cNvPr id="1474" name="Google Shape;1474;p71"/>
          <p:cNvCxnSpPr/>
          <p:nvPr/>
        </p:nvCxnSpPr>
        <p:spPr>
          <a:xfrm>
            <a:off x="905625" y="3552850"/>
            <a:ext cx="3796800" cy="0"/>
          </a:xfrm>
          <a:prstGeom prst="straightConnector1">
            <a:avLst/>
          </a:prstGeom>
          <a:noFill/>
          <a:ln w="19050" cap="flat" cmpd="sng">
            <a:solidFill>
              <a:schemeClr val="dk2"/>
            </a:solidFill>
            <a:prstDash val="solid"/>
            <a:round/>
            <a:headEnd type="none" w="med" len="med"/>
            <a:tailEnd type="none" w="med" len="med"/>
          </a:ln>
        </p:spPr>
      </p:cxnSp>
      <p:sp>
        <p:nvSpPr>
          <p:cNvPr id="1475" name="Google Shape;1475;p71"/>
          <p:cNvSpPr/>
          <p:nvPr/>
        </p:nvSpPr>
        <p:spPr>
          <a:xfrm>
            <a:off x="592150" y="1381725"/>
            <a:ext cx="4481700" cy="3309900"/>
          </a:xfrm>
          <a:prstGeom prst="frame">
            <a:avLst>
              <a:gd name="adj1" fmla="val 3068"/>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chemeClr val="dk1"/>
                </a:solidFill>
                <a:latin typeface="Droid Serif"/>
                <a:ea typeface="Droid Serif"/>
                <a:cs typeface="Droid Serif"/>
                <a:sym typeface="Droid Serif"/>
              </a:rPr>
              <a:t>GPU process</a:t>
            </a:r>
            <a:endParaRPr b="1"/>
          </a:p>
        </p:txBody>
      </p:sp>
      <p:sp>
        <p:nvSpPr>
          <p:cNvPr id="1476" name="Google Shape;1476;p71"/>
          <p:cNvSpPr/>
          <p:nvPr/>
        </p:nvSpPr>
        <p:spPr>
          <a:xfrm rot="10800000">
            <a:off x="5073668" y="1736600"/>
            <a:ext cx="708000" cy="381000"/>
          </a:xfrm>
          <a:prstGeom prst="rightArrow">
            <a:avLst>
              <a:gd name="adj1" fmla="val 50000"/>
              <a:gd name="adj2" fmla="val 50000"/>
            </a:avLst>
          </a:prstGeom>
          <a:solidFill>
            <a:srgbClr val="FCE5CD"/>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71"/>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71"/>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display (viz)</a:t>
            </a:r>
            <a:endParaRPr sz="3600" b="1">
              <a:solidFill>
                <a:srgbClr val="434343"/>
              </a:solidFill>
              <a:latin typeface="Droid Sans"/>
              <a:ea typeface="Droid Sans"/>
              <a:cs typeface="Droid Sans"/>
              <a:sym typeface="Droid Sans"/>
            </a:endParaRPr>
          </a:p>
        </p:txBody>
      </p:sp>
      <p:grpSp>
        <p:nvGrpSpPr>
          <p:cNvPr id="1479" name="Google Shape;1479;p71"/>
          <p:cNvGrpSpPr/>
          <p:nvPr/>
        </p:nvGrpSpPr>
        <p:grpSpPr>
          <a:xfrm>
            <a:off x="5476363" y="3084500"/>
            <a:ext cx="2591819" cy="1676907"/>
            <a:chOff x="4659550" y="2033075"/>
            <a:chExt cx="3929975" cy="2542694"/>
          </a:xfrm>
        </p:grpSpPr>
        <p:pic>
          <p:nvPicPr>
            <p:cNvPr id="1480" name="Google Shape;1480;p71" descr="flat,800x800,075,t.jpg"/>
            <p:cNvPicPr preferRelativeResize="0"/>
            <p:nvPr/>
          </p:nvPicPr>
          <p:blipFill>
            <a:blip r:embed="rId4">
              <a:alphaModFix/>
            </a:blip>
            <a:stretch>
              <a:fillRect/>
            </a:stretch>
          </p:blipFill>
          <p:spPr>
            <a:xfrm>
              <a:off x="5916038" y="2595925"/>
              <a:ext cx="1417000" cy="1417000"/>
            </a:xfrm>
            <a:prstGeom prst="rect">
              <a:avLst/>
            </a:prstGeom>
            <a:noFill/>
            <a:ln>
              <a:noFill/>
            </a:ln>
          </p:spPr>
        </p:pic>
        <p:pic>
          <p:nvPicPr>
            <p:cNvPr id="1481" name="Google Shape;1481;p71" descr="Laptop-clipart-images-and-notebook-clip-art-photo-share-submit-2.png"/>
            <p:cNvPicPr preferRelativeResize="0"/>
            <p:nvPr/>
          </p:nvPicPr>
          <p:blipFill>
            <a:blip r:embed="rId5">
              <a:alphaModFix/>
            </a:blip>
            <a:stretch>
              <a:fillRect/>
            </a:stretch>
          </p:blipFill>
          <p:spPr>
            <a:xfrm>
              <a:off x="4659550" y="2033075"/>
              <a:ext cx="3929975" cy="2542694"/>
            </a:xfrm>
            <a:prstGeom prst="rect">
              <a:avLst/>
            </a:prstGeom>
            <a:noFill/>
            <a:ln>
              <a:noFill/>
            </a:ln>
          </p:spPr>
        </p:pic>
      </p:grpSp>
      <p:sp>
        <p:nvSpPr>
          <p:cNvPr id="1482" name="Google Shape;1482;p71"/>
          <p:cNvSpPr txBox="1"/>
          <p:nvPr/>
        </p:nvSpPr>
        <p:spPr>
          <a:xfrm>
            <a:off x="2509675" y="1736600"/>
            <a:ext cx="2209800" cy="3810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Display::</a:t>
            </a:r>
            <a:r>
              <a:rPr lang="en" b="1">
                <a:latin typeface="Consolas"/>
                <a:ea typeface="Consolas"/>
                <a:cs typeface="Consolas"/>
                <a:sym typeface="Consolas"/>
              </a:rPr>
              <a:t>DrawAndSwap</a:t>
            </a:r>
            <a:endParaRPr b="1">
              <a:solidFill>
                <a:srgbClr val="0000FF"/>
              </a:solidFill>
              <a:latin typeface="Consolas"/>
              <a:ea typeface="Consolas"/>
              <a:cs typeface="Consolas"/>
              <a:sym typeface="Consolas"/>
            </a:endParaRPr>
          </a:p>
        </p:txBody>
      </p:sp>
      <p:sp>
        <p:nvSpPr>
          <p:cNvPr id="1483" name="Google Shape;1483;p71"/>
          <p:cNvSpPr txBox="1"/>
          <p:nvPr/>
        </p:nvSpPr>
        <p:spPr>
          <a:xfrm>
            <a:off x="1811325" y="2329275"/>
            <a:ext cx="2907900" cy="3810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SkiaRenderer::DrawTiledQuad</a:t>
            </a:r>
            <a:endParaRPr b="1">
              <a:solidFill>
                <a:srgbClr val="0000FF"/>
              </a:solidFill>
              <a:latin typeface="Consolas"/>
              <a:ea typeface="Consolas"/>
              <a:cs typeface="Consolas"/>
              <a:sym typeface="Consolas"/>
            </a:endParaRPr>
          </a:p>
        </p:txBody>
      </p:sp>
      <p:sp>
        <p:nvSpPr>
          <p:cNvPr id="1484" name="Google Shape;1484;p71"/>
          <p:cNvSpPr txBox="1"/>
          <p:nvPr/>
        </p:nvSpPr>
        <p:spPr>
          <a:xfrm>
            <a:off x="5781675" y="1693500"/>
            <a:ext cx="1752600" cy="1066800"/>
          </a:xfrm>
          <a:prstGeom prst="rect">
            <a:avLst/>
          </a:prstGeom>
          <a:solidFill>
            <a:srgbClr val="FCE5CD"/>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Consolas"/>
                <a:ea typeface="Consolas"/>
                <a:cs typeface="Consolas"/>
                <a:sym typeface="Consolas"/>
              </a:rPr>
              <a:t>CompositorFrame</a:t>
            </a:r>
            <a:endParaRPr b="1">
              <a:solidFill>
                <a:srgbClr val="0000FF"/>
              </a:solidFill>
              <a:latin typeface="Consolas"/>
              <a:ea typeface="Consolas"/>
              <a:cs typeface="Consolas"/>
              <a:sym typeface="Consolas"/>
            </a:endParaRPr>
          </a:p>
        </p:txBody>
      </p:sp>
      <p:sp>
        <p:nvSpPr>
          <p:cNvPr id="1485" name="Google Shape;1485;p71"/>
          <p:cNvSpPr txBox="1"/>
          <p:nvPr/>
        </p:nvSpPr>
        <p:spPr>
          <a:xfrm>
            <a:off x="6010275" y="2074500"/>
            <a:ext cx="1219200" cy="381000"/>
          </a:xfrm>
          <a:prstGeom prst="rect">
            <a:avLst/>
          </a:prstGeom>
          <a:solidFill>
            <a:srgbClr val="E6B8A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DrawQuad</a:t>
            </a:r>
            <a:endParaRPr>
              <a:solidFill>
                <a:srgbClr val="0000FF"/>
              </a:solidFill>
              <a:latin typeface="Consolas"/>
              <a:ea typeface="Consolas"/>
              <a:cs typeface="Consolas"/>
              <a:sym typeface="Consolas"/>
            </a:endParaRPr>
          </a:p>
        </p:txBody>
      </p:sp>
      <p:sp>
        <p:nvSpPr>
          <p:cNvPr id="1486" name="Google Shape;1486;p71"/>
          <p:cNvSpPr txBox="1"/>
          <p:nvPr/>
        </p:nvSpPr>
        <p:spPr>
          <a:xfrm>
            <a:off x="6086475" y="2150700"/>
            <a:ext cx="1219200" cy="381000"/>
          </a:xfrm>
          <a:prstGeom prst="rect">
            <a:avLst/>
          </a:prstGeom>
          <a:solidFill>
            <a:srgbClr val="E6B8A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0000FF"/>
              </a:solidFill>
              <a:latin typeface="Consolas"/>
              <a:ea typeface="Consolas"/>
              <a:cs typeface="Consolas"/>
              <a:sym typeface="Consolas"/>
            </a:endParaRPr>
          </a:p>
        </p:txBody>
      </p:sp>
      <p:sp>
        <p:nvSpPr>
          <p:cNvPr id="1487" name="Google Shape;1487;p71"/>
          <p:cNvSpPr txBox="1"/>
          <p:nvPr/>
        </p:nvSpPr>
        <p:spPr>
          <a:xfrm>
            <a:off x="2427700" y="2942400"/>
            <a:ext cx="2291700" cy="3909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SkDeferredDisplayList</a:t>
            </a:r>
            <a:endParaRPr>
              <a:solidFill>
                <a:srgbClr val="0000FF"/>
              </a:solidFill>
              <a:latin typeface="Consolas"/>
              <a:ea typeface="Consolas"/>
              <a:cs typeface="Consolas"/>
              <a:sym typeface="Consolas"/>
            </a:endParaRPr>
          </a:p>
        </p:txBody>
      </p:sp>
      <p:cxnSp>
        <p:nvCxnSpPr>
          <p:cNvPr id="1488" name="Google Shape;1488;p71"/>
          <p:cNvCxnSpPr/>
          <p:nvPr/>
        </p:nvCxnSpPr>
        <p:spPr>
          <a:xfrm>
            <a:off x="4533250" y="2119950"/>
            <a:ext cx="0" cy="213900"/>
          </a:xfrm>
          <a:prstGeom prst="straightConnector1">
            <a:avLst/>
          </a:prstGeom>
          <a:noFill/>
          <a:ln w="19050" cap="flat" cmpd="sng">
            <a:solidFill>
              <a:schemeClr val="dk2"/>
            </a:solidFill>
            <a:prstDash val="solid"/>
            <a:round/>
            <a:headEnd type="none" w="med" len="med"/>
            <a:tailEnd type="triangle" w="med" len="med"/>
          </a:ln>
        </p:spPr>
      </p:cxnSp>
      <p:cxnSp>
        <p:nvCxnSpPr>
          <p:cNvPr id="1489" name="Google Shape;1489;p71"/>
          <p:cNvCxnSpPr/>
          <p:nvPr/>
        </p:nvCxnSpPr>
        <p:spPr>
          <a:xfrm>
            <a:off x="4533250" y="2710275"/>
            <a:ext cx="0" cy="260700"/>
          </a:xfrm>
          <a:prstGeom prst="straightConnector1">
            <a:avLst/>
          </a:prstGeom>
          <a:noFill/>
          <a:ln w="19050" cap="flat" cmpd="sng">
            <a:solidFill>
              <a:schemeClr val="dk2"/>
            </a:solidFill>
            <a:prstDash val="solid"/>
            <a:round/>
            <a:headEnd type="none" w="med" len="med"/>
            <a:tailEnd type="triangle" w="med" len="med"/>
          </a:ln>
        </p:spPr>
      </p:cxnSp>
      <p:cxnSp>
        <p:nvCxnSpPr>
          <p:cNvPr id="1490" name="Google Shape;1490;p71"/>
          <p:cNvCxnSpPr/>
          <p:nvPr/>
        </p:nvCxnSpPr>
        <p:spPr>
          <a:xfrm rot="10800000">
            <a:off x="4719475" y="2380450"/>
            <a:ext cx="1480500" cy="0"/>
          </a:xfrm>
          <a:prstGeom prst="straightConnector1">
            <a:avLst/>
          </a:prstGeom>
          <a:noFill/>
          <a:ln w="19050" cap="flat" cmpd="sng">
            <a:solidFill>
              <a:schemeClr val="dk2"/>
            </a:solidFill>
            <a:prstDash val="solid"/>
            <a:round/>
            <a:headEnd type="none" w="med" len="med"/>
            <a:tailEnd type="triangle" w="med" len="med"/>
          </a:ln>
        </p:spPr>
      </p:cxnSp>
      <p:cxnSp>
        <p:nvCxnSpPr>
          <p:cNvPr id="1491" name="Google Shape;1491;p71"/>
          <p:cNvCxnSpPr>
            <a:stCxn id="1492" idx="3"/>
            <a:endCxn id="1481" idx="1"/>
          </p:cNvCxnSpPr>
          <p:nvPr/>
        </p:nvCxnSpPr>
        <p:spPr>
          <a:xfrm rot="10800000" flipH="1">
            <a:off x="4725763" y="3922953"/>
            <a:ext cx="750600" cy="4500"/>
          </a:xfrm>
          <a:prstGeom prst="straightConnector1">
            <a:avLst/>
          </a:prstGeom>
          <a:noFill/>
          <a:ln w="19050" cap="flat" cmpd="sng">
            <a:solidFill>
              <a:schemeClr val="dk2"/>
            </a:solidFill>
            <a:prstDash val="solid"/>
            <a:round/>
            <a:headEnd type="none" w="med" len="med"/>
            <a:tailEnd type="triangle" w="med" len="med"/>
          </a:ln>
        </p:spPr>
      </p:cxnSp>
      <p:sp>
        <p:nvSpPr>
          <p:cNvPr id="1493" name="Google Shape;1493;p71"/>
          <p:cNvSpPr txBox="1"/>
          <p:nvPr/>
        </p:nvSpPr>
        <p:spPr>
          <a:xfrm>
            <a:off x="5302225" y="1046500"/>
            <a:ext cx="3457800" cy="551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800" i="1">
                <a:latin typeface="Droid Serif"/>
                <a:ea typeface="Droid Serif"/>
                <a:cs typeface="Droid Serif"/>
                <a:sym typeface="Droid Serif"/>
              </a:rPr>
              <a:t>Viz draws quads to the screen.</a:t>
            </a:r>
            <a:endParaRPr sz="1800" i="1">
              <a:latin typeface="Droid Serif"/>
              <a:ea typeface="Droid Serif"/>
              <a:cs typeface="Droid Serif"/>
              <a:sym typeface="Droid Serif"/>
            </a:endParaRPr>
          </a:p>
        </p:txBody>
      </p:sp>
      <p:sp>
        <p:nvSpPr>
          <p:cNvPr id="1494" name="Google Shape;1494;p71"/>
          <p:cNvSpPr/>
          <p:nvPr/>
        </p:nvSpPr>
        <p:spPr>
          <a:xfrm>
            <a:off x="2680600" y="3333300"/>
            <a:ext cx="425100" cy="551400"/>
          </a:xfrm>
          <a:prstGeom prst="downArrow">
            <a:avLst>
              <a:gd name="adj1" fmla="val 50000"/>
              <a:gd name="adj2" fmla="val 50000"/>
            </a:avLst>
          </a:prstGeom>
          <a:solidFill>
            <a:srgbClr val="D9D9D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71"/>
          <p:cNvSpPr txBox="1"/>
          <p:nvPr/>
        </p:nvSpPr>
        <p:spPr>
          <a:xfrm>
            <a:off x="2050575" y="3884700"/>
            <a:ext cx="1828500" cy="6621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solas"/>
                <a:ea typeface="Consolas"/>
                <a:cs typeface="Consolas"/>
                <a:sym typeface="Consolas"/>
              </a:rPr>
              <a:t>SkSurface::draw(</a:t>
            </a:r>
            <a:r>
              <a:rPr lang="en">
                <a:solidFill>
                  <a:schemeClr val="dk1"/>
                </a:solidFill>
                <a:latin typeface="Consolas"/>
                <a:ea typeface="Consolas"/>
                <a:cs typeface="Consolas"/>
                <a:sym typeface="Consolas"/>
              </a:rPr>
              <a:t>SkDeferredDisplayList</a:t>
            </a:r>
            <a:r>
              <a:rPr lang="en">
                <a:latin typeface="Consolas"/>
                <a:ea typeface="Consolas"/>
                <a:cs typeface="Consolas"/>
                <a:sym typeface="Consolas"/>
              </a:rPr>
              <a:t>)</a:t>
            </a:r>
            <a:endParaRPr>
              <a:solidFill>
                <a:srgbClr val="0000FF"/>
              </a:solidFill>
              <a:latin typeface="Consolas"/>
              <a:ea typeface="Consolas"/>
              <a:cs typeface="Consolas"/>
              <a:sym typeface="Consolas"/>
            </a:endParaRPr>
          </a:p>
        </p:txBody>
      </p:sp>
      <p:sp>
        <p:nvSpPr>
          <p:cNvPr id="1496" name="Google Shape;1496;p71"/>
          <p:cNvSpPr txBox="1"/>
          <p:nvPr/>
        </p:nvSpPr>
        <p:spPr>
          <a:xfrm>
            <a:off x="6162675" y="2226900"/>
            <a:ext cx="1219200" cy="381000"/>
          </a:xfrm>
          <a:prstGeom prst="rect">
            <a:avLst/>
          </a:prstGeom>
          <a:solidFill>
            <a:srgbClr val="E6B8A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nsolas"/>
                <a:ea typeface="Consolas"/>
                <a:cs typeface="Consolas"/>
                <a:sym typeface="Consolas"/>
              </a:rPr>
              <a:t>DrawQuad</a:t>
            </a:r>
            <a:endParaRPr>
              <a:solidFill>
                <a:srgbClr val="0000FF"/>
              </a:solidFill>
              <a:latin typeface="Consolas"/>
              <a:ea typeface="Consolas"/>
              <a:cs typeface="Consolas"/>
              <a:sym typeface="Consolas"/>
            </a:endParaRPr>
          </a:p>
        </p:txBody>
      </p:sp>
      <p:pic>
        <p:nvPicPr>
          <p:cNvPr id="1497" name="Google Shape;1497;p71" descr="latest"/>
          <p:cNvPicPr preferRelativeResize="0"/>
          <p:nvPr/>
        </p:nvPicPr>
        <p:blipFill>
          <a:blip r:embed="rId6">
            <a:alphaModFix/>
          </a:blip>
          <a:stretch>
            <a:fillRect/>
          </a:stretch>
        </p:blipFill>
        <p:spPr>
          <a:xfrm>
            <a:off x="983962" y="2794950"/>
            <a:ext cx="1041634" cy="685799"/>
          </a:xfrm>
          <a:prstGeom prst="rect">
            <a:avLst/>
          </a:prstGeom>
          <a:noFill/>
          <a:ln>
            <a:noFill/>
          </a:ln>
        </p:spPr>
      </p:pic>
      <p:sp>
        <p:nvSpPr>
          <p:cNvPr id="1498" name="Google Shape;1498;p71"/>
          <p:cNvSpPr txBox="1"/>
          <p:nvPr/>
        </p:nvSpPr>
        <p:spPr>
          <a:xfrm rot="-1643">
            <a:off x="1027300" y="2889771"/>
            <a:ext cx="6276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38761D"/>
                </a:solidFill>
                <a:latin typeface="Droid Serif"/>
                <a:ea typeface="Droid Serif"/>
                <a:cs typeface="Droid Serif"/>
                <a:sym typeface="Droid Serif"/>
              </a:rPr>
              <a:t>VCT</a:t>
            </a:r>
            <a:endParaRPr b="1" i="1">
              <a:solidFill>
                <a:srgbClr val="38761D"/>
              </a:solidFill>
              <a:latin typeface="Droid Serif"/>
              <a:ea typeface="Droid Serif"/>
              <a:cs typeface="Droid Serif"/>
              <a:sym typeface="Droid Serif"/>
            </a:endParaRPr>
          </a:p>
        </p:txBody>
      </p:sp>
      <p:pic>
        <p:nvPicPr>
          <p:cNvPr id="1499" name="Google Shape;1499;p71" descr="latest"/>
          <p:cNvPicPr preferRelativeResize="0"/>
          <p:nvPr/>
        </p:nvPicPr>
        <p:blipFill>
          <a:blip r:embed="rId6">
            <a:alphaModFix/>
          </a:blip>
          <a:stretch>
            <a:fillRect/>
          </a:stretch>
        </p:blipFill>
        <p:spPr>
          <a:xfrm>
            <a:off x="983950" y="3779000"/>
            <a:ext cx="1041634" cy="685799"/>
          </a:xfrm>
          <a:prstGeom prst="rect">
            <a:avLst/>
          </a:prstGeom>
          <a:noFill/>
          <a:ln>
            <a:noFill/>
          </a:ln>
        </p:spPr>
      </p:pic>
      <p:sp>
        <p:nvSpPr>
          <p:cNvPr id="1500" name="Google Shape;1500;p71"/>
          <p:cNvSpPr txBox="1"/>
          <p:nvPr/>
        </p:nvSpPr>
        <p:spPr>
          <a:xfrm rot="-881">
            <a:off x="641125" y="3873981"/>
            <a:ext cx="11703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38761D"/>
                </a:solidFill>
                <a:latin typeface="Droid Serif"/>
                <a:ea typeface="Droid Serif"/>
                <a:cs typeface="Droid Serif"/>
                <a:sym typeface="Droid Serif"/>
              </a:rPr>
              <a:t>gpu_main</a:t>
            </a:r>
            <a:endParaRPr b="1" i="1">
              <a:solidFill>
                <a:srgbClr val="38761D"/>
              </a:solidFill>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8"/>
          <p:cNvSpPr/>
          <p:nvPr/>
        </p:nvSpPr>
        <p:spPr>
          <a:xfrm>
            <a:off x="4119625" y="1049150"/>
            <a:ext cx="1395650" cy="3888600"/>
          </a:xfrm>
          <a:custGeom>
            <a:avLst/>
            <a:gdLst/>
            <a:ahLst/>
            <a:cxnLst/>
            <a:rect l="l" t="t" r="r" b="b"/>
            <a:pathLst>
              <a:path w="55826" h="155544" extrusionOk="0">
                <a:moveTo>
                  <a:pt x="0" y="30416"/>
                </a:moveTo>
                <a:lnTo>
                  <a:pt x="55826" y="0"/>
                </a:lnTo>
                <a:lnTo>
                  <a:pt x="55441" y="155544"/>
                </a:lnTo>
                <a:lnTo>
                  <a:pt x="0" y="148614"/>
                </a:lnTo>
                <a:close/>
              </a:path>
            </a:pathLst>
          </a:custGeom>
          <a:solidFill>
            <a:srgbClr val="CCCCCC"/>
          </a:solidFill>
          <a:ln>
            <a:noFill/>
          </a:ln>
        </p:spPr>
      </p:sp>
      <p:sp>
        <p:nvSpPr>
          <p:cNvPr id="132" name="Google Shape;132;p18"/>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8"/>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content</a:t>
            </a:r>
            <a:endParaRPr sz="3600" b="1">
              <a:solidFill>
                <a:srgbClr val="434343"/>
              </a:solidFill>
              <a:latin typeface="Droid Sans"/>
              <a:ea typeface="Droid Sans"/>
              <a:cs typeface="Droid Sans"/>
              <a:sym typeface="Droid Sans"/>
            </a:endParaRPr>
          </a:p>
        </p:txBody>
      </p:sp>
      <p:pic>
        <p:nvPicPr>
          <p:cNvPr id="134" name="Google Shape;134;p18" descr="Screen Shot 2017-10-08 at 6.46.48 PM.png"/>
          <p:cNvPicPr preferRelativeResize="0"/>
          <p:nvPr/>
        </p:nvPicPr>
        <p:blipFill>
          <a:blip r:embed="rId3">
            <a:alphaModFix/>
          </a:blip>
          <a:stretch>
            <a:fillRect/>
          </a:stretch>
        </p:blipFill>
        <p:spPr>
          <a:xfrm>
            <a:off x="5465550" y="1031325"/>
            <a:ext cx="2971439" cy="3930899"/>
          </a:xfrm>
          <a:prstGeom prst="rect">
            <a:avLst/>
          </a:prstGeom>
          <a:noFill/>
          <a:ln w="9525" cap="flat" cmpd="sng">
            <a:solidFill>
              <a:srgbClr val="000000"/>
            </a:solidFill>
            <a:prstDash val="solid"/>
            <a:round/>
            <a:headEnd type="none" w="sm" len="sm"/>
            <a:tailEnd type="none" w="sm" len="sm"/>
          </a:ln>
        </p:spPr>
      </p:pic>
      <p:pic>
        <p:nvPicPr>
          <p:cNvPr id="135" name="Google Shape;135;p18" descr="Screen Shot 2017-10-08 at 6.55.26 PM.png"/>
          <p:cNvPicPr preferRelativeResize="0"/>
          <p:nvPr/>
        </p:nvPicPr>
        <p:blipFill>
          <a:blip r:embed="rId4">
            <a:alphaModFix/>
          </a:blip>
          <a:stretch>
            <a:fillRect/>
          </a:stretch>
        </p:blipFill>
        <p:spPr>
          <a:xfrm>
            <a:off x="498900" y="1743325"/>
            <a:ext cx="3630348" cy="3055276"/>
          </a:xfrm>
          <a:prstGeom prst="rect">
            <a:avLst/>
          </a:prstGeom>
          <a:noFill/>
          <a:ln w="9525" cap="flat" cmpd="sng">
            <a:solidFill>
              <a:srgbClr val="000000"/>
            </a:solidFill>
            <a:prstDash val="solid"/>
            <a:round/>
            <a:headEnd type="none" w="sm" len="sm"/>
            <a:tailEnd type="none" w="sm" len="sm"/>
          </a:ln>
        </p:spPr>
      </p:pic>
      <p:sp>
        <p:nvSpPr>
          <p:cNvPr id="136" name="Google Shape;136;p18"/>
          <p:cNvSpPr txBox="1"/>
          <p:nvPr/>
        </p:nvSpPr>
        <p:spPr>
          <a:xfrm>
            <a:off x="554700" y="1184725"/>
            <a:ext cx="3372300" cy="5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38761D"/>
                </a:solidFill>
                <a:latin typeface="Consolas"/>
                <a:ea typeface="Consolas"/>
                <a:cs typeface="Consolas"/>
                <a:sym typeface="Consolas"/>
              </a:rPr>
              <a:t>https</a:t>
            </a:r>
            <a:r>
              <a:rPr lang="en" sz="1800">
                <a:solidFill>
                  <a:srgbClr val="999999"/>
                </a:solidFill>
                <a:latin typeface="Consolas"/>
                <a:ea typeface="Consolas"/>
                <a:cs typeface="Consolas"/>
                <a:sym typeface="Consolas"/>
              </a:rPr>
              <a:t>://</a:t>
            </a:r>
            <a:r>
              <a:rPr lang="en" sz="1800">
                <a:latin typeface="Consolas"/>
                <a:ea typeface="Consolas"/>
                <a:cs typeface="Consolas"/>
                <a:sym typeface="Consolas"/>
              </a:rPr>
              <a:t>www.nytimes.com</a:t>
            </a:r>
            <a:endParaRPr sz="1800">
              <a:solidFill>
                <a:srgbClr val="0000FF"/>
              </a:solidFill>
              <a:latin typeface="Consolas"/>
              <a:ea typeface="Consolas"/>
              <a:cs typeface="Consolas"/>
              <a:sym typeface="Consola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72"/>
          <p:cNvSpPr/>
          <p:nvPr/>
        </p:nvSpPr>
        <p:spPr>
          <a:xfrm>
            <a:off x="1479200" y="1447800"/>
            <a:ext cx="7285010" cy="914400"/>
          </a:xfrm>
          <a:custGeom>
            <a:avLst/>
            <a:gdLst/>
            <a:ahLst/>
            <a:cxnLst/>
            <a:rect l="l" t="t" r="r" b="b"/>
            <a:pathLst>
              <a:path w="249936" h="36576" extrusionOk="0">
                <a:moveTo>
                  <a:pt x="0" y="12192"/>
                </a:moveTo>
                <a:lnTo>
                  <a:pt x="0" y="36576"/>
                </a:lnTo>
                <a:lnTo>
                  <a:pt x="249936" y="36576"/>
                </a:lnTo>
                <a:lnTo>
                  <a:pt x="249936" y="12192"/>
                </a:lnTo>
                <a:lnTo>
                  <a:pt x="140208" y="12192"/>
                </a:lnTo>
                <a:lnTo>
                  <a:pt x="140208" y="0"/>
                </a:lnTo>
                <a:lnTo>
                  <a:pt x="97536" y="0"/>
                </a:lnTo>
                <a:lnTo>
                  <a:pt x="97536" y="12192"/>
                </a:lnTo>
                <a:lnTo>
                  <a:pt x="30480" y="12192"/>
                </a:lnTo>
                <a:lnTo>
                  <a:pt x="30480" y="12192"/>
                </a:lnTo>
                <a:lnTo>
                  <a:pt x="15240" y="12192"/>
                </a:lnTo>
                <a:lnTo>
                  <a:pt x="15240" y="12192"/>
                </a:lnTo>
                <a:lnTo>
                  <a:pt x="0" y="12192"/>
                </a:lnTo>
              </a:path>
            </a:pathLst>
          </a:custGeom>
          <a:solidFill>
            <a:srgbClr val="FFF2CC"/>
          </a:solidFill>
          <a:ln w="9525" cap="flat" cmpd="sng">
            <a:solidFill>
              <a:srgbClr val="BF9000"/>
            </a:solidFill>
            <a:prstDash val="dash"/>
            <a:round/>
            <a:headEnd type="none" w="med" len="med"/>
            <a:tailEnd type="none" w="med" len="med"/>
          </a:ln>
        </p:spPr>
      </p:sp>
      <p:sp>
        <p:nvSpPr>
          <p:cNvPr id="1506" name="Google Shape;1506;p72"/>
          <p:cNvSpPr/>
          <p:nvPr/>
        </p:nvSpPr>
        <p:spPr>
          <a:xfrm>
            <a:off x="5042775" y="3287900"/>
            <a:ext cx="238800" cy="609600"/>
          </a:xfrm>
          <a:prstGeom prst="downArrow">
            <a:avLst>
              <a:gd name="adj1" fmla="val 50000"/>
              <a:gd name="adj2" fmla="val 5000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72"/>
          <p:cNvSpPr/>
          <p:nvPr/>
        </p:nvSpPr>
        <p:spPr>
          <a:xfrm>
            <a:off x="2438400" y="3897500"/>
            <a:ext cx="4378500" cy="650100"/>
          </a:xfrm>
          <a:prstGeom prst="frame">
            <a:avLst>
              <a:gd name="adj1" fmla="val 12843"/>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chemeClr val="dk1"/>
                </a:solidFill>
                <a:latin typeface="Droid Serif"/>
                <a:ea typeface="Droid Serif"/>
                <a:cs typeface="Droid Serif"/>
                <a:sym typeface="Droid Serif"/>
              </a:rPr>
              <a:t>GPU process</a:t>
            </a:r>
            <a:endParaRPr b="1"/>
          </a:p>
        </p:txBody>
      </p:sp>
      <p:sp>
        <p:nvSpPr>
          <p:cNvPr id="1508" name="Google Shape;1508;p72"/>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72"/>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review</a:t>
            </a:r>
            <a:endParaRPr sz="3600" b="1">
              <a:solidFill>
                <a:srgbClr val="434343"/>
              </a:solidFill>
              <a:latin typeface="Droid Sans"/>
              <a:ea typeface="Droid Sans"/>
              <a:cs typeface="Droid Sans"/>
              <a:sym typeface="Droid Sans"/>
            </a:endParaRPr>
          </a:p>
        </p:txBody>
      </p:sp>
      <p:grpSp>
        <p:nvGrpSpPr>
          <p:cNvPr id="1510" name="Google Shape;1510;p72"/>
          <p:cNvGrpSpPr/>
          <p:nvPr/>
        </p:nvGrpSpPr>
        <p:grpSpPr>
          <a:xfrm>
            <a:off x="7314455" y="3767161"/>
            <a:ext cx="1391997" cy="900622"/>
            <a:chOff x="4659550" y="2033075"/>
            <a:chExt cx="3929975" cy="2542694"/>
          </a:xfrm>
        </p:grpSpPr>
        <p:pic>
          <p:nvPicPr>
            <p:cNvPr id="1511" name="Google Shape;1511;p72" descr="flat,800x800,075,t.jpg"/>
            <p:cNvPicPr preferRelativeResize="0"/>
            <p:nvPr/>
          </p:nvPicPr>
          <p:blipFill>
            <a:blip r:embed="rId3">
              <a:alphaModFix/>
            </a:blip>
            <a:stretch>
              <a:fillRect/>
            </a:stretch>
          </p:blipFill>
          <p:spPr>
            <a:xfrm>
              <a:off x="5916038" y="2595925"/>
              <a:ext cx="1417000" cy="1417000"/>
            </a:xfrm>
            <a:prstGeom prst="rect">
              <a:avLst/>
            </a:prstGeom>
            <a:noFill/>
            <a:ln>
              <a:noFill/>
            </a:ln>
          </p:spPr>
        </p:pic>
        <p:pic>
          <p:nvPicPr>
            <p:cNvPr id="1512" name="Google Shape;1512;p72" descr="Laptop-clipart-images-and-notebook-clip-art-photo-share-submit-2.png"/>
            <p:cNvPicPr preferRelativeResize="0"/>
            <p:nvPr/>
          </p:nvPicPr>
          <p:blipFill>
            <a:blip r:embed="rId4">
              <a:alphaModFix/>
            </a:blip>
            <a:stretch>
              <a:fillRect/>
            </a:stretch>
          </p:blipFill>
          <p:spPr>
            <a:xfrm>
              <a:off x="4659550" y="2033075"/>
              <a:ext cx="3929975" cy="2542694"/>
            </a:xfrm>
            <a:prstGeom prst="rect">
              <a:avLst/>
            </a:prstGeom>
            <a:noFill/>
            <a:ln>
              <a:noFill/>
            </a:ln>
          </p:spPr>
        </p:pic>
      </p:grpSp>
      <p:sp>
        <p:nvSpPr>
          <p:cNvPr id="1513" name="Google Shape;1513;p72"/>
          <p:cNvSpPr/>
          <p:nvPr/>
        </p:nvSpPr>
        <p:spPr>
          <a:xfrm>
            <a:off x="232200" y="1265400"/>
            <a:ext cx="8679600" cy="2380200"/>
          </a:xfrm>
          <a:prstGeom prst="frame">
            <a:avLst>
              <a:gd name="adj1" fmla="val 3386"/>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b="1" i="1">
                <a:solidFill>
                  <a:schemeClr val="dk1"/>
                </a:solidFill>
                <a:latin typeface="Droid Serif"/>
                <a:ea typeface="Droid Serif"/>
                <a:cs typeface="Droid Serif"/>
                <a:sym typeface="Droid Serif"/>
              </a:rPr>
              <a:t>renderer process</a:t>
            </a:r>
            <a:endParaRPr b="1"/>
          </a:p>
        </p:txBody>
      </p:sp>
      <p:sp>
        <p:nvSpPr>
          <p:cNvPr id="1514" name="Google Shape;1514;p72"/>
          <p:cNvSpPr txBox="1"/>
          <p:nvPr/>
        </p:nvSpPr>
        <p:spPr>
          <a:xfrm>
            <a:off x="1622050" y="1904250"/>
            <a:ext cx="6573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DOM</a:t>
            </a:r>
            <a:endParaRPr b="1">
              <a:solidFill>
                <a:srgbClr val="0000FF"/>
              </a:solidFill>
              <a:latin typeface="Droid Sans"/>
              <a:ea typeface="Droid Sans"/>
              <a:cs typeface="Droid Sans"/>
              <a:sym typeface="Droid Sans"/>
            </a:endParaRPr>
          </a:p>
        </p:txBody>
      </p:sp>
      <p:sp>
        <p:nvSpPr>
          <p:cNvPr id="1515" name="Google Shape;1515;p72"/>
          <p:cNvSpPr txBox="1"/>
          <p:nvPr/>
        </p:nvSpPr>
        <p:spPr>
          <a:xfrm>
            <a:off x="2570275" y="1904250"/>
            <a:ext cx="6573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style</a:t>
            </a:r>
            <a:endParaRPr b="1">
              <a:solidFill>
                <a:srgbClr val="0000FF"/>
              </a:solidFill>
              <a:latin typeface="Droid Sans"/>
              <a:ea typeface="Droid Sans"/>
              <a:cs typeface="Droid Sans"/>
              <a:sym typeface="Droid Sans"/>
            </a:endParaRPr>
          </a:p>
        </p:txBody>
      </p:sp>
      <p:sp>
        <p:nvSpPr>
          <p:cNvPr id="1516" name="Google Shape;1516;p72"/>
          <p:cNvSpPr txBox="1"/>
          <p:nvPr/>
        </p:nvSpPr>
        <p:spPr>
          <a:xfrm>
            <a:off x="3518525" y="1904250"/>
            <a:ext cx="7620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layout</a:t>
            </a:r>
            <a:endParaRPr b="1">
              <a:solidFill>
                <a:srgbClr val="0000FF"/>
              </a:solidFill>
              <a:latin typeface="Droid Sans"/>
              <a:ea typeface="Droid Sans"/>
              <a:cs typeface="Droid Sans"/>
              <a:sym typeface="Droid Sans"/>
            </a:endParaRPr>
          </a:p>
        </p:txBody>
      </p:sp>
      <p:sp>
        <p:nvSpPr>
          <p:cNvPr id="1517" name="Google Shape;1517;p72"/>
          <p:cNvSpPr txBox="1"/>
          <p:nvPr/>
        </p:nvSpPr>
        <p:spPr>
          <a:xfrm>
            <a:off x="4585575" y="1904250"/>
            <a:ext cx="19341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compositing update</a:t>
            </a:r>
            <a:endParaRPr b="1">
              <a:solidFill>
                <a:srgbClr val="0000FF"/>
              </a:solidFill>
              <a:latin typeface="Droid Sans"/>
              <a:ea typeface="Droid Sans"/>
              <a:cs typeface="Droid Sans"/>
              <a:sym typeface="Droid Sans"/>
            </a:endParaRPr>
          </a:p>
        </p:txBody>
      </p:sp>
      <p:sp>
        <p:nvSpPr>
          <p:cNvPr id="1518" name="Google Shape;1518;p72"/>
          <p:cNvSpPr txBox="1"/>
          <p:nvPr/>
        </p:nvSpPr>
        <p:spPr>
          <a:xfrm>
            <a:off x="6778525" y="1904250"/>
            <a:ext cx="9447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prepaint</a:t>
            </a:r>
            <a:endParaRPr b="1">
              <a:solidFill>
                <a:srgbClr val="0000FF"/>
              </a:solidFill>
              <a:latin typeface="Droid Sans"/>
              <a:ea typeface="Droid Sans"/>
              <a:cs typeface="Droid Sans"/>
              <a:sym typeface="Droid Sans"/>
            </a:endParaRPr>
          </a:p>
        </p:txBody>
      </p:sp>
      <p:sp>
        <p:nvSpPr>
          <p:cNvPr id="1519" name="Google Shape;1519;p72"/>
          <p:cNvSpPr txBox="1"/>
          <p:nvPr/>
        </p:nvSpPr>
        <p:spPr>
          <a:xfrm>
            <a:off x="2057400" y="2895600"/>
            <a:ext cx="8799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commit</a:t>
            </a:r>
            <a:endParaRPr b="1">
              <a:solidFill>
                <a:srgbClr val="0000FF"/>
              </a:solidFill>
              <a:latin typeface="Droid Sans"/>
              <a:ea typeface="Droid Sans"/>
              <a:cs typeface="Droid Sans"/>
              <a:sym typeface="Droid Sans"/>
            </a:endParaRPr>
          </a:p>
        </p:txBody>
      </p:sp>
      <p:sp>
        <p:nvSpPr>
          <p:cNvPr id="1520" name="Google Shape;1520;p72"/>
          <p:cNvSpPr txBox="1"/>
          <p:nvPr/>
        </p:nvSpPr>
        <p:spPr>
          <a:xfrm>
            <a:off x="4114800" y="2895600"/>
            <a:ext cx="1676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raster</a:t>
            </a:r>
            <a:endParaRPr b="1">
              <a:solidFill>
                <a:srgbClr val="0000FF"/>
              </a:solidFill>
              <a:latin typeface="Droid Sans"/>
              <a:ea typeface="Droid Sans"/>
              <a:cs typeface="Droid Sans"/>
              <a:sym typeface="Droid Sans"/>
            </a:endParaRPr>
          </a:p>
        </p:txBody>
      </p:sp>
      <p:sp>
        <p:nvSpPr>
          <p:cNvPr id="1521" name="Google Shape;1521;p72"/>
          <p:cNvSpPr txBox="1"/>
          <p:nvPr/>
        </p:nvSpPr>
        <p:spPr>
          <a:xfrm>
            <a:off x="6096000" y="2895600"/>
            <a:ext cx="9447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activate</a:t>
            </a:r>
            <a:endParaRPr b="1">
              <a:solidFill>
                <a:srgbClr val="0000FF"/>
              </a:solidFill>
              <a:latin typeface="Droid Sans"/>
              <a:ea typeface="Droid Sans"/>
              <a:cs typeface="Droid Sans"/>
              <a:sym typeface="Droid Sans"/>
            </a:endParaRPr>
          </a:p>
        </p:txBody>
      </p:sp>
      <p:pic>
        <p:nvPicPr>
          <p:cNvPr id="1522" name="Google Shape;1522;p72" descr="latest"/>
          <p:cNvPicPr preferRelativeResize="0"/>
          <p:nvPr/>
        </p:nvPicPr>
        <p:blipFill>
          <a:blip r:embed="rId5">
            <a:alphaModFix/>
          </a:blip>
          <a:stretch>
            <a:fillRect/>
          </a:stretch>
        </p:blipFill>
        <p:spPr>
          <a:xfrm>
            <a:off x="437575" y="1713750"/>
            <a:ext cx="1041634" cy="685799"/>
          </a:xfrm>
          <a:prstGeom prst="rect">
            <a:avLst/>
          </a:prstGeom>
          <a:noFill/>
          <a:ln>
            <a:noFill/>
          </a:ln>
        </p:spPr>
      </p:pic>
      <p:sp>
        <p:nvSpPr>
          <p:cNvPr id="1523" name="Google Shape;1523;p72"/>
          <p:cNvSpPr txBox="1"/>
          <p:nvPr/>
        </p:nvSpPr>
        <p:spPr>
          <a:xfrm rot="-1353">
            <a:off x="456469" y="1808509"/>
            <a:ext cx="7620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38761D"/>
                </a:solidFill>
                <a:latin typeface="Droid Serif"/>
                <a:ea typeface="Droid Serif"/>
                <a:cs typeface="Droid Serif"/>
                <a:sym typeface="Droid Serif"/>
              </a:rPr>
              <a:t>main</a:t>
            </a:r>
            <a:endParaRPr b="1" i="1">
              <a:solidFill>
                <a:srgbClr val="38761D"/>
              </a:solidFill>
              <a:latin typeface="Droid Serif"/>
              <a:ea typeface="Droid Serif"/>
              <a:cs typeface="Droid Serif"/>
              <a:sym typeface="Droid Serif"/>
            </a:endParaRPr>
          </a:p>
        </p:txBody>
      </p:sp>
      <p:pic>
        <p:nvPicPr>
          <p:cNvPr id="1524" name="Google Shape;1524;p72" descr="latest"/>
          <p:cNvPicPr preferRelativeResize="0"/>
          <p:nvPr/>
        </p:nvPicPr>
        <p:blipFill>
          <a:blip r:embed="rId5">
            <a:alphaModFix/>
          </a:blip>
          <a:stretch>
            <a:fillRect/>
          </a:stretch>
        </p:blipFill>
        <p:spPr>
          <a:xfrm>
            <a:off x="990600" y="2743200"/>
            <a:ext cx="1041634" cy="685799"/>
          </a:xfrm>
          <a:prstGeom prst="rect">
            <a:avLst/>
          </a:prstGeom>
          <a:noFill/>
          <a:ln>
            <a:noFill/>
          </a:ln>
        </p:spPr>
      </p:pic>
      <p:sp>
        <p:nvSpPr>
          <p:cNvPr id="1525" name="Google Shape;1525;p72"/>
          <p:cNvSpPr txBox="1"/>
          <p:nvPr/>
        </p:nvSpPr>
        <p:spPr>
          <a:xfrm rot="-1569">
            <a:off x="1047775" y="2838033"/>
            <a:ext cx="6573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38761D"/>
                </a:solidFill>
                <a:latin typeface="Droid Serif"/>
                <a:ea typeface="Droid Serif"/>
                <a:cs typeface="Droid Serif"/>
                <a:sym typeface="Droid Serif"/>
              </a:rPr>
              <a:t>impl</a:t>
            </a:r>
            <a:endParaRPr b="1" i="1">
              <a:solidFill>
                <a:srgbClr val="38761D"/>
              </a:solidFill>
              <a:latin typeface="Droid Serif"/>
              <a:ea typeface="Droid Serif"/>
              <a:cs typeface="Droid Serif"/>
              <a:sym typeface="Droid Serif"/>
            </a:endParaRPr>
          </a:p>
        </p:txBody>
      </p:sp>
      <p:cxnSp>
        <p:nvCxnSpPr>
          <p:cNvPr id="1526" name="Google Shape;1526;p72"/>
          <p:cNvCxnSpPr>
            <a:stCxn id="1514" idx="3"/>
            <a:endCxn id="1515" idx="1"/>
          </p:cNvCxnSpPr>
          <p:nvPr/>
        </p:nvCxnSpPr>
        <p:spPr>
          <a:xfrm>
            <a:off x="2279350" y="2056650"/>
            <a:ext cx="291000" cy="0"/>
          </a:xfrm>
          <a:prstGeom prst="straightConnector1">
            <a:avLst/>
          </a:prstGeom>
          <a:noFill/>
          <a:ln w="19050" cap="flat" cmpd="sng">
            <a:solidFill>
              <a:schemeClr val="dk2"/>
            </a:solidFill>
            <a:prstDash val="solid"/>
            <a:round/>
            <a:headEnd type="none" w="med" len="med"/>
            <a:tailEnd type="triangle" w="med" len="med"/>
          </a:ln>
        </p:spPr>
      </p:cxnSp>
      <p:cxnSp>
        <p:nvCxnSpPr>
          <p:cNvPr id="1527" name="Google Shape;1527;p72"/>
          <p:cNvCxnSpPr>
            <a:stCxn id="1515" idx="3"/>
            <a:endCxn id="1516" idx="1"/>
          </p:cNvCxnSpPr>
          <p:nvPr/>
        </p:nvCxnSpPr>
        <p:spPr>
          <a:xfrm>
            <a:off x="3227575" y="2056650"/>
            <a:ext cx="291000" cy="0"/>
          </a:xfrm>
          <a:prstGeom prst="straightConnector1">
            <a:avLst/>
          </a:prstGeom>
          <a:noFill/>
          <a:ln w="19050" cap="flat" cmpd="sng">
            <a:solidFill>
              <a:schemeClr val="dk2"/>
            </a:solidFill>
            <a:prstDash val="solid"/>
            <a:round/>
            <a:headEnd type="none" w="med" len="med"/>
            <a:tailEnd type="triangle" w="med" len="med"/>
          </a:ln>
        </p:spPr>
      </p:cxnSp>
      <p:cxnSp>
        <p:nvCxnSpPr>
          <p:cNvPr id="1528" name="Google Shape;1528;p72"/>
          <p:cNvCxnSpPr>
            <a:stCxn id="1516" idx="3"/>
            <a:endCxn id="1517" idx="1"/>
          </p:cNvCxnSpPr>
          <p:nvPr/>
        </p:nvCxnSpPr>
        <p:spPr>
          <a:xfrm>
            <a:off x="4280525" y="2056650"/>
            <a:ext cx="305100" cy="0"/>
          </a:xfrm>
          <a:prstGeom prst="straightConnector1">
            <a:avLst/>
          </a:prstGeom>
          <a:noFill/>
          <a:ln w="19050" cap="flat" cmpd="sng">
            <a:solidFill>
              <a:schemeClr val="dk2"/>
            </a:solidFill>
            <a:prstDash val="solid"/>
            <a:round/>
            <a:headEnd type="none" w="med" len="med"/>
            <a:tailEnd type="triangle" w="med" len="med"/>
          </a:ln>
        </p:spPr>
      </p:cxnSp>
      <p:cxnSp>
        <p:nvCxnSpPr>
          <p:cNvPr id="1529" name="Google Shape;1529;p72"/>
          <p:cNvCxnSpPr>
            <a:stCxn id="1517" idx="3"/>
            <a:endCxn id="1518" idx="1"/>
          </p:cNvCxnSpPr>
          <p:nvPr/>
        </p:nvCxnSpPr>
        <p:spPr>
          <a:xfrm>
            <a:off x="6519675" y="2056650"/>
            <a:ext cx="258900" cy="0"/>
          </a:xfrm>
          <a:prstGeom prst="straightConnector1">
            <a:avLst/>
          </a:prstGeom>
          <a:noFill/>
          <a:ln w="19050" cap="flat" cmpd="sng">
            <a:solidFill>
              <a:schemeClr val="dk2"/>
            </a:solidFill>
            <a:prstDash val="solid"/>
            <a:round/>
            <a:headEnd type="none" w="med" len="med"/>
            <a:tailEnd type="triangle" w="med" len="med"/>
          </a:ln>
        </p:spPr>
      </p:cxnSp>
      <p:sp>
        <p:nvSpPr>
          <p:cNvPr id="1530" name="Google Shape;1530;p72"/>
          <p:cNvSpPr/>
          <p:nvPr/>
        </p:nvSpPr>
        <p:spPr>
          <a:xfrm>
            <a:off x="4770300" y="2590850"/>
            <a:ext cx="944676" cy="914436"/>
          </a:xfrm>
          <a:prstGeom prst="cloud">
            <a:avLst/>
          </a:prstGeom>
          <a:solidFill>
            <a:srgbClr val="FFFFFF"/>
          </a:solidFill>
          <a:ln w="1905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latin typeface="Droid Sans"/>
              <a:ea typeface="Droid Sans"/>
              <a:cs typeface="Droid Sans"/>
              <a:sym typeface="Droid Sans"/>
            </a:endParaRPr>
          </a:p>
        </p:txBody>
      </p:sp>
      <p:pic>
        <p:nvPicPr>
          <p:cNvPr id="1531" name="Google Shape;1531;p72" descr="latest"/>
          <p:cNvPicPr preferRelativeResize="0"/>
          <p:nvPr/>
        </p:nvPicPr>
        <p:blipFill>
          <a:blip r:embed="rId5">
            <a:alphaModFix/>
          </a:blip>
          <a:stretch>
            <a:fillRect/>
          </a:stretch>
        </p:blipFill>
        <p:spPr>
          <a:xfrm>
            <a:off x="4856881" y="2916551"/>
            <a:ext cx="625802" cy="412026"/>
          </a:xfrm>
          <a:prstGeom prst="rect">
            <a:avLst/>
          </a:prstGeom>
          <a:noFill/>
          <a:ln>
            <a:noFill/>
          </a:ln>
        </p:spPr>
      </p:pic>
      <p:cxnSp>
        <p:nvCxnSpPr>
          <p:cNvPr id="1532" name="Google Shape;1532;p72"/>
          <p:cNvCxnSpPr>
            <a:stCxn id="1520" idx="3"/>
            <a:endCxn id="1521" idx="1"/>
          </p:cNvCxnSpPr>
          <p:nvPr/>
        </p:nvCxnSpPr>
        <p:spPr>
          <a:xfrm>
            <a:off x="5791200" y="3048000"/>
            <a:ext cx="304800" cy="0"/>
          </a:xfrm>
          <a:prstGeom prst="straightConnector1">
            <a:avLst/>
          </a:prstGeom>
          <a:noFill/>
          <a:ln w="19050" cap="flat" cmpd="sng">
            <a:solidFill>
              <a:schemeClr val="dk2"/>
            </a:solidFill>
            <a:prstDash val="solid"/>
            <a:round/>
            <a:headEnd type="none" w="med" len="med"/>
            <a:tailEnd type="triangle" w="med" len="med"/>
          </a:ln>
        </p:spPr>
      </p:cxnSp>
      <p:cxnSp>
        <p:nvCxnSpPr>
          <p:cNvPr id="1533" name="Google Shape;1533;p72"/>
          <p:cNvCxnSpPr>
            <a:stCxn id="1521" idx="3"/>
            <a:endCxn id="1534" idx="1"/>
          </p:cNvCxnSpPr>
          <p:nvPr/>
        </p:nvCxnSpPr>
        <p:spPr>
          <a:xfrm>
            <a:off x="7040700" y="3048000"/>
            <a:ext cx="270900" cy="0"/>
          </a:xfrm>
          <a:prstGeom prst="straightConnector1">
            <a:avLst/>
          </a:prstGeom>
          <a:noFill/>
          <a:ln w="19050" cap="flat" cmpd="sng">
            <a:solidFill>
              <a:schemeClr val="dk2"/>
            </a:solidFill>
            <a:prstDash val="solid"/>
            <a:round/>
            <a:headEnd type="none" w="med" len="med"/>
            <a:tailEnd type="triangle" w="med" len="med"/>
          </a:ln>
        </p:spPr>
      </p:cxnSp>
      <p:sp>
        <p:nvSpPr>
          <p:cNvPr id="1535" name="Google Shape;1535;p72"/>
          <p:cNvSpPr/>
          <p:nvPr/>
        </p:nvSpPr>
        <p:spPr>
          <a:xfrm>
            <a:off x="2362200" y="2209800"/>
            <a:ext cx="6018947" cy="685800"/>
          </a:xfrm>
          <a:custGeom>
            <a:avLst/>
            <a:gdLst/>
            <a:ahLst/>
            <a:cxnLst/>
            <a:rect l="l" t="t" r="r" b="b"/>
            <a:pathLst>
              <a:path w="195072" h="27432" extrusionOk="0">
                <a:moveTo>
                  <a:pt x="195072" y="0"/>
                </a:moveTo>
                <a:lnTo>
                  <a:pt x="195072" y="12192"/>
                </a:lnTo>
                <a:lnTo>
                  <a:pt x="0" y="12192"/>
                </a:lnTo>
                <a:lnTo>
                  <a:pt x="0" y="27432"/>
                </a:lnTo>
              </a:path>
            </a:pathLst>
          </a:custGeom>
          <a:noFill/>
          <a:ln w="19050" cap="flat" cmpd="sng">
            <a:solidFill>
              <a:schemeClr val="dk2"/>
            </a:solidFill>
            <a:prstDash val="solid"/>
            <a:round/>
            <a:headEnd type="none" w="med" len="med"/>
            <a:tailEnd type="triangle" w="med" len="med"/>
          </a:ln>
        </p:spPr>
      </p:sp>
      <p:sp>
        <p:nvSpPr>
          <p:cNvPr id="1534" name="Google Shape;1534;p72"/>
          <p:cNvSpPr txBox="1"/>
          <p:nvPr/>
        </p:nvSpPr>
        <p:spPr>
          <a:xfrm>
            <a:off x="7311600" y="2895600"/>
            <a:ext cx="689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draw</a:t>
            </a:r>
            <a:endParaRPr b="1">
              <a:solidFill>
                <a:srgbClr val="0000FF"/>
              </a:solidFill>
              <a:latin typeface="Droid Sans"/>
              <a:ea typeface="Droid Sans"/>
              <a:cs typeface="Droid Sans"/>
              <a:sym typeface="Droid Sans"/>
            </a:endParaRPr>
          </a:p>
        </p:txBody>
      </p:sp>
      <p:sp>
        <p:nvSpPr>
          <p:cNvPr id="1536" name="Google Shape;1536;p72"/>
          <p:cNvSpPr txBox="1"/>
          <p:nvPr/>
        </p:nvSpPr>
        <p:spPr>
          <a:xfrm>
            <a:off x="5523325" y="4070150"/>
            <a:ext cx="8799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display</a:t>
            </a:r>
            <a:endParaRPr b="1">
              <a:solidFill>
                <a:srgbClr val="0000FF"/>
              </a:solidFill>
              <a:latin typeface="Droid Sans"/>
              <a:ea typeface="Droid Sans"/>
              <a:cs typeface="Droid Sans"/>
              <a:sym typeface="Droid Sans"/>
            </a:endParaRPr>
          </a:p>
        </p:txBody>
      </p:sp>
      <p:sp>
        <p:nvSpPr>
          <p:cNvPr id="1537" name="Google Shape;1537;p72"/>
          <p:cNvSpPr txBox="1"/>
          <p:nvPr/>
        </p:nvSpPr>
        <p:spPr>
          <a:xfrm>
            <a:off x="1981200" y="685800"/>
            <a:ext cx="1600200" cy="3810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0000FF"/>
                </a:solidFill>
                <a:latin typeface="Consolas"/>
                <a:ea typeface="Consolas"/>
                <a:cs typeface="Consolas"/>
                <a:sym typeface="Consolas"/>
              </a:rPr>
              <a:t>&lt;html&gt;</a:t>
            </a:r>
            <a:r>
              <a:rPr lang="en" sz="1200">
                <a:latin typeface="Consolas"/>
                <a:ea typeface="Consolas"/>
                <a:cs typeface="Consolas"/>
                <a:sym typeface="Consolas"/>
              </a:rPr>
              <a:t>...</a:t>
            </a:r>
            <a:r>
              <a:rPr lang="en" sz="1200">
                <a:solidFill>
                  <a:srgbClr val="0000FF"/>
                </a:solidFill>
                <a:latin typeface="Consolas"/>
                <a:ea typeface="Consolas"/>
                <a:cs typeface="Consolas"/>
                <a:sym typeface="Consolas"/>
              </a:rPr>
              <a:t>&lt;/html&gt;</a:t>
            </a:r>
            <a:endParaRPr sz="1200">
              <a:solidFill>
                <a:srgbClr val="0000FF"/>
              </a:solidFill>
              <a:latin typeface="Consolas"/>
              <a:ea typeface="Consolas"/>
              <a:cs typeface="Consolas"/>
              <a:sym typeface="Consolas"/>
            </a:endParaRPr>
          </a:p>
        </p:txBody>
      </p:sp>
      <p:sp>
        <p:nvSpPr>
          <p:cNvPr id="1538" name="Google Shape;1538;p72"/>
          <p:cNvSpPr txBox="1"/>
          <p:nvPr/>
        </p:nvSpPr>
        <p:spPr>
          <a:xfrm>
            <a:off x="2819400" y="381000"/>
            <a:ext cx="990600" cy="3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content</a:t>
            </a:r>
            <a:endParaRPr i="1">
              <a:latin typeface="Droid Serif"/>
              <a:ea typeface="Droid Serif"/>
              <a:cs typeface="Droid Serif"/>
              <a:sym typeface="Droid Serif"/>
            </a:endParaRPr>
          </a:p>
        </p:txBody>
      </p:sp>
      <p:cxnSp>
        <p:nvCxnSpPr>
          <p:cNvPr id="1539" name="Google Shape;1539;p72"/>
          <p:cNvCxnSpPr/>
          <p:nvPr/>
        </p:nvCxnSpPr>
        <p:spPr>
          <a:xfrm>
            <a:off x="2057400" y="1066800"/>
            <a:ext cx="0" cy="838200"/>
          </a:xfrm>
          <a:prstGeom prst="straightConnector1">
            <a:avLst/>
          </a:prstGeom>
          <a:noFill/>
          <a:ln w="19050" cap="flat" cmpd="sng">
            <a:solidFill>
              <a:schemeClr val="dk2"/>
            </a:solidFill>
            <a:prstDash val="solid"/>
            <a:round/>
            <a:headEnd type="none" w="med" len="med"/>
            <a:tailEnd type="triangle" w="med" len="med"/>
          </a:ln>
        </p:spPr>
      </p:cxnSp>
      <p:sp>
        <p:nvSpPr>
          <p:cNvPr id="1540" name="Google Shape;1540;p72"/>
          <p:cNvSpPr txBox="1"/>
          <p:nvPr/>
        </p:nvSpPr>
        <p:spPr>
          <a:xfrm>
            <a:off x="4572000" y="1447800"/>
            <a:ext cx="8382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latin typeface="Droid Serif"/>
                <a:ea typeface="Droid Serif"/>
                <a:cs typeface="Droid Serif"/>
                <a:sym typeface="Droid Serif"/>
              </a:rPr>
              <a:t>Blink</a:t>
            </a:r>
            <a:endParaRPr b="1" i="1">
              <a:latin typeface="Droid Serif"/>
              <a:ea typeface="Droid Serif"/>
              <a:cs typeface="Droid Serif"/>
              <a:sym typeface="Droid Serif"/>
            </a:endParaRPr>
          </a:p>
        </p:txBody>
      </p:sp>
      <p:sp>
        <p:nvSpPr>
          <p:cNvPr id="1541" name="Google Shape;1541;p72"/>
          <p:cNvSpPr txBox="1"/>
          <p:nvPr/>
        </p:nvSpPr>
        <p:spPr>
          <a:xfrm>
            <a:off x="3200400" y="2895600"/>
            <a:ext cx="6858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tiling</a:t>
            </a:r>
            <a:endParaRPr b="1">
              <a:solidFill>
                <a:srgbClr val="0000FF"/>
              </a:solidFill>
              <a:latin typeface="Droid Sans"/>
              <a:ea typeface="Droid Sans"/>
              <a:cs typeface="Droid Sans"/>
              <a:sym typeface="Droid Sans"/>
            </a:endParaRPr>
          </a:p>
        </p:txBody>
      </p:sp>
      <p:cxnSp>
        <p:nvCxnSpPr>
          <p:cNvPr id="1542" name="Google Shape;1542;p72"/>
          <p:cNvCxnSpPr>
            <a:stCxn id="1541" idx="3"/>
            <a:endCxn id="1520" idx="1"/>
          </p:cNvCxnSpPr>
          <p:nvPr/>
        </p:nvCxnSpPr>
        <p:spPr>
          <a:xfrm>
            <a:off x="3886200" y="3048000"/>
            <a:ext cx="228600" cy="0"/>
          </a:xfrm>
          <a:prstGeom prst="straightConnector1">
            <a:avLst/>
          </a:prstGeom>
          <a:noFill/>
          <a:ln w="19050" cap="flat" cmpd="sng">
            <a:solidFill>
              <a:schemeClr val="dk2"/>
            </a:solidFill>
            <a:prstDash val="solid"/>
            <a:round/>
            <a:headEnd type="none" w="med" len="med"/>
            <a:tailEnd type="triangle" w="med" len="med"/>
          </a:ln>
        </p:spPr>
      </p:cxnSp>
      <p:cxnSp>
        <p:nvCxnSpPr>
          <p:cNvPr id="1543" name="Google Shape;1543;p72"/>
          <p:cNvCxnSpPr>
            <a:stCxn id="1519" idx="3"/>
            <a:endCxn id="1541" idx="1"/>
          </p:cNvCxnSpPr>
          <p:nvPr/>
        </p:nvCxnSpPr>
        <p:spPr>
          <a:xfrm>
            <a:off x="2937300" y="3048000"/>
            <a:ext cx="263100" cy="0"/>
          </a:xfrm>
          <a:prstGeom prst="straightConnector1">
            <a:avLst/>
          </a:prstGeom>
          <a:noFill/>
          <a:ln w="19050" cap="flat" cmpd="sng">
            <a:solidFill>
              <a:schemeClr val="dk2"/>
            </a:solidFill>
            <a:prstDash val="solid"/>
            <a:round/>
            <a:headEnd type="none" w="med" len="med"/>
            <a:tailEnd type="triangle" w="med" len="med"/>
          </a:ln>
        </p:spPr>
      </p:cxnSp>
      <p:sp>
        <p:nvSpPr>
          <p:cNvPr id="1544" name="Google Shape;1544;p72"/>
          <p:cNvSpPr/>
          <p:nvPr/>
        </p:nvSpPr>
        <p:spPr>
          <a:xfrm>
            <a:off x="6017350" y="3200400"/>
            <a:ext cx="1602650" cy="864425"/>
          </a:xfrm>
          <a:custGeom>
            <a:avLst/>
            <a:gdLst/>
            <a:ahLst/>
            <a:cxnLst/>
            <a:rect l="l" t="t" r="r" b="b"/>
            <a:pathLst>
              <a:path w="64106" h="34577" extrusionOk="0">
                <a:moveTo>
                  <a:pt x="64106" y="0"/>
                </a:moveTo>
                <a:lnTo>
                  <a:pt x="64106" y="9144"/>
                </a:lnTo>
                <a:lnTo>
                  <a:pt x="98" y="9144"/>
                </a:lnTo>
                <a:lnTo>
                  <a:pt x="0" y="34577"/>
                </a:lnTo>
              </a:path>
            </a:pathLst>
          </a:custGeom>
          <a:noFill/>
          <a:ln w="19050" cap="flat" cmpd="sng">
            <a:solidFill>
              <a:schemeClr val="dk2"/>
            </a:solidFill>
            <a:prstDash val="solid"/>
            <a:round/>
            <a:headEnd type="none" w="med" len="med"/>
            <a:tailEnd type="triangle" w="med" len="med"/>
          </a:ln>
        </p:spPr>
      </p:sp>
      <p:cxnSp>
        <p:nvCxnSpPr>
          <p:cNvPr id="1545" name="Google Shape;1545;p72"/>
          <p:cNvCxnSpPr>
            <a:stCxn id="1536" idx="3"/>
            <a:endCxn id="1512" idx="1"/>
          </p:cNvCxnSpPr>
          <p:nvPr/>
        </p:nvCxnSpPr>
        <p:spPr>
          <a:xfrm rot="10800000" flipH="1">
            <a:off x="6403225" y="4217450"/>
            <a:ext cx="911100" cy="5100"/>
          </a:xfrm>
          <a:prstGeom prst="straightConnector1">
            <a:avLst/>
          </a:prstGeom>
          <a:noFill/>
          <a:ln w="19050" cap="flat" cmpd="sng">
            <a:solidFill>
              <a:schemeClr val="dk2"/>
            </a:solidFill>
            <a:prstDash val="solid"/>
            <a:round/>
            <a:headEnd type="none" w="med" len="med"/>
            <a:tailEnd type="triangle" w="med" len="med"/>
          </a:ln>
        </p:spPr>
      </p:cxnSp>
      <p:pic>
        <p:nvPicPr>
          <p:cNvPr id="1546" name="Google Shape;1546;p72" descr="vertical_scroll.png"/>
          <p:cNvPicPr preferRelativeResize="0"/>
          <p:nvPr/>
        </p:nvPicPr>
        <p:blipFill>
          <a:blip r:embed="rId6">
            <a:alphaModFix/>
          </a:blip>
          <a:stretch>
            <a:fillRect/>
          </a:stretch>
        </p:blipFill>
        <p:spPr>
          <a:xfrm>
            <a:off x="381001" y="2514600"/>
            <a:ext cx="609599" cy="609600"/>
          </a:xfrm>
          <a:prstGeom prst="rect">
            <a:avLst/>
          </a:prstGeom>
          <a:noFill/>
          <a:ln>
            <a:noFill/>
          </a:ln>
        </p:spPr>
      </p:pic>
      <p:cxnSp>
        <p:nvCxnSpPr>
          <p:cNvPr id="1547" name="Google Shape;1547;p72"/>
          <p:cNvCxnSpPr/>
          <p:nvPr/>
        </p:nvCxnSpPr>
        <p:spPr>
          <a:xfrm>
            <a:off x="904325" y="2867575"/>
            <a:ext cx="196500" cy="181200"/>
          </a:xfrm>
          <a:prstGeom prst="straightConnector1">
            <a:avLst/>
          </a:prstGeom>
          <a:noFill/>
          <a:ln w="19050" cap="flat" cmpd="sng">
            <a:solidFill>
              <a:schemeClr val="dk2"/>
            </a:solidFill>
            <a:prstDash val="solid"/>
            <a:round/>
            <a:headEnd type="none" w="med" len="med"/>
            <a:tailEnd type="triangle" w="med" len="med"/>
          </a:ln>
        </p:spPr>
      </p:cxnSp>
      <p:sp>
        <p:nvSpPr>
          <p:cNvPr id="1548" name="Google Shape;1548;p72"/>
          <p:cNvSpPr txBox="1"/>
          <p:nvPr/>
        </p:nvSpPr>
        <p:spPr>
          <a:xfrm>
            <a:off x="7999300" y="1904250"/>
            <a:ext cx="6894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Droid Sans"/>
                <a:ea typeface="Droid Sans"/>
                <a:cs typeface="Droid Sans"/>
                <a:sym typeface="Droid Sans"/>
              </a:rPr>
              <a:t>paint</a:t>
            </a:r>
            <a:endParaRPr b="1">
              <a:solidFill>
                <a:srgbClr val="0000FF"/>
              </a:solidFill>
              <a:latin typeface="Droid Sans"/>
              <a:ea typeface="Droid Sans"/>
              <a:cs typeface="Droid Sans"/>
              <a:sym typeface="Droid Sans"/>
            </a:endParaRPr>
          </a:p>
        </p:txBody>
      </p:sp>
      <p:cxnSp>
        <p:nvCxnSpPr>
          <p:cNvPr id="1549" name="Google Shape;1549;p72"/>
          <p:cNvCxnSpPr>
            <a:stCxn id="1518" idx="3"/>
            <a:endCxn id="1548" idx="1"/>
          </p:cNvCxnSpPr>
          <p:nvPr/>
        </p:nvCxnSpPr>
        <p:spPr>
          <a:xfrm>
            <a:off x="7723225" y="2056650"/>
            <a:ext cx="276000" cy="0"/>
          </a:xfrm>
          <a:prstGeom prst="straightConnector1">
            <a:avLst/>
          </a:prstGeom>
          <a:noFill/>
          <a:ln w="19050" cap="flat" cmpd="sng">
            <a:solidFill>
              <a:schemeClr val="dk2"/>
            </a:solidFill>
            <a:prstDash val="solid"/>
            <a:round/>
            <a:headEnd type="none" w="med" len="med"/>
            <a:tailEnd type="triangle" w="med" len="med"/>
          </a:ln>
        </p:spPr>
      </p:cxnSp>
      <p:pic>
        <p:nvPicPr>
          <p:cNvPr id="1550" name="Google Shape;1550;p72" descr="logo.png"/>
          <p:cNvPicPr preferRelativeResize="0"/>
          <p:nvPr/>
        </p:nvPicPr>
        <p:blipFill>
          <a:blip r:embed="rId7">
            <a:alphaModFix/>
          </a:blip>
          <a:stretch>
            <a:fillRect/>
          </a:stretch>
        </p:blipFill>
        <p:spPr>
          <a:xfrm rot="127">
            <a:off x="4057992" y="4095961"/>
            <a:ext cx="554116" cy="253178"/>
          </a:xfrm>
          <a:prstGeom prst="rect">
            <a:avLst/>
          </a:prstGeom>
          <a:noFill/>
          <a:ln>
            <a:noFill/>
          </a:ln>
        </p:spPr>
      </p:pic>
      <p:sp>
        <p:nvSpPr>
          <p:cNvPr id="1551" name="Google Shape;1551;p72"/>
          <p:cNvSpPr txBox="1"/>
          <p:nvPr/>
        </p:nvSpPr>
        <p:spPr>
          <a:xfrm rot="-1353">
            <a:off x="4876800" y="2671520"/>
            <a:ext cx="7620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38761D"/>
                </a:solidFill>
                <a:latin typeface="Droid Serif"/>
                <a:ea typeface="Droid Serif"/>
                <a:cs typeface="Droid Serif"/>
                <a:sym typeface="Droid Serif"/>
              </a:rPr>
              <a:t>raster</a:t>
            </a:r>
            <a:endParaRPr b="1" i="1">
              <a:solidFill>
                <a:srgbClr val="38761D"/>
              </a:solidFill>
              <a:latin typeface="Droid Serif"/>
              <a:ea typeface="Droid Serif"/>
              <a:cs typeface="Droid Serif"/>
              <a:sym typeface="Droid Serif"/>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73"/>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73"/>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end</a:t>
            </a:r>
            <a:endParaRPr sz="3600" b="1">
              <a:solidFill>
                <a:srgbClr val="434343"/>
              </a:solidFill>
              <a:latin typeface="Droid Sans"/>
              <a:ea typeface="Droid Sans"/>
              <a:cs typeface="Droid Sans"/>
              <a:sym typeface="Droid Sans"/>
            </a:endParaRPr>
          </a:p>
        </p:txBody>
      </p:sp>
      <p:sp>
        <p:nvSpPr>
          <p:cNvPr id="1558" name="Google Shape;1558;p73"/>
          <p:cNvSpPr txBox="1"/>
          <p:nvPr/>
        </p:nvSpPr>
        <p:spPr>
          <a:xfrm>
            <a:off x="571250" y="1601375"/>
            <a:ext cx="4841700" cy="130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solidFill>
                  <a:schemeClr val="dk1"/>
                </a:solidFill>
                <a:latin typeface="Droid Serif"/>
                <a:ea typeface="Droid Serif"/>
                <a:cs typeface="Droid Serif"/>
                <a:sym typeface="Droid Serif"/>
              </a:rPr>
              <a:t>Latest slides: </a:t>
            </a:r>
            <a:r>
              <a:rPr lang="en" u="sng">
                <a:solidFill>
                  <a:schemeClr val="accent5"/>
                </a:solidFill>
                <a:latin typeface="Consolas"/>
                <a:ea typeface="Consolas"/>
                <a:cs typeface="Consolas"/>
                <a:sym typeface="Consolas"/>
                <a:hlinkClick r:id="rId3"/>
              </a:rPr>
              <a:t>bit.ly/lifeofapixel</a:t>
            </a:r>
            <a:endParaRPr>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endParaRPr i="1">
              <a:solidFill>
                <a:schemeClr val="dk1"/>
              </a:solidFill>
              <a:latin typeface="Droid Serif"/>
              <a:ea typeface="Droid Serif"/>
              <a:cs typeface="Droid Serif"/>
              <a:sym typeface="Droid Serif"/>
            </a:endParaRPr>
          </a:p>
          <a:p>
            <a:pPr marL="0" lvl="0" indent="0" algn="l" rtl="0">
              <a:spcBef>
                <a:spcPts val="0"/>
              </a:spcBef>
              <a:spcAft>
                <a:spcPts val="0"/>
              </a:spcAft>
              <a:buClr>
                <a:schemeClr val="dk1"/>
              </a:buClr>
              <a:buSzPts val="1100"/>
              <a:buFont typeface="Arial"/>
              <a:buNone/>
            </a:pPr>
            <a:r>
              <a:rPr lang="en" i="1">
                <a:solidFill>
                  <a:schemeClr val="dk1"/>
                </a:solidFill>
                <a:latin typeface="Droid Serif"/>
                <a:ea typeface="Droid Serif"/>
                <a:cs typeface="Droid Serif"/>
                <a:sym typeface="Droid Serif"/>
              </a:rPr>
              <a:t>All versions: </a:t>
            </a:r>
            <a:r>
              <a:rPr lang="en" u="sng">
                <a:solidFill>
                  <a:schemeClr val="accent5"/>
                </a:solidFill>
                <a:latin typeface="Consolas"/>
                <a:ea typeface="Consolas"/>
                <a:cs typeface="Consolas"/>
                <a:sym typeface="Consolas"/>
                <a:hlinkClick r:id="rId4"/>
              </a:rPr>
              <a:t>bit.ly/livesofpixels</a:t>
            </a:r>
            <a:endParaRPr>
              <a:solidFill>
                <a:schemeClr val="dk1"/>
              </a:solidFill>
            </a:endParaRPr>
          </a:p>
          <a:p>
            <a:pPr marL="0" lvl="0" indent="0" algn="l" rtl="0">
              <a:spcBef>
                <a:spcPts val="0"/>
              </a:spcBef>
              <a:spcAft>
                <a:spcPts val="0"/>
              </a:spcAft>
              <a:buClr>
                <a:schemeClr val="dk1"/>
              </a:buClr>
              <a:buSzPts val="1100"/>
              <a:buFont typeface="Arial"/>
              <a:buNone/>
            </a:pPr>
            <a:endParaRPr b="1" i="1">
              <a:latin typeface="Droid Serif"/>
              <a:ea typeface="Droid Serif"/>
              <a:cs typeface="Droid Serif"/>
              <a:sym typeface="Droid Serif"/>
            </a:endParaRPr>
          </a:p>
        </p:txBody>
      </p:sp>
      <p:sp>
        <p:nvSpPr>
          <p:cNvPr id="1559" name="Google Shape;1559;p73"/>
          <p:cNvSpPr txBox="1"/>
          <p:nvPr/>
        </p:nvSpPr>
        <p:spPr>
          <a:xfrm>
            <a:off x="5785300" y="271100"/>
            <a:ext cx="3452700" cy="11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rgbClr val="434343"/>
                </a:solidFill>
                <a:latin typeface="Syncopate"/>
                <a:ea typeface="Syncopate"/>
                <a:cs typeface="Syncopate"/>
                <a:sym typeface="Syncopate"/>
              </a:rPr>
              <a:t>LIFE OF A</a:t>
            </a:r>
            <a:endParaRPr sz="3600" b="1">
              <a:solidFill>
                <a:srgbClr val="434343"/>
              </a:solidFill>
              <a:latin typeface="Syncopate"/>
              <a:ea typeface="Syncopate"/>
              <a:cs typeface="Syncopate"/>
              <a:sym typeface="Syncopate"/>
            </a:endParaRPr>
          </a:p>
        </p:txBody>
      </p:sp>
      <p:pic>
        <p:nvPicPr>
          <p:cNvPr id="1560" name="Google Shape;1560;p73" descr="pixel.png"/>
          <p:cNvPicPr preferRelativeResize="0"/>
          <p:nvPr/>
        </p:nvPicPr>
        <p:blipFill>
          <a:blip r:embed="rId5">
            <a:alphaModFix/>
          </a:blip>
          <a:stretch>
            <a:fillRect/>
          </a:stretch>
        </p:blipFill>
        <p:spPr>
          <a:xfrm>
            <a:off x="6569350" y="909813"/>
            <a:ext cx="2230625" cy="8662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9"/>
          <p:cNvSpPr/>
          <p:nvPr/>
        </p:nvSpPr>
        <p:spPr>
          <a:xfrm>
            <a:off x="3041575" y="1809550"/>
            <a:ext cx="2858700" cy="1164600"/>
          </a:xfrm>
          <a:prstGeom prst="rect">
            <a:avLst/>
          </a:prstGeom>
          <a:solidFill>
            <a:srgbClr val="A4C2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Droid Serif"/>
                <a:ea typeface="Droid Serif"/>
                <a:cs typeface="Droid Serif"/>
                <a:sym typeface="Droid Serif"/>
              </a:rPr>
              <a:t>Operating System</a:t>
            </a:r>
            <a:endParaRPr>
              <a:latin typeface="Droid Serif"/>
              <a:ea typeface="Droid Serif"/>
              <a:cs typeface="Droid Serif"/>
              <a:sym typeface="Droid Serif"/>
            </a:endParaRPr>
          </a:p>
        </p:txBody>
      </p:sp>
      <p:pic>
        <p:nvPicPr>
          <p:cNvPr id="142" name="Google Shape;142;p19" descr="virtual_desktop-amd_ati_desktop.jpg"/>
          <p:cNvPicPr preferRelativeResize="0"/>
          <p:nvPr/>
        </p:nvPicPr>
        <p:blipFill>
          <a:blip r:embed="rId3">
            <a:alphaModFix/>
          </a:blip>
          <a:stretch>
            <a:fillRect/>
          </a:stretch>
        </p:blipFill>
        <p:spPr>
          <a:xfrm>
            <a:off x="2703088" y="3271750"/>
            <a:ext cx="3274200" cy="1871750"/>
          </a:xfrm>
          <a:prstGeom prst="rect">
            <a:avLst/>
          </a:prstGeom>
          <a:noFill/>
          <a:ln>
            <a:noFill/>
          </a:ln>
        </p:spPr>
      </p:pic>
      <p:sp>
        <p:nvSpPr>
          <p:cNvPr id="143" name="Google Shape;143;p19"/>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9"/>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pixels</a:t>
            </a:r>
            <a:endParaRPr sz="3600" b="1">
              <a:solidFill>
                <a:srgbClr val="434343"/>
              </a:solidFill>
              <a:latin typeface="Droid Sans"/>
              <a:ea typeface="Droid Sans"/>
              <a:cs typeface="Droid Sans"/>
              <a:sym typeface="Droid Sans"/>
            </a:endParaRPr>
          </a:p>
        </p:txBody>
      </p:sp>
      <p:cxnSp>
        <p:nvCxnSpPr>
          <p:cNvPr id="145" name="Google Shape;145;p19"/>
          <p:cNvCxnSpPr/>
          <p:nvPr/>
        </p:nvCxnSpPr>
        <p:spPr>
          <a:xfrm rot="10800000" flipH="1">
            <a:off x="5197625" y="4081125"/>
            <a:ext cx="702600" cy="9600"/>
          </a:xfrm>
          <a:prstGeom prst="straightConnector1">
            <a:avLst/>
          </a:prstGeom>
          <a:noFill/>
          <a:ln w="19050" cap="flat" cmpd="sng">
            <a:solidFill>
              <a:schemeClr val="dk2"/>
            </a:solidFill>
            <a:prstDash val="solid"/>
            <a:round/>
            <a:headEnd type="none" w="med" len="med"/>
            <a:tailEnd type="triangle" w="med" len="med"/>
          </a:ln>
        </p:spPr>
      </p:cxnSp>
      <p:pic>
        <p:nvPicPr>
          <p:cNvPr id="146" name="Google Shape;146;p19" descr="opengl_logo.png"/>
          <p:cNvPicPr preferRelativeResize="0"/>
          <p:nvPr/>
        </p:nvPicPr>
        <p:blipFill>
          <a:blip r:embed="rId4">
            <a:alphaModFix/>
          </a:blip>
          <a:stretch>
            <a:fillRect/>
          </a:stretch>
        </p:blipFill>
        <p:spPr>
          <a:xfrm>
            <a:off x="3454663" y="1089050"/>
            <a:ext cx="2234675" cy="975125"/>
          </a:xfrm>
          <a:prstGeom prst="rect">
            <a:avLst/>
          </a:prstGeom>
          <a:noFill/>
          <a:ln>
            <a:noFill/>
          </a:ln>
        </p:spPr>
      </p:pic>
      <p:sp>
        <p:nvSpPr>
          <p:cNvPr id="147" name="Google Shape;147;p19"/>
          <p:cNvSpPr/>
          <p:nvPr/>
        </p:nvSpPr>
        <p:spPr>
          <a:xfrm>
            <a:off x="3734525" y="2759775"/>
            <a:ext cx="1463100" cy="433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Droid Serif"/>
                <a:ea typeface="Droid Serif"/>
                <a:cs typeface="Droid Serif"/>
                <a:sym typeface="Droid Serif"/>
              </a:rPr>
              <a:t>Device Driver</a:t>
            </a:r>
            <a:endParaRPr>
              <a:latin typeface="Droid Serif"/>
              <a:ea typeface="Droid Serif"/>
              <a:cs typeface="Droid Serif"/>
              <a:sym typeface="Droid Serif"/>
            </a:endParaRPr>
          </a:p>
        </p:txBody>
      </p:sp>
      <p:cxnSp>
        <p:nvCxnSpPr>
          <p:cNvPr id="148" name="Google Shape;148;p19"/>
          <p:cNvCxnSpPr>
            <a:stCxn id="147" idx="2"/>
          </p:cNvCxnSpPr>
          <p:nvPr/>
        </p:nvCxnSpPr>
        <p:spPr>
          <a:xfrm flipH="1">
            <a:off x="4456475" y="3192975"/>
            <a:ext cx="9600" cy="320400"/>
          </a:xfrm>
          <a:prstGeom prst="straightConnector1">
            <a:avLst/>
          </a:prstGeom>
          <a:noFill/>
          <a:ln w="19050" cap="flat" cmpd="sng">
            <a:solidFill>
              <a:schemeClr val="dk2"/>
            </a:solidFill>
            <a:prstDash val="solid"/>
            <a:round/>
            <a:headEnd type="none" w="med" len="med"/>
            <a:tailEnd type="triangle" w="med" len="med"/>
          </a:ln>
        </p:spPr>
      </p:cxnSp>
      <p:pic>
        <p:nvPicPr>
          <p:cNvPr id="149" name="Google Shape;149;p19" descr="photo.jpg"/>
          <p:cNvPicPr preferRelativeResize="0"/>
          <p:nvPr/>
        </p:nvPicPr>
        <p:blipFill>
          <a:blip r:embed="rId5">
            <a:alphaModFix/>
          </a:blip>
          <a:stretch>
            <a:fillRect/>
          </a:stretch>
        </p:blipFill>
        <p:spPr>
          <a:xfrm>
            <a:off x="450775" y="1089050"/>
            <a:ext cx="1329901" cy="1329901"/>
          </a:xfrm>
          <a:prstGeom prst="rect">
            <a:avLst/>
          </a:prstGeom>
          <a:noFill/>
          <a:ln>
            <a:noFill/>
          </a:ln>
        </p:spPr>
      </p:pic>
      <p:cxnSp>
        <p:nvCxnSpPr>
          <p:cNvPr id="150" name="Google Shape;150;p19"/>
          <p:cNvCxnSpPr>
            <a:endCxn id="146" idx="1"/>
          </p:cNvCxnSpPr>
          <p:nvPr/>
        </p:nvCxnSpPr>
        <p:spPr>
          <a:xfrm>
            <a:off x="1848163" y="1568812"/>
            <a:ext cx="1606500" cy="7800"/>
          </a:xfrm>
          <a:prstGeom prst="straightConnector1">
            <a:avLst/>
          </a:prstGeom>
          <a:noFill/>
          <a:ln w="19050" cap="flat" cmpd="sng">
            <a:solidFill>
              <a:schemeClr val="dk2"/>
            </a:solidFill>
            <a:prstDash val="solid"/>
            <a:round/>
            <a:headEnd type="none" w="med" len="med"/>
            <a:tailEnd type="triangle" w="med" len="med"/>
          </a:ln>
        </p:spPr>
      </p:cxnSp>
      <p:pic>
        <p:nvPicPr>
          <p:cNvPr id="151" name="Google Shape;151;p19"/>
          <p:cNvPicPr preferRelativeResize="0"/>
          <p:nvPr/>
        </p:nvPicPr>
        <p:blipFill>
          <a:blip r:embed="rId6">
            <a:alphaModFix/>
          </a:blip>
          <a:stretch>
            <a:fillRect/>
          </a:stretch>
        </p:blipFill>
        <p:spPr>
          <a:xfrm>
            <a:off x="6624300" y="1568801"/>
            <a:ext cx="1905000" cy="733425"/>
          </a:xfrm>
          <a:prstGeom prst="rect">
            <a:avLst/>
          </a:prstGeom>
          <a:noFill/>
          <a:ln>
            <a:noFill/>
          </a:ln>
        </p:spPr>
      </p:pic>
      <p:sp>
        <p:nvSpPr>
          <p:cNvPr id="152" name="Google Shape;152;p19"/>
          <p:cNvSpPr txBox="1"/>
          <p:nvPr/>
        </p:nvSpPr>
        <p:spPr>
          <a:xfrm>
            <a:off x="547450" y="3334175"/>
            <a:ext cx="2052000" cy="10206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Droid Serif"/>
              <a:buChar char="●"/>
            </a:pPr>
            <a:r>
              <a:rPr lang="en">
                <a:latin typeface="Droid Serif"/>
                <a:ea typeface="Droid Serif"/>
                <a:cs typeface="Droid Serif"/>
                <a:sym typeface="Droid Serif"/>
              </a:rPr>
              <a:t>textures</a:t>
            </a:r>
            <a:endParaRPr>
              <a:latin typeface="Droid Serif"/>
              <a:ea typeface="Droid Serif"/>
              <a:cs typeface="Droid Serif"/>
              <a:sym typeface="Droid Serif"/>
            </a:endParaRPr>
          </a:p>
          <a:p>
            <a:pPr marL="457200" lvl="0" indent="-317500" algn="l" rtl="0">
              <a:spcBef>
                <a:spcPts val="0"/>
              </a:spcBef>
              <a:spcAft>
                <a:spcPts val="0"/>
              </a:spcAft>
              <a:buSzPts val="1400"/>
              <a:buFont typeface="Droid Serif"/>
              <a:buChar char="●"/>
            </a:pPr>
            <a:r>
              <a:rPr lang="en">
                <a:latin typeface="Droid Serif"/>
                <a:ea typeface="Droid Serif"/>
                <a:cs typeface="Droid Serif"/>
                <a:sym typeface="Droid Serif"/>
              </a:rPr>
              <a:t>shaders</a:t>
            </a:r>
            <a:endParaRPr>
              <a:latin typeface="Droid Serif"/>
              <a:ea typeface="Droid Serif"/>
              <a:cs typeface="Droid Serif"/>
              <a:sym typeface="Droid Serif"/>
            </a:endParaRPr>
          </a:p>
          <a:p>
            <a:pPr marL="457200" lvl="0" indent="-317500" algn="l" rtl="0">
              <a:spcBef>
                <a:spcPts val="0"/>
              </a:spcBef>
              <a:spcAft>
                <a:spcPts val="0"/>
              </a:spcAft>
              <a:buSzPts val="1400"/>
              <a:buFont typeface="Droid Serif"/>
              <a:buChar char="●"/>
            </a:pPr>
            <a:r>
              <a:rPr lang="en">
                <a:latin typeface="Droid Serif"/>
                <a:ea typeface="Droid Serif"/>
                <a:cs typeface="Droid Serif"/>
                <a:sym typeface="Droid Serif"/>
              </a:rPr>
              <a:t>vertex buffers</a:t>
            </a:r>
            <a:endParaRPr>
              <a:latin typeface="Droid Serif"/>
              <a:ea typeface="Droid Serif"/>
              <a:cs typeface="Droid Serif"/>
              <a:sym typeface="Droid Serif"/>
            </a:endParaRPr>
          </a:p>
          <a:p>
            <a:pPr marL="457200" lvl="0" indent="-317500" algn="l" rtl="0">
              <a:spcBef>
                <a:spcPts val="0"/>
              </a:spcBef>
              <a:spcAft>
                <a:spcPts val="0"/>
              </a:spcAft>
              <a:buSzPts val="1400"/>
              <a:buFont typeface="Droid Serif"/>
              <a:buChar char="●"/>
            </a:pPr>
            <a:r>
              <a:rPr lang="en">
                <a:latin typeface="Droid Serif"/>
                <a:ea typeface="Droid Serif"/>
                <a:cs typeface="Droid Serif"/>
                <a:sym typeface="Droid Serif"/>
              </a:rPr>
              <a:t>…</a:t>
            </a:r>
            <a:endParaRPr>
              <a:latin typeface="Droid Serif"/>
              <a:ea typeface="Droid Serif"/>
              <a:cs typeface="Droid Serif"/>
              <a:sym typeface="Droid Serif"/>
            </a:endParaRPr>
          </a:p>
        </p:txBody>
      </p:sp>
      <p:sp>
        <p:nvSpPr>
          <p:cNvPr id="153" name="Google Shape;153;p19"/>
          <p:cNvSpPr txBox="1"/>
          <p:nvPr/>
        </p:nvSpPr>
        <p:spPr>
          <a:xfrm>
            <a:off x="505525" y="2900975"/>
            <a:ext cx="1992000" cy="43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FF"/>
                </a:solidFill>
                <a:latin typeface="Consolas"/>
                <a:ea typeface="Consolas"/>
                <a:cs typeface="Consolas"/>
                <a:sym typeface="Consolas"/>
              </a:rPr>
              <a:t>#include</a:t>
            </a:r>
            <a:r>
              <a:rPr lang="en">
                <a:latin typeface="Consolas"/>
                <a:ea typeface="Consolas"/>
                <a:cs typeface="Consolas"/>
                <a:sym typeface="Consolas"/>
              </a:rPr>
              <a:t> </a:t>
            </a:r>
            <a:r>
              <a:rPr lang="en" b="1">
                <a:latin typeface="Consolas"/>
                <a:ea typeface="Consolas"/>
                <a:cs typeface="Consolas"/>
                <a:sym typeface="Consolas"/>
              </a:rPr>
              <a:t>&lt;GL/gl.h&gt;</a:t>
            </a:r>
            <a:endParaRPr>
              <a:latin typeface="Consolas"/>
              <a:ea typeface="Consolas"/>
              <a:cs typeface="Consolas"/>
              <a:sym typeface="Consolas"/>
            </a:endParaRPr>
          </a:p>
        </p:txBody>
      </p:sp>
      <p:pic>
        <p:nvPicPr>
          <p:cNvPr id="154" name="Google Shape;154;p19"/>
          <p:cNvPicPr preferRelativeResize="0"/>
          <p:nvPr/>
        </p:nvPicPr>
        <p:blipFill>
          <a:blip r:embed="rId7">
            <a:alphaModFix/>
          </a:blip>
          <a:stretch>
            <a:fillRect/>
          </a:stretch>
        </p:blipFill>
        <p:spPr>
          <a:xfrm>
            <a:off x="6676150" y="2204550"/>
            <a:ext cx="1667049" cy="629447"/>
          </a:xfrm>
          <a:prstGeom prst="rect">
            <a:avLst/>
          </a:prstGeom>
          <a:noFill/>
          <a:ln>
            <a:noFill/>
          </a:ln>
        </p:spPr>
      </p:pic>
      <p:sp>
        <p:nvSpPr>
          <p:cNvPr id="155" name="Google Shape;155;p19"/>
          <p:cNvSpPr txBox="1"/>
          <p:nvPr/>
        </p:nvSpPr>
        <p:spPr>
          <a:xfrm>
            <a:off x="6556875" y="998500"/>
            <a:ext cx="2234700" cy="173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Droid Serif"/>
                <a:ea typeface="Droid Serif"/>
                <a:cs typeface="Droid Serif"/>
                <a:sym typeface="Droid Serif"/>
              </a:rPr>
              <a:t>      (     )</a:t>
            </a:r>
            <a:endParaRPr sz="3600">
              <a:latin typeface="Droid Serif"/>
              <a:ea typeface="Droid Serif"/>
              <a:cs typeface="Droid Serif"/>
              <a:sym typeface="Droid Serif"/>
            </a:endParaRPr>
          </a:p>
          <a:p>
            <a:pPr marL="0" lvl="0" indent="0" algn="l" rtl="0">
              <a:spcBef>
                <a:spcPts val="0"/>
              </a:spcBef>
              <a:spcAft>
                <a:spcPts val="0"/>
              </a:spcAft>
              <a:buNone/>
            </a:pPr>
            <a:r>
              <a:rPr lang="en" sz="3600">
                <a:latin typeface="Droid Serif"/>
                <a:ea typeface="Droid Serif"/>
                <a:cs typeface="Droid Serif"/>
                <a:sym typeface="Droid Serif"/>
              </a:rPr>
              <a:t>(             )</a:t>
            </a:r>
            <a:endParaRPr sz="3600">
              <a:latin typeface="Droid Serif"/>
              <a:ea typeface="Droid Serif"/>
              <a:cs typeface="Droid Serif"/>
              <a:sym typeface="Droid Serif"/>
            </a:endParaRPr>
          </a:p>
          <a:p>
            <a:pPr marL="0" lvl="0" indent="0" algn="l" rtl="0">
              <a:spcBef>
                <a:spcPts val="0"/>
              </a:spcBef>
              <a:spcAft>
                <a:spcPts val="0"/>
              </a:spcAft>
              <a:buNone/>
            </a:pPr>
            <a:r>
              <a:rPr lang="en" sz="3600">
                <a:latin typeface="Droid Serif"/>
                <a:ea typeface="Droid Serif"/>
                <a:cs typeface="Droid Serif"/>
                <a:sym typeface="Droid Serif"/>
              </a:rPr>
              <a:t>   (      ?)</a:t>
            </a:r>
            <a:endParaRPr sz="3600">
              <a:latin typeface="Droid Serif"/>
              <a:ea typeface="Droid Serif"/>
              <a:cs typeface="Droid Serif"/>
              <a:sym typeface="Droid Serif"/>
            </a:endParaRPr>
          </a:p>
        </p:txBody>
      </p:sp>
      <p:pic>
        <p:nvPicPr>
          <p:cNvPr id="156" name="Google Shape;156;p19" descr="Pic 1.png"/>
          <p:cNvPicPr preferRelativeResize="0"/>
          <p:nvPr/>
        </p:nvPicPr>
        <p:blipFill>
          <a:blip r:embed="rId8">
            <a:alphaModFix/>
          </a:blip>
          <a:stretch>
            <a:fillRect/>
          </a:stretch>
        </p:blipFill>
        <p:spPr>
          <a:xfrm>
            <a:off x="7546975" y="1122625"/>
            <a:ext cx="536919" cy="549400"/>
          </a:xfrm>
          <a:prstGeom prst="rect">
            <a:avLst/>
          </a:prstGeom>
          <a:noFill/>
          <a:ln>
            <a:noFill/>
          </a:ln>
        </p:spPr>
      </p:pic>
      <p:sp>
        <p:nvSpPr>
          <p:cNvPr id="157" name="Google Shape;157;p19"/>
          <p:cNvSpPr/>
          <p:nvPr/>
        </p:nvSpPr>
        <p:spPr>
          <a:xfrm rot="-1203049">
            <a:off x="6642725" y="3583950"/>
            <a:ext cx="727809" cy="629450"/>
          </a:xfrm>
          <a:prstGeom prst="flowChartExtract">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8" name="Google Shape;158;p19" descr="Laptop-clipart-images-and-notebook-clip-art-photo-share-submit-2.png"/>
          <p:cNvPicPr preferRelativeResize="0"/>
          <p:nvPr/>
        </p:nvPicPr>
        <p:blipFill>
          <a:blip r:embed="rId9">
            <a:alphaModFix/>
          </a:blip>
          <a:stretch>
            <a:fillRect/>
          </a:stretch>
        </p:blipFill>
        <p:spPr>
          <a:xfrm>
            <a:off x="5808267" y="3192971"/>
            <a:ext cx="2591818" cy="167690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0"/>
          <p:cNvSpPr/>
          <p:nvPr/>
        </p:nvSpPr>
        <p:spPr>
          <a:xfrm>
            <a:off x="4273625" y="1857675"/>
            <a:ext cx="1347600" cy="539100"/>
          </a:xfrm>
          <a:prstGeom prst="roundRect">
            <a:avLst>
              <a:gd name="adj" fmla="val 16667"/>
            </a:avLst>
          </a:pr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0"/>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0"/>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goals</a:t>
            </a:r>
            <a:endParaRPr sz="3600" b="1">
              <a:solidFill>
                <a:srgbClr val="434343"/>
              </a:solidFill>
              <a:latin typeface="Droid Sans"/>
              <a:ea typeface="Droid Sans"/>
              <a:cs typeface="Droid Sans"/>
              <a:sym typeface="Droid Sans"/>
            </a:endParaRPr>
          </a:p>
        </p:txBody>
      </p:sp>
      <p:sp>
        <p:nvSpPr>
          <p:cNvPr id="166" name="Google Shape;166;p20"/>
          <p:cNvSpPr txBox="1"/>
          <p:nvPr/>
        </p:nvSpPr>
        <p:spPr>
          <a:xfrm>
            <a:off x="570325" y="1335700"/>
            <a:ext cx="7707300" cy="1109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Droid Serif"/>
              <a:buAutoNum type="arabicPeriod"/>
            </a:pPr>
            <a:r>
              <a:rPr lang="en" sz="1800" i="1">
                <a:latin typeface="Droid Serif"/>
                <a:ea typeface="Droid Serif"/>
                <a:cs typeface="Droid Serif"/>
                <a:sym typeface="Droid Serif"/>
              </a:rPr>
              <a:t>render content into pixels</a:t>
            </a:r>
            <a:endParaRPr sz="1800" i="1">
              <a:latin typeface="Droid Serif"/>
              <a:ea typeface="Droid Serif"/>
              <a:cs typeface="Droid Serif"/>
              <a:sym typeface="Droid Serif"/>
            </a:endParaRPr>
          </a:p>
          <a:p>
            <a:pPr marL="0" lvl="0" indent="0" algn="l" rtl="0">
              <a:spcBef>
                <a:spcPts val="0"/>
              </a:spcBef>
              <a:spcAft>
                <a:spcPts val="0"/>
              </a:spcAft>
              <a:buNone/>
            </a:pPr>
            <a:endParaRPr sz="1800" i="1">
              <a:latin typeface="Droid Serif"/>
              <a:ea typeface="Droid Serif"/>
              <a:cs typeface="Droid Serif"/>
              <a:sym typeface="Droid Serif"/>
            </a:endParaRPr>
          </a:p>
          <a:p>
            <a:pPr marL="457200" lvl="0" indent="-342900" algn="l" rtl="0">
              <a:spcBef>
                <a:spcPts val="0"/>
              </a:spcBef>
              <a:spcAft>
                <a:spcPts val="0"/>
              </a:spcAft>
              <a:buSzPts val="1800"/>
              <a:buFont typeface="Droid Serif"/>
              <a:buAutoNum type="arabicPeriod"/>
            </a:pPr>
            <a:r>
              <a:rPr lang="en" sz="1800" i="1">
                <a:latin typeface="Droid Serif"/>
                <a:ea typeface="Droid Serif"/>
                <a:cs typeface="Droid Serif"/>
                <a:sym typeface="Droid Serif"/>
              </a:rPr>
              <a:t>build data structures to enable </a:t>
            </a:r>
            <a:r>
              <a:rPr lang="en" sz="1800" b="1" i="1">
                <a:latin typeface="Droid Serif"/>
                <a:ea typeface="Droid Serif"/>
                <a:cs typeface="Droid Serif"/>
                <a:sym typeface="Droid Serif"/>
              </a:rPr>
              <a:t>updating</a:t>
            </a:r>
            <a:r>
              <a:rPr lang="en" sz="1800" i="1">
                <a:latin typeface="Droid Serif"/>
                <a:ea typeface="Droid Serif"/>
                <a:cs typeface="Droid Serif"/>
                <a:sym typeface="Droid Serif"/>
              </a:rPr>
              <a:t> the rendering efficiently</a:t>
            </a:r>
            <a:endParaRPr sz="1800" i="1">
              <a:latin typeface="Droid Serif"/>
              <a:ea typeface="Droid Serif"/>
              <a:cs typeface="Droid Serif"/>
              <a:sym typeface="Droid Serif"/>
            </a:endParaRPr>
          </a:p>
          <a:p>
            <a:pPr marL="0" lvl="0" indent="0" algn="l" rtl="0">
              <a:spcBef>
                <a:spcPts val="0"/>
              </a:spcBef>
              <a:spcAft>
                <a:spcPts val="0"/>
              </a:spcAft>
              <a:buNone/>
            </a:pPr>
            <a:endParaRPr sz="1800" i="1">
              <a:latin typeface="Droid Serif"/>
              <a:ea typeface="Droid Serif"/>
              <a:cs typeface="Droid Serif"/>
              <a:sym typeface="Droid Serif"/>
            </a:endParaRPr>
          </a:p>
          <a:p>
            <a:pPr marL="0" lvl="0" indent="0" algn="l" rtl="0">
              <a:spcBef>
                <a:spcPts val="0"/>
              </a:spcBef>
              <a:spcAft>
                <a:spcPts val="0"/>
              </a:spcAft>
              <a:buNone/>
            </a:pPr>
            <a:endParaRPr sz="1800" i="1">
              <a:latin typeface="Droid Serif"/>
              <a:ea typeface="Droid Serif"/>
              <a:cs typeface="Droid Serif"/>
              <a:sym typeface="Droid Serif"/>
            </a:endParaRPr>
          </a:p>
        </p:txBody>
      </p:sp>
      <p:cxnSp>
        <p:nvCxnSpPr>
          <p:cNvPr id="167" name="Google Shape;167;p20"/>
          <p:cNvCxnSpPr/>
          <p:nvPr/>
        </p:nvCxnSpPr>
        <p:spPr>
          <a:xfrm>
            <a:off x="741150" y="4235125"/>
            <a:ext cx="2772000" cy="0"/>
          </a:xfrm>
          <a:prstGeom prst="straightConnector1">
            <a:avLst/>
          </a:prstGeom>
          <a:noFill/>
          <a:ln w="28575" cap="flat" cmpd="sng">
            <a:solidFill>
              <a:schemeClr val="dk2"/>
            </a:solidFill>
            <a:prstDash val="solid"/>
            <a:round/>
            <a:headEnd type="none" w="med" len="med"/>
            <a:tailEnd type="triangle" w="med" len="med"/>
          </a:ln>
        </p:spPr>
      </p:cxnSp>
      <p:sp>
        <p:nvSpPr>
          <p:cNvPr id="168" name="Google Shape;168;p20"/>
          <p:cNvSpPr/>
          <p:nvPr/>
        </p:nvSpPr>
        <p:spPr>
          <a:xfrm>
            <a:off x="741150" y="3351375"/>
            <a:ext cx="1395600" cy="5391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erif"/>
                <a:ea typeface="Droid Serif"/>
                <a:cs typeface="Droid Serif"/>
                <a:sym typeface="Droid Serif"/>
              </a:rPr>
              <a:t>initial render</a:t>
            </a:r>
            <a:endParaRPr>
              <a:latin typeface="Droid Serif"/>
              <a:ea typeface="Droid Serif"/>
              <a:cs typeface="Droid Serif"/>
              <a:sym typeface="Droid Serif"/>
            </a:endParaRPr>
          </a:p>
        </p:txBody>
      </p:sp>
      <p:sp>
        <p:nvSpPr>
          <p:cNvPr id="169" name="Google Shape;169;p20"/>
          <p:cNvSpPr/>
          <p:nvPr/>
        </p:nvSpPr>
        <p:spPr>
          <a:xfrm>
            <a:off x="2414350" y="3351375"/>
            <a:ext cx="174900" cy="5391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roid Serif"/>
              <a:ea typeface="Droid Serif"/>
              <a:cs typeface="Droid Serif"/>
              <a:sym typeface="Droid Serif"/>
            </a:endParaRPr>
          </a:p>
        </p:txBody>
      </p:sp>
      <p:sp>
        <p:nvSpPr>
          <p:cNvPr id="170" name="Google Shape;170;p20"/>
          <p:cNvSpPr/>
          <p:nvPr/>
        </p:nvSpPr>
        <p:spPr>
          <a:xfrm>
            <a:off x="2780225" y="3351375"/>
            <a:ext cx="174900" cy="5391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roid Serif"/>
              <a:ea typeface="Droid Serif"/>
              <a:cs typeface="Droid Serif"/>
              <a:sym typeface="Droid Serif"/>
            </a:endParaRPr>
          </a:p>
        </p:txBody>
      </p:sp>
      <p:sp>
        <p:nvSpPr>
          <p:cNvPr id="171" name="Google Shape;171;p20"/>
          <p:cNvSpPr/>
          <p:nvPr/>
        </p:nvSpPr>
        <p:spPr>
          <a:xfrm>
            <a:off x="3146100" y="3351375"/>
            <a:ext cx="174900" cy="5391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roid Serif"/>
              <a:ea typeface="Droid Serif"/>
              <a:cs typeface="Droid Serif"/>
              <a:sym typeface="Droid Serif"/>
            </a:endParaRPr>
          </a:p>
        </p:txBody>
      </p:sp>
      <p:sp>
        <p:nvSpPr>
          <p:cNvPr id="172" name="Google Shape;172;p20"/>
          <p:cNvSpPr txBox="1"/>
          <p:nvPr/>
        </p:nvSpPr>
        <p:spPr>
          <a:xfrm rot="3555041">
            <a:off x="1867214" y="2865387"/>
            <a:ext cx="866057" cy="3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Droid Serif"/>
                <a:ea typeface="Droid Serif"/>
                <a:cs typeface="Droid Serif"/>
                <a:sym typeface="Droid Serif"/>
              </a:rPr>
              <a:t>update</a:t>
            </a:r>
            <a:endParaRPr>
              <a:latin typeface="Droid Serif"/>
              <a:ea typeface="Droid Serif"/>
              <a:cs typeface="Droid Serif"/>
              <a:sym typeface="Droid Serif"/>
            </a:endParaRPr>
          </a:p>
        </p:txBody>
      </p:sp>
      <p:sp>
        <p:nvSpPr>
          <p:cNvPr id="173" name="Google Shape;173;p20"/>
          <p:cNvSpPr txBox="1"/>
          <p:nvPr/>
        </p:nvSpPr>
        <p:spPr>
          <a:xfrm rot="3555041">
            <a:off x="2256514" y="2865387"/>
            <a:ext cx="866057" cy="3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Droid Serif"/>
                <a:ea typeface="Droid Serif"/>
                <a:cs typeface="Droid Serif"/>
                <a:sym typeface="Droid Serif"/>
              </a:rPr>
              <a:t>update</a:t>
            </a:r>
            <a:endParaRPr>
              <a:latin typeface="Droid Serif"/>
              <a:ea typeface="Droid Serif"/>
              <a:cs typeface="Droid Serif"/>
              <a:sym typeface="Droid Serif"/>
            </a:endParaRPr>
          </a:p>
        </p:txBody>
      </p:sp>
      <p:sp>
        <p:nvSpPr>
          <p:cNvPr id="174" name="Google Shape;174;p20"/>
          <p:cNvSpPr txBox="1"/>
          <p:nvPr/>
        </p:nvSpPr>
        <p:spPr>
          <a:xfrm rot="3555041">
            <a:off x="2640914" y="2865387"/>
            <a:ext cx="866057" cy="3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Droid Serif"/>
                <a:ea typeface="Droid Serif"/>
                <a:cs typeface="Droid Serif"/>
                <a:sym typeface="Droid Serif"/>
              </a:rPr>
              <a:t>update</a:t>
            </a:r>
            <a:endParaRPr>
              <a:latin typeface="Droid Serif"/>
              <a:ea typeface="Droid Serif"/>
              <a:cs typeface="Droid Serif"/>
              <a:sym typeface="Droid Serif"/>
            </a:endParaRPr>
          </a:p>
        </p:txBody>
      </p:sp>
      <p:sp>
        <p:nvSpPr>
          <p:cNvPr id="175" name="Google Shape;175;p20"/>
          <p:cNvSpPr txBox="1"/>
          <p:nvPr/>
        </p:nvSpPr>
        <p:spPr>
          <a:xfrm>
            <a:off x="676200" y="4235125"/>
            <a:ext cx="567900" cy="32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time</a:t>
            </a:r>
            <a:endParaRPr i="1">
              <a:latin typeface="Droid Serif"/>
              <a:ea typeface="Droid Serif"/>
              <a:cs typeface="Droid Serif"/>
              <a:sym typeface="Droid Serif"/>
            </a:endParaRPr>
          </a:p>
        </p:txBody>
      </p:sp>
      <p:sp>
        <p:nvSpPr>
          <p:cNvPr id="176" name="Google Shape;176;p20"/>
          <p:cNvSpPr txBox="1"/>
          <p:nvPr/>
        </p:nvSpPr>
        <p:spPr>
          <a:xfrm>
            <a:off x="4639375" y="2646950"/>
            <a:ext cx="3378600" cy="19155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Droid Serif"/>
              <a:buChar char="●"/>
            </a:pPr>
            <a:r>
              <a:rPr lang="en" sz="1800">
                <a:latin typeface="Droid Serif"/>
                <a:ea typeface="Droid Serif"/>
                <a:cs typeface="Droid Serif"/>
                <a:sym typeface="Droid Serif"/>
              </a:rPr>
              <a:t>JavaScript</a:t>
            </a:r>
            <a:endParaRPr sz="1800">
              <a:latin typeface="Droid Serif"/>
              <a:ea typeface="Droid Serif"/>
              <a:cs typeface="Droid Serif"/>
              <a:sym typeface="Droid Serif"/>
            </a:endParaRPr>
          </a:p>
          <a:p>
            <a:pPr marL="457200" lvl="0" indent="-342900" algn="l" rtl="0">
              <a:spcBef>
                <a:spcPts val="0"/>
              </a:spcBef>
              <a:spcAft>
                <a:spcPts val="0"/>
              </a:spcAft>
              <a:buSzPts val="1800"/>
              <a:buFont typeface="Droid Serif"/>
              <a:buChar char="●"/>
            </a:pPr>
            <a:r>
              <a:rPr lang="en" sz="1800">
                <a:latin typeface="Droid Serif"/>
                <a:ea typeface="Droid Serif"/>
                <a:cs typeface="Droid Serif"/>
                <a:sym typeface="Droid Serif"/>
              </a:rPr>
              <a:t>user input</a:t>
            </a:r>
            <a:endParaRPr sz="1800">
              <a:latin typeface="Droid Serif"/>
              <a:ea typeface="Droid Serif"/>
              <a:cs typeface="Droid Serif"/>
              <a:sym typeface="Droid Serif"/>
            </a:endParaRPr>
          </a:p>
          <a:p>
            <a:pPr marL="457200" lvl="0" indent="-342900" algn="l" rtl="0">
              <a:spcBef>
                <a:spcPts val="0"/>
              </a:spcBef>
              <a:spcAft>
                <a:spcPts val="0"/>
              </a:spcAft>
              <a:buSzPts val="1800"/>
              <a:buFont typeface="Droid Serif"/>
              <a:buChar char="●"/>
            </a:pPr>
            <a:r>
              <a:rPr lang="en" sz="1800">
                <a:latin typeface="Droid Serif"/>
                <a:ea typeface="Droid Serif"/>
                <a:cs typeface="Droid Serif"/>
                <a:sym typeface="Droid Serif"/>
              </a:rPr>
              <a:t>asynchronous loading</a:t>
            </a:r>
            <a:endParaRPr sz="1800">
              <a:latin typeface="Droid Serif"/>
              <a:ea typeface="Droid Serif"/>
              <a:cs typeface="Droid Serif"/>
              <a:sym typeface="Droid Serif"/>
            </a:endParaRPr>
          </a:p>
          <a:p>
            <a:pPr marL="457200" lvl="0" indent="-342900" algn="l" rtl="0">
              <a:spcBef>
                <a:spcPts val="0"/>
              </a:spcBef>
              <a:spcAft>
                <a:spcPts val="0"/>
              </a:spcAft>
              <a:buSzPts val="1800"/>
              <a:buFont typeface="Droid Serif"/>
              <a:buChar char="●"/>
            </a:pPr>
            <a:r>
              <a:rPr lang="en" sz="1800">
                <a:latin typeface="Droid Serif"/>
                <a:ea typeface="Droid Serif"/>
                <a:cs typeface="Droid Serif"/>
                <a:sym typeface="Droid Serif"/>
              </a:rPr>
              <a:t>animations</a:t>
            </a:r>
            <a:endParaRPr sz="1800">
              <a:latin typeface="Droid Serif"/>
              <a:ea typeface="Droid Serif"/>
              <a:cs typeface="Droid Serif"/>
              <a:sym typeface="Droid Serif"/>
            </a:endParaRPr>
          </a:p>
          <a:p>
            <a:pPr marL="457200" lvl="0" indent="-342900" algn="l" rtl="0">
              <a:spcBef>
                <a:spcPts val="0"/>
              </a:spcBef>
              <a:spcAft>
                <a:spcPts val="0"/>
              </a:spcAft>
              <a:buSzPts val="1800"/>
              <a:buFont typeface="Droid Serif"/>
              <a:buChar char="●"/>
            </a:pPr>
            <a:r>
              <a:rPr lang="en" sz="1800">
                <a:latin typeface="Droid Serif"/>
                <a:ea typeface="Droid Serif"/>
                <a:cs typeface="Droid Serif"/>
                <a:sym typeface="Droid Serif"/>
              </a:rPr>
              <a:t>scrolling</a:t>
            </a:r>
            <a:endParaRPr sz="1800">
              <a:latin typeface="Droid Serif"/>
              <a:ea typeface="Droid Serif"/>
              <a:cs typeface="Droid Serif"/>
              <a:sym typeface="Droid Serif"/>
            </a:endParaRPr>
          </a:p>
          <a:p>
            <a:pPr marL="457200" lvl="0" indent="-342900" algn="l" rtl="0">
              <a:spcBef>
                <a:spcPts val="0"/>
              </a:spcBef>
              <a:spcAft>
                <a:spcPts val="0"/>
              </a:spcAft>
              <a:buSzPts val="1800"/>
              <a:buFont typeface="Droid Serif"/>
              <a:buChar char="●"/>
            </a:pPr>
            <a:r>
              <a:rPr lang="en" sz="1800">
                <a:latin typeface="Droid Serif"/>
                <a:ea typeface="Droid Serif"/>
                <a:cs typeface="Droid Serif"/>
                <a:sym typeface="Droid Serif"/>
              </a:rPr>
              <a:t>zooming</a:t>
            </a:r>
            <a:endParaRPr sz="1800">
              <a:latin typeface="Droid Serif"/>
              <a:ea typeface="Droid Serif"/>
              <a:cs typeface="Droid Serif"/>
              <a:sym typeface="Droid Serif"/>
            </a:endParaRPr>
          </a:p>
        </p:txBody>
      </p:sp>
      <p:cxnSp>
        <p:nvCxnSpPr>
          <p:cNvPr id="177" name="Google Shape;177;p20"/>
          <p:cNvCxnSpPr/>
          <p:nvPr/>
        </p:nvCxnSpPr>
        <p:spPr>
          <a:xfrm rot="10800000">
            <a:off x="4995500" y="2271600"/>
            <a:ext cx="0" cy="356100"/>
          </a:xfrm>
          <a:prstGeom prst="straightConnector1">
            <a:avLst/>
          </a:prstGeom>
          <a:noFill/>
          <a:ln w="76200" cap="flat" cmpd="sng">
            <a:solidFill>
              <a:srgbClr val="EA9999"/>
            </a:solidFill>
            <a:prstDash val="solid"/>
            <a:round/>
            <a:headEnd type="none" w="med" len="med"/>
            <a:tailEnd type="none" w="med" len="med"/>
          </a:ln>
        </p:spPr>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1"/>
          <p:cNvSpPr/>
          <p:nvPr/>
        </p:nvSpPr>
        <p:spPr>
          <a:xfrm>
            <a:off x="-6725" y="0"/>
            <a:ext cx="9144000" cy="907800"/>
          </a:xfrm>
          <a:prstGeom prst="rect">
            <a:avLst/>
          </a:prstGeom>
          <a:solidFill>
            <a:srgbClr val="D9D2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1"/>
          <p:cNvSpPr txBox="1"/>
          <p:nvPr/>
        </p:nvSpPr>
        <p:spPr>
          <a:xfrm>
            <a:off x="336175" y="0"/>
            <a:ext cx="8590800" cy="86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b="1">
                <a:solidFill>
                  <a:srgbClr val="434343"/>
                </a:solidFill>
                <a:latin typeface="Droid Sans"/>
                <a:ea typeface="Droid Sans"/>
                <a:cs typeface="Droid Sans"/>
                <a:sym typeface="Droid Sans"/>
              </a:rPr>
              <a:t>stages</a:t>
            </a:r>
            <a:endParaRPr sz="3600" b="1">
              <a:solidFill>
                <a:srgbClr val="434343"/>
              </a:solidFill>
              <a:latin typeface="Droid Sans"/>
              <a:ea typeface="Droid Sans"/>
              <a:cs typeface="Droid Sans"/>
              <a:sym typeface="Droid Sans"/>
            </a:endParaRPr>
          </a:p>
        </p:txBody>
      </p:sp>
      <p:grpSp>
        <p:nvGrpSpPr>
          <p:cNvPr id="184" name="Google Shape;184;p21"/>
          <p:cNvGrpSpPr/>
          <p:nvPr/>
        </p:nvGrpSpPr>
        <p:grpSpPr>
          <a:xfrm>
            <a:off x="7091530" y="2273849"/>
            <a:ext cx="1391997" cy="900622"/>
            <a:chOff x="4659550" y="2033075"/>
            <a:chExt cx="3929975" cy="2542694"/>
          </a:xfrm>
        </p:grpSpPr>
        <p:pic>
          <p:nvPicPr>
            <p:cNvPr id="185" name="Google Shape;185;p21" descr="flat,800x800,075,t.jpg"/>
            <p:cNvPicPr preferRelativeResize="0"/>
            <p:nvPr/>
          </p:nvPicPr>
          <p:blipFill>
            <a:blip r:embed="rId3">
              <a:alphaModFix/>
            </a:blip>
            <a:stretch>
              <a:fillRect/>
            </a:stretch>
          </p:blipFill>
          <p:spPr>
            <a:xfrm>
              <a:off x="5916038" y="2595925"/>
              <a:ext cx="1417000" cy="1417000"/>
            </a:xfrm>
            <a:prstGeom prst="rect">
              <a:avLst/>
            </a:prstGeom>
            <a:noFill/>
            <a:ln>
              <a:noFill/>
            </a:ln>
          </p:spPr>
        </p:pic>
        <p:pic>
          <p:nvPicPr>
            <p:cNvPr id="186" name="Google Shape;186;p21" descr="Laptop-clipart-images-and-notebook-clip-art-photo-share-submit-2.png"/>
            <p:cNvPicPr preferRelativeResize="0"/>
            <p:nvPr/>
          </p:nvPicPr>
          <p:blipFill>
            <a:blip r:embed="rId4">
              <a:alphaModFix/>
            </a:blip>
            <a:stretch>
              <a:fillRect/>
            </a:stretch>
          </p:blipFill>
          <p:spPr>
            <a:xfrm>
              <a:off x="4659550" y="2033075"/>
              <a:ext cx="3929975" cy="2542694"/>
            </a:xfrm>
            <a:prstGeom prst="rect">
              <a:avLst/>
            </a:prstGeom>
            <a:noFill/>
            <a:ln>
              <a:noFill/>
            </a:ln>
          </p:spPr>
        </p:pic>
      </p:grpSp>
      <p:sp>
        <p:nvSpPr>
          <p:cNvPr id="187" name="Google Shape;187;p21"/>
          <p:cNvSpPr txBox="1"/>
          <p:nvPr/>
        </p:nvSpPr>
        <p:spPr>
          <a:xfrm>
            <a:off x="514750" y="2533650"/>
            <a:ext cx="1600200" cy="3810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0000FF"/>
                </a:solidFill>
                <a:latin typeface="Consolas"/>
                <a:ea typeface="Consolas"/>
                <a:cs typeface="Consolas"/>
                <a:sym typeface="Consolas"/>
              </a:rPr>
              <a:t>&lt;html&gt;</a:t>
            </a:r>
            <a:r>
              <a:rPr lang="en" sz="1200">
                <a:latin typeface="Consolas"/>
                <a:ea typeface="Consolas"/>
                <a:cs typeface="Consolas"/>
                <a:sym typeface="Consolas"/>
              </a:rPr>
              <a:t>...</a:t>
            </a:r>
            <a:r>
              <a:rPr lang="en" sz="1200">
                <a:solidFill>
                  <a:srgbClr val="0000FF"/>
                </a:solidFill>
                <a:latin typeface="Consolas"/>
                <a:ea typeface="Consolas"/>
                <a:cs typeface="Consolas"/>
                <a:sym typeface="Consolas"/>
              </a:rPr>
              <a:t>&lt;/html&gt;</a:t>
            </a:r>
            <a:endParaRPr sz="1200">
              <a:solidFill>
                <a:srgbClr val="0000FF"/>
              </a:solidFill>
              <a:latin typeface="Consolas"/>
              <a:ea typeface="Consolas"/>
              <a:cs typeface="Consolas"/>
              <a:sym typeface="Consolas"/>
            </a:endParaRPr>
          </a:p>
        </p:txBody>
      </p:sp>
      <p:sp>
        <p:nvSpPr>
          <p:cNvPr id="188" name="Google Shape;188;p21"/>
          <p:cNvSpPr txBox="1"/>
          <p:nvPr/>
        </p:nvSpPr>
        <p:spPr>
          <a:xfrm>
            <a:off x="1352950" y="2228850"/>
            <a:ext cx="990600" cy="3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content</a:t>
            </a:r>
            <a:endParaRPr i="1">
              <a:latin typeface="Droid Serif"/>
              <a:ea typeface="Droid Serif"/>
              <a:cs typeface="Droid Serif"/>
              <a:sym typeface="Droid Serif"/>
            </a:endParaRPr>
          </a:p>
        </p:txBody>
      </p:sp>
      <p:sp>
        <p:nvSpPr>
          <p:cNvPr id="189" name="Google Shape;189;p21"/>
          <p:cNvSpPr txBox="1"/>
          <p:nvPr/>
        </p:nvSpPr>
        <p:spPr>
          <a:xfrm>
            <a:off x="2394850" y="2571750"/>
            <a:ext cx="7011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stage</a:t>
            </a:r>
            <a:endParaRPr>
              <a:solidFill>
                <a:srgbClr val="0000FF"/>
              </a:solidFill>
              <a:latin typeface="Droid Sans"/>
              <a:ea typeface="Droid Sans"/>
              <a:cs typeface="Droid Sans"/>
              <a:sym typeface="Droid Sans"/>
            </a:endParaRPr>
          </a:p>
        </p:txBody>
      </p:sp>
      <p:sp>
        <p:nvSpPr>
          <p:cNvPr id="190" name="Google Shape;190;p21"/>
          <p:cNvSpPr txBox="1"/>
          <p:nvPr/>
        </p:nvSpPr>
        <p:spPr>
          <a:xfrm>
            <a:off x="4333550" y="2571750"/>
            <a:ext cx="7011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stage</a:t>
            </a:r>
            <a:endParaRPr>
              <a:solidFill>
                <a:srgbClr val="0000FF"/>
              </a:solidFill>
              <a:latin typeface="Droid Sans"/>
              <a:ea typeface="Droid Sans"/>
              <a:cs typeface="Droid Sans"/>
              <a:sym typeface="Droid Sans"/>
            </a:endParaRPr>
          </a:p>
        </p:txBody>
      </p:sp>
      <p:sp>
        <p:nvSpPr>
          <p:cNvPr id="191" name="Google Shape;191;p21"/>
          <p:cNvSpPr txBox="1"/>
          <p:nvPr/>
        </p:nvSpPr>
        <p:spPr>
          <a:xfrm>
            <a:off x="6159700" y="2571763"/>
            <a:ext cx="701100" cy="3048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roid Sans"/>
                <a:ea typeface="Droid Sans"/>
                <a:cs typeface="Droid Sans"/>
                <a:sym typeface="Droid Sans"/>
              </a:rPr>
              <a:t>stage</a:t>
            </a:r>
            <a:endParaRPr>
              <a:solidFill>
                <a:srgbClr val="0000FF"/>
              </a:solidFill>
              <a:latin typeface="Droid Sans"/>
              <a:ea typeface="Droid Sans"/>
              <a:cs typeface="Droid Sans"/>
              <a:sym typeface="Droid Sans"/>
            </a:endParaRPr>
          </a:p>
        </p:txBody>
      </p:sp>
      <p:sp>
        <p:nvSpPr>
          <p:cNvPr id="192" name="Google Shape;192;p21"/>
          <p:cNvSpPr/>
          <p:nvPr/>
        </p:nvSpPr>
        <p:spPr>
          <a:xfrm>
            <a:off x="3364200" y="2266650"/>
            <a:ext cx="701100" cy="907800"/>
          </a:xfrm>
          <a:prstGeom prst="plaque">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Droid Sans"/>
                <a:ea typeface="Droid Sans"/>
                <a:cs typeface="Droid Sans"/>
                <a:sym typeface="Droid Sans"/>
              </a:rPr>
              <a:t>?</a:t>
            </a:r>
            <a:endParaRPr sz="1800" b="1">
              <a:latin typeface="Droid Sans"/>
              <a:ea typeface="Droid Sans"/>
              <a:cs typeface="Droid Sans"/>
              <a:sym typeface="Droid Sans"/>
            </a:endParaRPr>
          </a:p>
        </p:txBody>
      </p:sp>
      <p:sp>
        <p:nvSpPr>
          <p:cNvPr id="193" name="Google Shape;193;p21"/>
          <p:cNvSpPr/>
          <p:nvPr/>
        </p:nvSpPr>
        <p:spPr>
          <a:xfrm>
            <a:off x="5227863" y="2266650"/>
            <a:ext cx="701100" cy="907800"/>
          </a:xfrm>
          <a:prstGeom prst="plaque">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Droid Sans"/>
                <a:ea typeface="Droid Sans"/>
                <a:cs typeface="Droid Sans"/>
                <a:sym typeface="Droid Sans"/>
              </a:rPr>
              <a:t>?</a:t>
            </a:r>
            <a:endParaRPr sz="1800" b="1">
              <a:latin typeface="Droid Sans"/>
              <a:ea typeface="Droid Sans"/>
              <a:cs typeface="Droid Sans"/>
              <a:sym typeface="Droid Sans"/>
            </a:endParaRPr>
          </a:p>
        </p:txBody>
      </p:sp>
      <p:sp>
        <p:nvSpPr>
          <p:cNvPr id="194" name="Google Shape;194;p21"/>
          <p:cNvSpPr txBox="1"/>
          <p:nvPr/>
        </p:nvSpPr>
        <p:spPr>
          <a:xfrm>
            <a:off x="7689075" y="2059275"/>
            <a:ext cx="990600" cy="3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i="1">
                <a:latin typeface="Droid Serif"/>
                <a:ea typeface="Droid Serif"/>
                <a:cs typeface="Droid Serif"/>
                <a:sym typeface="Droid Serif"/>
              </a:rPr>
              <a:t>pixels</a:t>
            </a:r>
            <a:endParaRPr i="1">
              <a:latin typeface="Droid Serif"/>
              <a:ea typeface="Droid Serif"/>
              <a:cs typeface="Droid Serif"/>
              <a:sym typeface="Droid Serif"/>
            </a:endParaRPr>
          </a:p>
        </p:txBody>
      </p:sp>
      <p:sp>
        <p:nvSpPr>
          <p:cNvPr id="195" name="Google Shape;195;p21"/>
          <p:cNvSpPr/>
          <p:nvPr/>
        </p:nvSpPr>
        <p:spPr>
          <a:xfrm>
            <a:off x="2377725" y="1494350"/>
            <a:ext cx="4483200" cy="734400"/>
          </a:xfrm>
          <a:prstGeom prst="rightArrow">
            <a:avLst>
              <a:gd name="adj1" fmla="val 50000"/>
              <a:gd name="adj2" fmla="val 50000"/>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i="1">
                <a:latin typeface="Droid Serif"/>
                <a:ea typeface="Droid Serif"/>
                <a:cs typeface="Droid Serif"/>
                <a:sym typeface="Droid Serif"/>
              </a:rPr>
              <a:t>lifecycle</a:t>
            </a:r>
            <a:endParaRPr sz="1800" b="1" i="1">
              <a:latin typeface="Droid Serif"/>
              <a:ea typeface="Droid Serif"/>
              <a:cs typeface="Droid Serif"/>
              <a:sym typeface="Droid Serif"/>
            </a:endParaRPr>
          </a:p>
        </p:txBody>
      </p:sp>
      <p:sp>
        <p:nvSpPr>
          <p:cNvPr id="196" name="Google Shape;196;p21"/>
          <p:cNvSpPr txBox="1"/>
          <p:nvPr/>
        </p:nvSpPr>
        <p:spPr>
          <a:xfrm>
            <a:off x="3317750" y="3748225"/>
            <a:ext cx="3353100" cy="49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i="1">
                <a:latin typeface="Droid Serif"/>
                <a:ea typeface="Droid Serif"/>
                <a:cs typeface="Droid Serif"/>
                <a:sym typeface="Droid Serif"/>
              </a:rPr>
              <a:t>intermediate data structures</a:t>
            </a:r>
            <a:endParaRPr sz="1800" i="1">
              <a:latin typeface="Droid Serif"/>
              <a:ea typeface="Droid Serif"/>
              <a:cs typeface="Droid Serif"/>
              <a:sym typeface="Droid Serif"/>
            </a:endParaRPr>
          </a:p>
        </p:txBody>
      </p:sp>
      <p:cxnSp>
        <p:nvCxnSpPr>
          <p:cNvPr id="197" name="Google Shape;197;p21"/>
          <p:cNvCxnSpPr>
            <a:endCxn id="192" idx="2"/>
          </p:cNvCxnSpPr>
          <p:nvPr/>
        </p:nvCxnSpPr>
        <p:spPr>
          <a:xfrm rot="10800000" flipH="1">
            <a:off x="3706950" y="3174450"/>
            <a:ext cx="7800" cy="606900"/>
          </a:xfrm>
          <a:prstGeom prst="straightConnector1">
            <a:avLst/>
          </a:prstGeom>
          <a:noFill/>
          <a:ln w="19050" cap="flat" cmpd="sng">
            <a:solidFill>
              <a:schemeClr val="dk2"/>
            </a:solidFill>
            <a:prstDash val="solid"/>
            <a:round/>
            <a:headEnd type="none" w="med" len="med"/>
            <a:tailEnd type="triangle" w="med" len="med"/>
          </a:ln>
        </p:spPr>
      </p:cxnSp>
      <p:cxnSp>
        <p:nvCxnSpPr>
          <p:cNvPr id="198" name="Google Shape;198;p21"/>
          <p:cNvCxnSpPr>
            <a:endCxn id="193" idx="2"/>
          </p:cNvCxnSpPr>
          <p:nvPr/>
        </p:nvCxnSpPr>
        <p:spPr>
          <a:xfrm rot="10800000">
            <a:off x="5578413" y="3174450"/>
            <a:ext cx="2700" cy="615000"/>
          </a:xfrm>
          <a:prstGeom prst="straightConnector1">
            <a:avLst/>
          </a:prstGeom>
          <a:noFill/>
          <a:ln w="19050" cap="flat" cmpd="sng">
            <a:solidFill>
              <a:schemeClr val="dk2"/>
            </a:solidFill>
            <a:prstDash val="solid"/>
            <a:round/>
            <a:headEnd type="none" w="med" len="med"/>
            <a:tailEnd type="triangle" w="med" len="med"/>
          </a:ln>
        </p:spPr>
      </p:cxnSp>
      <p:cxnSp>
        <p:nvCxnSpPr>
          <p:cNvPr id="199" name="Google Shape;199;p21"/>
          <p:cNvCxnSpPr>
            <a:endCxn id="189" idx="1"/>
          </p:cNvCxnSpPr>
          <p:nvPr/>
        </p:nvCxnSpPr>
        <p:spPr>
          <a:xfrm>
            <a:off x="2114950" y="2724150"/>
            <a:ext cx="279900" cy="0"/>
          </a:xfrm>
          <a:prstGeom prst="straightConnector1">
            <a:avLst/>
          </a:prstGeom>
          <a:noFill/>
          <a:ln w="19050" cap="flat" cmpd="sng">
            <a:solidFill>
              <a:schemeClr val="dk2"/>
            </a:solidFill>
            <a:prstDash val="solid"/>
            <a:round/>
            <a:headEnd type="none" w="med" len="med"/>
            <a:tailEnd type="triangle" w="med" len="med"/>
          </a:ln>
        </p:spPr>
      </p:cxnSp>
      <p:cxnSp>
        <p:nvCxnSpPr>
          <p:cNvPr id="200" name="Google Shape;200;p21"/>
          <p:cNvCxnSpPr>
            <a:stCxn id="189" idx="3"/>
            <a:endCxn id="192" idx="1"/>
          </p:cNvCxnSpPr>
          <p:nvPr/>
        </p:nvCxnSpPr>
        <p:spPr>
          <a:xfrm rot="10800000" flipH="1">
            <a:off x="3095950" y="2720550"/>
            <a:ext cx="268200" cy="3600"/>
          </a:xfrm>
          <a:prstGeom prst="straightConnector1">
            <a:avLst/>
          </a:prstGeom>
          <a:noFill/>
          <a:ln w="19050" cap="flat" cmpd="sng">
            <a:solidFill>
              <a:schemeClr val="dk2"/>
            </a:solidFill>
            <a:prstDash val="solid"/>
            <a:round/>
            <a:headEnd type="none" w="med" len="med"/>
            <a:tailEnd type="triangle" w="med" len="med"/>
          </a:ln>
        </p:spPr>
      </p:cxnSp>
      <p:cxnSp>
        <p:nvCxnSpPr>
          <p:cNvPr id="201" name="Google Shape;201;p21"/>
          <p:cNvCxnSpPr>
            <a:stCxn id="192" idx="3"/>
            <a:endCxn id="190" idx="1"/>
          </p:cNvCxnSpPr>
          <p:nvPr/>
        </p:nvCxnSpPr>
        <p:spPr>
          <a:xfrm>
            <a:off x="4065300" y="2720550"/>
            <a:ext cx="268200" cy="3600"/>
          </a:xfrm>
          <a:prstGeom prst="straightConnector1">
            <a:avLst/>
          </a:prstGeom>
          <a:noFill/>
          <a:ln w="19050" cap="flat" cmpd="sng">
            <a:solidFill>
              <a:schemeClr val="dk2"/>
            </a:solidFill>
            <a:prstDash val="solid"/>
            <a:round/>
            <a:headEnd type="none" w="med" len="med"/>
            <a:tailEnd type="triangle" w="med" len="med"/>
          </a:ln>
        </p:spPr>
      </p:cxnSp>
      <p:cxnSp>
        <p:nvCxnSpPr>
          <p:cNvPr id="202" name="Google Shape;202;p21"/>
          <p:cNvCxnSpPr>
            <a:stCxn id="190" idx="3"/>
            <a:endCxn id="193" idx="1"/>
          </p:cNvCxnSpPr>
          <p:nvPr/>
        </p:nvCxnSpPr>
        <p:spPr>
          <a:xfrm rot="10800000" flipH="1">
            <a:off x="5034650" y="2720550"/>
            <a:ext cx="193200" cy="3600"/>
          </a:xfrm>
          <a:prstGeom prst="straightConnector1">
            <a:avLst/>
          </a:prstGeom>
          <a:noFill/>
          <a:ln w="19050" cap="flat" cmpd="sng">
            <a:solidFill>
              <a:schemeClr val="dk2"/>
            </a:solidFill>
            <a:prstDash val="solid"/>
            <a:round/>
            <a:headEnd type="none" w="med" len="med"/>
            <a:tailEnd type="triangle" w="med" len="med"/>
          </a:ln>
        </p:spPr>
      </p:cxnSp>
      <p:cxnSp>
        <p:nvCxnSpPr>
          <p:cNvPr id="203" name="Google Shape;203;p21"/>
          <p:cNvCxnSpPr>
            <a:stCxn id="193" idx="3"/>
            <a:endCxn id="191" idx="1"/>
          </p:cNvCxnSpPr>
          <p:nvPr/>
        </p:nvCxnSpPr>
        <p:spPr>
          <a:xfrm>
            <a:off x="5928963" y="2720550"/>
            <a:ext cx="230700" cy="3600"/>
          </a:xfrm>
          <a:prstGeom prst="straightConnector1">
            <a:avLst/>
          </a:prstGeom>
          <a:noFill/>
          <a:ln w="19050" cap="flat" cmpd="sng">
            <a:solidFill>
              <a:schemeClr val="dk2"/>
            </a:solidFill>
            <a:prstDash val="solid"/>
            <a:round/>
            <a:headEnd type="none" w="med" len="med"/>
            <a:tailEnd type="triangle" w="med" len="med"/>
          </a:ln>
        </p:spPr>
      </p:cxnSp>
      <p:cxnSp>
        <p:nvCxnSpPr>
          <p:cNvPr id="204" name="Google Shape;204;p21"/>
          <p:cNvCxnSpPr>
            <a:stCxn id="191" idx="3"/>
            <a:endCxn id="186" idx="1"/>
          </p:cNvCxnSpPr>
          <p:nvPr/>
        </p:nvCxnSpPr>
        <p:spPr>
          <a:xfrm>
            <a:off x="6860800" y="2724163"/>
            <a:ext cx="230700" cy="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5103</Words>
  <Application>Microsoft Office PowerPoint</Application>
  <PresentationFormat>全屏显示(16:9)</PresentationFormat>
  <Paragraphs>955</Paragraphs>
  <Slides>61</Slides>
  <Notes>61</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61</vt:i4>
      </vt:variant>
    </vt:vector>
  </HeadingPairs>
  <TitlesOfParts>
    <vt:vector size="70" baseType="lpstr">
      <vt:lpstr>Droid Sans</vt:lpstr>
      <vt:lpstr>Playfair Display</vt:lpstr>
      <vt:lpstr>Syncopate</vt:lpstr>
      <vt:lpstr>Arial</vt:lpstr>
      <vt:lpstr>Consolas</vt:lpstr>
      <vt:lpstr>Droid Serif</vt:lpstr>
      <vt:lpstr>Impact</vt:lpstr>
      <vt:lpstr>Times New Roman</vt:lpstr>
      <vt:lpstr>Simple Light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Maoxuepeng</cp:lastModifiedBy>
  <cp:revision>1</cp:revision>
  <dcterms:modified xsi:type="dcterms:W3CDTF">2020-08-04T03:20:11Z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readonly">
    <vt:lpwstr/>
  </property>
  <property fmtid="{D5CDD505-2E9C-101B-9397-08002B2CF9AE}" pid="3" name="_change">
    <vt:lpwstr/>
  </property>
  <property fmtid="{D5CDD505-2E9C-101B-9397-08002B2CF9AE}" pid="4" name="_full-control">
    <vt:lpwstr/>
  </property>
  <property fmtid="{D5CDD505-2E9C-101B-9397-08002B2CF9AE}" pid="5" name="sflag">
    <vt:lpwstr>1596100316</vt:lpwstr>
  </property>
  <property fmtid="{D5CDD505-2E9C-101B-9397-08002B2CF9AE}" pid="6" name="_2015_ms_pID_725343">
    <vt:lpwstr>(2)UGsmy1BY6zQ5SiIh7eUl4fjnVWh8qix576lyxq1EaXcqQaoe72HAkgOEQTVxCxIjB9rACSmF
I2HIVlbCpZDCt3FG+TD2DmlVX5+rRdIWXloAF/bEMARAjcSnRFpAQXPn3MT0ue2GNaGHs9PU
gVziAck232iwmtk2s5opa6h3smvfGbrH6uzGiYdg3+dGc50Ht5znIjCHEtnCO+GrrsXK/a7O
rcRtralWpvYa/UWsOp</vt:lpwstr>
  </property>
  <property fmtid="{D5CDD505-2E9C-101B-9397-08002B2CF9AE}" pid="7" name="_2015_ms_pID_7253431">
    <vt:lpwstr>b2jW+Ewi4OxZ9n3fmMDW4HkCQzwMOFm+FUgnEnUykynl3oAp29HRs4
Zq8ZyO/NpVHTZsGPFeP8pYFdFtzKV68YsSP8i2A3IPJ20WVCq5mOt59HmM90PC5mvziFR0hh
y3EyRJZHhJlDKk8UiuUi8wKWnKVcpr3EbH0xW/tgHC7rmfsSjkx+ExDAFTu5CaOxmf+bM94F
rSKST2rryHsBJMgl</vt:lpwstr>
  </property>
</Properties>
</file>